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71_0.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246_A13EA5F8.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290_31772B13.xml" ContentType="application/vnd.ms-powerpoint.comment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719" r:id="rId4"/>
    <p:sldMasterId id="2147483760" r:id="rId5"/>
  </p:sldMasterIdLst>
  <p:notesMasterIdLst>
    <p:notesMasterId r:id="rId80"/>
  </p:notesMasterIdLst>
  <p:sldIdLst>
    <p:sldId id="262" r:id="rId6"/>
    <p:sldId id="588" r:id="rId7"/>
    <p:sldId id="263" r:id="rId8"/>
    <p:sldId id="600" r:id="rId9"/>
    <p:sldId id="369" r:id="rId10"/>
    <p:sldId id="266" r:id="rId11"/>
    <p:sldId id="582" r:id="rId12"/>
    <p:sldId id="553" r:id="rId13"/>
    <p:sldId id="514" r:id="rId14"/>
    <p:sldId id="537" r:id="rId15"/>
    <p:sldId id="656" r:id="rId16"/>
    <p:sldId id="538" r:id="rId17"/>
    <p:sldId id="635" r:id="rId18"/>
    <p:sldId id="594" r:id="rId19"/>
    <p:sldId id="552" r:id="rId20"/>
    <p:sldId id="601" r:id="rId21"/>
    <p:sldId id="524" r:id="rId22"/>
    <p:sldId id="519" r:id="rId23"/>
    <p:sldId id="515" r:id="rId24"/>
    <p:sldId id="572" r:id="rId25"/>
    <p:sldId id="573" r:id="rId26"/>
    <p:sldId id="518" r:id="rId27"/>
    <p:sldId id="529" r:id="rId28"/>
    <p:sldId id="528" r:id="rId29"/>
    <p:sldId id="575" r:id="rId30"/>
    <p:sldId id="576" r:id="rId31"/>
    <p:sldId id="516" r:id="rId32"/>
    <p:sldId id="270" r:id="rId33"/>
    <p:sldId id="271" r:id="rId34"/>
    <p:sldId id="269" r:id="rId35"/>
    <p:sldId id="354" r:id="rId36"/>
    <p:sldId id="578" r:id="rId37"/>
    <p:sldId id="579" r:id="rId38"/>
    <p:sldId id="520" r:id="rId39"/>
    <p:sldId id="305" r:id="rId40"/>
    <p:sldId id="533" r:id="rId41"/>
    <p:sldId id="580" r:id="rId42"/>
    <p:sldId id="527" r:id="rId43"/>
    <p:sldId id="521" r:id="rId44"/>
    <p:sldId id="531" r:id="rId45"/>
    <p:sldId id="522" r:id="rId46"/>
    <p:sldId id="532" r:id="rId47"/>
    <p:sldId id="523" r:id="rId48"/>
    <p:sldId id="581" r:id="rId49"/>
    <p:sldId id="545" r:id="rId50"/>
    <p:sldId id="603" r:id="rId51"/>
    <p:sldId id="605" r:id="rId52"/>
    <p:sldId id="606" r:id="rId53"/>
    <p:sldId id="607" r:id="rId54"/>
    <p:sldId id="608" r:id="rId55"/>
    <p:sldId id="609" r:id="rId56"/>
    <p:sldId id="610" r:id="rId57"/>
    <p:sldId id="611" r:id="rId58"/>
    <p:sldId id="612" r:id="rId59"/>
    <p:sldId id="613" r:id="rId60"/>
    <p:sldId id="614" r:id="rId61"/>
    <p:sldId id="615" r:id="rId62"/>
    <p:sldId id="616" r:id="rId63"/>
    <p:sldId id="636" r:id="rId64"/>
    <p:sldId id="617" r:id="rId65"/>
    <p:sldId id="638" r:id="rId66"/>
    <p:sldId id="639" r:id="rId67"/>
    <p:sldId id="641" r:id="rId68"/>
    <p:sldId id="654" r:id="rId69"/>
    <p:sldId id="655" r:id="rId70"/>
    <p:sldId id="643" r:id="rId71"/>
    <p:sldId id="644" r:id="rId72"/>
    <p:sldId id="646" r:id="rId73"/>
    <p:sldId id="647" r:id="rId74"/>
    <p:sldId id="648" r:id="rId75"/>
    <p:sldId id="649" r:id="rId76"/>
    <p:sldId id="650" r:id="rId77"/>
    <p:sldId id="652" r:id="rId78"/>
    <p:sldId id="653" r:id="rId79"/>
  </p:sldIdLst>
  <p:sldSz cx="9144000" cy="5143500" type="screen16x9"/>
  <p:notesSz cx="9928225" cy="6797675"/>
  <p:embeddedFontLst>
    <p:embeddedFont>
      <p:font typeface="Gill Sans" panose="020B0604020202020204" charset="0"/>
      <p:regular r:id="rId81"/>
      <p:bold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duction to this slide desk" id="{4DA9B3FC-7643-4C4F-82B5-CC1A6FDB01FD}">
          <p14:sldIdLst>
            <p14:sldId id="262"/>
          </p14:sldIdLst>
        </p14:section>
        <p14:section name="CEDRIG Introduction" id="{C9A7EFC2-D32E-473E-B198-0E5DC44BB412}">
          <p14:sldIdLst>
            <p14:sldId id="588"/>
            <p14:sldId id="263"/>
            <p14:sldId id="600"/>
            <p14:sldId id="369"/>
            <p14:sldId id="266"/>
            <p14:sldId id="582"/>
            <p14:sldId id="553"/>
            <p14:sldId id="514"/>
            <p14:sldId id="537"/>
            <p14:sldId id="656"/>
            <p14:sldId id="538"/>
            <p14:sldId id="635"/>
          </p14:sldIdLst>
        </p14:section>
        <p14:section name="CEDRIG Operational" id="{FA1107CA-4D49-46B0-84E7-EC6E605030B1}">
          <p14:sldIdLst>
            <p14:sldId id="594"/>
            <p14:sldId id="552"/>
            <p14:sldId id="601"/>
            <p14:sldId id="524"/>
            <p14:sldId id="519"/>
            <p14:sldId id="515"/>
            <p14:sldId id="572"/>
            <p14:sldId id="573"/>
            <p14:sldId id="518"/>
            <p14:sldId id="529"/>
            <p14:sldId id="528"/>
            <p14:sldId id="575"/>
            <p14:sldId id="576"/>
            <p14:sldId id="516"/>
            <p14:sldId id="270"/>
            <p14:sldId id="271"/>
            <p14:sldId id="269"/>
            <p14:sldId id="354"/>
            <p14:sldId id="578"/>
            <p14:sldId id="579"/>
            <p14:sldId id="520"/>
            <p14:sldId id="305"/>
            <p14:sldId id="533"/>
            <p14:sldId id="580"/>
            <p14:sldId id="527"/>
            <p14:sldId id="521"/>
            <p14:sldId id="531"/>
            <p14:sldId id="522"/>
            <p14:sldId id="532"/>
            <p14:sldId id="523"/>
            <p14:sldId id="581"/>
          </p14:sldIdLst>
        </p14:section>
        <p14:section name="CEDRIG Strategic" id="{3DBDBF28-DFA1-4DE2-A9B8-901D61B21C83}">
          <p14:sldIdLst>
            <p14:sldId id="545"/>
            <p14:sldId id="603"/>
            <p14:sldId id="605"/>
            <p14:sldId id="606"/>
            <p14:sldId id="607"/>
            <p14:sldId id="608"/>
            <p14:sldId id="609"/>
            <p14:sldId id="610"/>
            <p14:sldId id="611"/>
            <p14:sldId id="612"/>
            <p14:sldId id="613"/>
            <p14:sldId id="614"/>
            <p14:sldId id="615"/>
            <p14:sldId id="616"/>
            <p14:sldId id="636"/>
            <p14:sldId id="617"/>
            <p14:sldId id="638"/>
            <p14:sldId id="639"/>
            <p14:sldId id="641"/>
            <p14:sldId id="654"/>
            <p14:sldId id="655"/>
            <p14:sldId id="643"/>
            <p14:sldId id="644"/>
            <p14:sldId id="646"/>
            <p14:sldId id="647"/>
            <p14:sldId id="648"/>
            <p14:sldId id="649"/>
            <p14:sldId id="650"/>
            <p14:sldId id="652"/>
            <p14:sldId id="65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E90D1B-02B9-B4DF-C52E-41200DA77D63}" name="Nora Schmidlin" initials="NS" userId="S::nora.schmidlin@infras.ch::af742321-48c1-415d-9fc1-5dee73aca68b" providerId="AD"/>
  <p188:author id="{8F4B1ABB-12D6-B911-007F-CDF31B28A7D6}" name="Myriam Steinemann" initials="MS" userId="S::myriam.steinemann@infras.ch::dcd9b669-4ca5-497e-9229-62d4f1295fa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ora.schmidlin@infras.ch" initials="no" lastIdx="1" clrIdx="0">
    <p:extLst>
      <p:ext uri="{19B8F6BF-5375-455C-9EA6-DF929625EA0E}">
        <p15:presenceInfo xmlns:p15="http://schemas.microsoft.com/office/powerpoint/2012/main" userId="SORA.SCHMIDLIN@INFRAS.CH"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673B"/>
    <a:srgbClr val="E9C67F"/>
    <a:srgbClr val="DEE8C8"/>
    <a:srgbClr val="34872B"/>
    <a:srgbClr val="BCE292"/>
    <a:srgbClr val="99FFCC"/>
    <a:srgbClr val="FF7C80"/>
    <a:srgbClr val="9675AB"/>
    <a:srgbClr val="A8789A"/>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3" d="100"/>
          <a:sy n="153" d="100"/>
        </p:scale>
        <p:origin x="336" y="1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presProps" Target="presProps.xml"/><Relationship Id="rId89" Type="http://schemas.microsoft.com/office/2018/10/relationships/authors" Target="author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commentAuthors" Target="commentAuthors.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font" Target="fonts/font1.fntdata"/><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font" Target="fonts/font2.fntdata"/><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a Schmidlin" userId="af742321-48c1-415d-9fc1-5dee73aca68b" providerId="ADAL" clId="{79571B8B-FFD2-444D-BD67-6704FD2CA578}"/>
    <pc:docChg chg="undo custSel addSld modSld sldOrd modSection">
      <pc:chgData name="Nora Schmidlin" userId="af742321-48c1-415d-9fc1-5dee73aca68b" providerId="ADAL" clId="{79571B8B-FFD2-444D-BD67-6704FD2CA578}" dt="2025-07-17T12:50:25.556" v="1681" actId="20577"/>
      <pc:docMkLst>
        <pc:docMk/>
      </pc:docMkLst>
      <pc:sldChg chg="modSp mod modNotesTx">
        <pc:chgData name="Nora Schmidlin" userId="af742321-48c1-415d-9fc1-5dee73aca68b" providerId="ADAL" clId="{79571B8B-FFD2-444D-BD67-6704FD2CA578}" dt="2025-07-17T12:23:50.992" v="206" actId="20577"/>
        <pc:sldMkLst>
          <pc:docMk/>
          <pc:sldMk cId="0" sldId="369"/>
        </pc:sldMkLst>
        <pc:spChg chg="mod">
          <ac:chgData name="Nora Schmidlin" userId="af742321-48c1-415d-9fc1-5dee73aca68b" providerId="ADAL" clId="{79571B8B-FFD2-444D-BD67-6704FD2CA578}" dt="2025-07-17T12:22:42.364" v="125" actId="20577"/>
          <ac:spMkLst>
            <pc:docMk/>
            <pc:sldMk cId="0" sldId="369"/>
            <ac:spMk id="2" creationId="{6CA5E785-600A-EC3F-D3B4-4C7E4485968E}"/>
          </ac:spMkLst>
        </pc:spChg>
        <pc:spChg chg="mod">
          <ac:chgData name="Nora Schmidlin" userId="af742321-48c1-415d-9fc1-5dee73aca68b" providerId="ADAL" clId="{79571B8B-FFD2-444D-BD67-6704FD2CA578}" dt="2025-07-17T12:23:20.339" v="158" actId="255"/>
          <ac:spMkLst>
            <pc:docMk/>
            <pc:sldMk cId="0" sldId="369"/>
            <ac:spMk id="10242" creationId="{1C910931-12A0-4115-B48A-B5CC4210C7B2}"/>
          </ac:spMkLst>
        </pc:spChg>
      </pc:sldChg>
      <pc:sldChg chg="modSp mod ord">
        <pc:chgData name="Nora Schmidlin" userId="af742321-48c1-415d-9fc1-5dee73aca68b" providerId="ADAL" clId="{79571B8B-FFD2-444D-BD67-6704FD2CA578}" dt="2025-07-17T12:50:19.805" v="1661" actId="20577"/>
        <pc:sldMkLst>
          <pc:docMk/>
          <pc:sldMk cId="2908535827" sldId="538"/>
        </pc:sldMkLst>
        <pc:spChg chg="mod">
          <ac:chgData name="Nora Schmidlin" userId="af742321-48c1-415d-9fc1-5dee73aca68b" providerId="ADAL" clId="{79571B8B-FFD2-444D-BD67-6704FD2CA578}" dt="2025-07-17T12:43:28.063" v="1227" actId="6549"/>
          <ac:spMkLst>
            <pc:docMk/>
            <pc:sldMk cId="2908535827" sldId="538"/>
            <ac:spMk id="2" creationId="{657D1246-E513-FC52-E48F-BCE4E3615B3B}"/>
          </ac:spMkLst>
        </pc:spChg>
        <pc:graphicFrameChg chg="mod">
          <ac:chgData name="Nora Schmidlin" userId="af742321-48c1-415d-9fc1-5dee73aca68b" providerId="ADAL" clId="{79571B8B-FFD2-444D-BD67-6704FD2CA578}" dt="2025-07-17T12:50:19.805" v="1661" actId="20577"/>
          <ac:graphicFrameMkLst>
            <pc:docMk/>
            <pc:sldMk cId="2908535827" sldId="538"/>
            <ac:graphicFrameMk id="3" creationId="{D77F9722-4970-8EEC-E250-69C97DF7E0C4}"/>
          </ac:graphicFrameMkLst>
        </pc:graphicFrameChg>
      </pc:sldChg>
      <pc:sldChg chg="addSp delSp modSp mod modAnim">
        <pc:chgData name="Nora Schmidlin" userId="af742321-48c1-415d-9fc1-5dee73aca68b" providerId="ADAL" clId="{79571B8B-FFD2-444D-BD67-6704FD2CA578}" dt="2025-07-17T12:31:56.387" v="258"/>
        <pc:sldMkLst>
          <pc:docMk/>
          <pc:sldMk cId="2705237496" sldId="582"/>
        </pc:sldMkLst>
        <pc:spChg chg="add mod">
          <ac:chgData name="Nora Schmidlin" userId="af742321-48c1-415d-9fc1-5dee73aca68b" providerId="ADAL" clId="{79571B8B-FFD2-444D-BD67-6704FD2CA578}" dt="2025-07-17T12:30:32.974" v="234" actId="113"/>
          <ac:spMkLst>
            <pc:docMk/>
            <pc:sldMk cId="2705237496" sldId="582"/>
            <ac:spMk id="4" creationId="{8ABB38F0-19A6-3401-C54D-40009C247F0C}"/>
          </ac:spMkLst>
        </pc:spChg>
        <pc:spChg chg="add mod">
          <ac:chgData name="Nora Schmidlin" userId="af742321-48c1-415d-9fc1-5dee73aca68b" providerId="ADAL" clId="{79571B8B-FFD2-444D-BD67-6704FD2CA578}" dt="2025-07-17T12:31:43.416" v="256" actId="1076"/>
          <ac:spMkLst>
            <pc:docMk/>
            <pc:sldMk cId="2705237496" sldId="582"/>
            <ac:spMk id="5" creationId="{737788FC-C3EA-B547-E857-7395B5162346}"/>
          </ac:spMkLst>
        </pc:spChg>
        <pc:picChg chg="mod">
          <ac:chgData name="Nora Schmidlin" userId="af742321-48c1-415d-9fc1-5dee73aca68b" providerId="ADAL" clId="{79571B8B-FFD2-444D-BD67-6704FD2CA578}" dt="2025-07-17T12:30:27.064" v="232" actId="1076"/>
          <ac:picMkLst>
            <pc:docMk/>
            <pc:sldMk cId="2705237496" sldId="582"/>
            <ac:picMk id="8" creationId="{42EC3E11-6753-50B0-D901-D49611AE39F0}"/>
          </ac:picMkLst>
        </pc:picChg>
      </pc:sldChg>
      <pc:sldChg chg="modSp mod">
        <pc:chgData name="Nora Schmidlin" userId="af742321-48c1-415d-9fc1-5dee73aca68b" providerId="ADAL" clId="{79571B8B-FFD2-444D-BD67-6704FD2CA578}" dt="2025-07-17T12:45:58.892" v="1395" actId="20577"/>
        <pc:sldMkLst>
          <pc:docMk/>
          <pc:sldMk cId="3882051502" sldId="606"/>
        </pc:sldMkLst>
        <pc:spChg chg="mod">
          <ac:chgData name="Nora Schmidlin" userId="af742321-48c1-415d-9fc1-5dee73aca68b" providerId="ADAL" clId="{79571B8B-FFD2-444D-BD67-6704FD2CA578}" dt="2025-07-17T12:45:58.892" v="1395" actId="20577"/>
          <ac:spMkLst>
            <pc:docMk/>
            <pc:sldMk cId="3882051502" sldId="606"/>
            <ac:spMk id="3" creationId="{EDB9C387-A2C6-4BE1-B3C3-67B19212FCED}"/>
          </ac:spMkLst>
        </pc:spChg>
      </pc:sldChg>
      <pc:sldChg chg="modSp mod ord">
        <pc:chgData name="Nora Schmidlin" userId="af742321-48c1-415d-9fc1-5dee73aca68b" providerId="ADAL" clId="{79571B8B-FFD2-444D-BD67-6704FD2CA578}" dt="2025-07-17T12:50:25.556" v="1681" actId="20577"/>
        <pc:sldMkLst>
          <pc:docMk/>
          <pc:sldMk cId="1401241447" sldId="635"/>
        </pc:sldMkLst>
        <pc:spChg chg="mod">
          <ac:chgData name="Nora Schmidlin" userId="af742321-48c1-415d-9fc1-5dee73aca68b" providerId="ADAL" clId="{79571B8B-FFD2-444D-BD67-6704FD2CA578}" dt="2025-07-17T12:38:43.702" v="573" actId="20577"/>
          <ac:spMkLst>
            <pc:docMk/>
            <pc:sldMk cId="1401241447" sldId="635"/>
            <ac:spMk id="2" creationId="{657D1246-E513-FC52-E48F-BCE4E3615B3B}"/>
          </ac:spMkLst>
        </pc:spChg>
        <pc:graphicFrameChg chg="mod">
          <ac:chgData name="Nora Schmidlin" userId="af742321-48c1-415d-9fc1-5dee73aca68b" providerId="ADAL" clId="{79571B8B-FFD2-444D-BD67-6704FD2CA578}" dt="2025-07-17T12:50:25.556" v="1681" actId="20577"/>
          <ac:graphicFrameMkLst>
            <pc:docMk/>
            <pc:sldMk cId="1401241447" sldId="635"/>
            <ac:graphicFrameMk id="3" creationId="{D77F9722-4970-8EEC-E250-69C97DF7E0C4}"/>
          </ac:graphicFrameMkLst>
        </pc:graphicFrameChg>
      </pc:sldChg>
      <pc:sldChg chg="addSp delSp modSp add mod ord modClrScheme chgLayout">
        <pc:chgData name="Nora Schmidlin" userId="af742321-48c1-415d-9fc1-5dee73aca68b" providerId="ADAL" clId="{79571B8B-FFD2-444D-BD67-6704FD2CA578}" dt="2025-07-17T12:49:23.242" v="1652" actId="20577"/>
        <pc:sldMkLst>
          <pc:docMk/>
          <pc:sldMk cId="829893395" sldId="656"/>
        </pc:sldMkLst>
        <pc:spChg chg="mod ord">
          <ac:chgData name="Nora Schmidlin" userId="af742321-48c1-415d-9fc1-5dee73aca68b" providerId="ADAL" clId="{79571B8B-FFD2-444D-BD67-6704FD2CA578}" dt="2025-07-17T12:49:23.242" v="1652" actId="20577"/>
          <ac:spMkLst>
            <pc:docMk/>
            <pc:sldMk cId="829893395" sldId="656"/>
            <ac:spMk id="2" creationId="{02C65A5C-C7C2-D059-D33E-8D56DF3CF800}"/>
          </ac:spMkLst>
        </pc:spChg>
        <pc:spChg chg="add mod ord">
          <ac:chgData name="Nora Schmidlin" userId="af742321-48c1-415d-9fc1-5dee73aca68b" providerId="ADAL" clId="{79571B8B-FFD2-444D-BD67-6704FD2CA578}" dt="2025-07-17T12:49:16.824" v="1650" actId="700"/>
          <ac:spMkLst>
            <pc:docMk/>
            <pc:sldMk cId="829893395" sldId="656"/>
            <ac:spMk id="4" creationId="{746455BB-25FA-90D1-D349-F969004E26B4}"/>
          </ac:spMkLst>
        </pc:spChg>
      </pc:sldChg>
    </pc:docChg>
  </pc:docChgLst>
  <pc:docChgLst>
    <pc:chgData name="Nora Schmidlin" userId="af742321-48c1-415d-9fc1-5dee73aca68b" providerId="ADAL" clId="{38DC4C9B-A5DF-4227-A099-B641799D0FEB}"/>
    <pc:docChg chg="modSld">
      <pc:chgData name="Nora Schmidlin" userId="af742321-48c1-415d-9fc1-5dee73aca68b" providerId="ADAL" clId="{38DC4C9B-A5DF-4227-A099-B641799D0FEB}" dt="2025-09-17T11:12:12.108" v="7" actId="20577"/>
      <pc:docMkLst>
        <pc:docMk/>
      </pc:docMkLst>
      <pc:sldChg chg="modSp mod">
        <pc:chgData name="Nora Schmidlin" userId="af742321-48c1-415d-9fc1-5dee73aca68b" providerId="ADAL" clId="{38DC4C9B-A5DF-4227-A099-B641799D0FEB}" dt="2025-09-17T11:12:12.108" v="7" actId="20577"/>
        <pc:sldMkLst>
          <pc:docMk/>
          <pc:sldMk cId="0" sldId="262"/>
        </pc:sldMkLst>
        <pc:spChg chg="mod">
          <ac:chgData name="Nora Schmidlin" userId="af742321-48c1-415d-9fc1-5dee73aca68b" providerId="ADAL" clId="{38DC4C9B-A5DF-4227-A099-B641799D0FEB}" dt="2025-09-17T11:12:08.998" v="5" actId="20577"/>
          <ac:spMkLst>
            <pc:docMk/>
            <pc:sldMk cId="0" sldId="262"/>
            <ac:spMk id="2" creationId="{F2D4F835-2148-9743-23DF-803D99F0CCCC}"/>
          </ac:spMkLst>
        </pc:spChg>
        <pc:spChg chg="mod">
          <ac:chgData name="Nora Schmidlin" userId="af742321-48c1-415d-9fc1-5dee73aca68b" providerId="ADAL" clId="{38DC4C9B-A5DF-4227-A099-B641799D0FEB}" dt="2025-09-17T11:12:12.108" v="7" actId="20577"/>
          <ac:spMkLst>
            <pc:docMk/>
            <pc:sldMk cId="0" sldId="262"/>
            <ac:spMk id="3" creationId="{EAD09245-FE82-C1C2-94FF-FB58BA9D77EB}"/>
          </ac:spMkLst>
        </pc:spChg>
      </pc:sldChg>
    </pc:docChg>
  </pc:docChgLst>
  <pc:docChgLst>
    <pc:chgData name="Nora Schmidlin" userId="af742321-48c1-415d-9fc1-5dee73aca68b" providerId="ADAL" clId="{2859A8D4-44E3-4B7B-9F50-812F2BDE5EC2}"/>
    <pc:docChg chg="modSld">
      <pc:chgData name="Nora Schmidlin" userId="af742321-48c1-415d-9fc1-5dee73aca68b" providerId="ADAL" clId="{2859A8D4-44E3-4B7B-9F50-812F2BDE5EC2}" dt="2025-07-24T10:35:40.287" v="24" actId="20577"/>
      <pc:docMkLst>
        <pc:docMk/>
      </pc:docMkLst>
      <pc:sldChg chg="modNotesTx">
        <pc:chgData name="Nora Schmidlin" userId="af742321-48c1-415d-9fc1-5dee73aca68b" providerId="ADAL" clId="{2859A8D4-44E3-4B7B-9F50-812F2BDE5EC2}" dt="2025-07-24T10:16:46.366" v="3" actId="20577"/>
        <pc:sldMkLst>
          <pc:docMk/>
          <pc:sldMk cId="0" sldId="263"/>
        </pc:sldMkLst>
      </pc:sldChg>
      <pc:sldChg chg="modSp mod">
        <pc:chgData name="Nora Schmidlin" userId="af742321-48c1-415d-9fc1-5dee73aca68b" providerId="ADAL" clId="{2859A8D4-44E3-4B7B-9F50-812F2BDE5EC2}" dt="2025-07-24T10:26:50.833" v="16" actId="1076"/>
        <pc:sldMkLst>
          <pc:docMk/>
          <pc:sldMk cId="3337511740" sldId="515"/>
        </pc:sldMkLst>
        <pc:picChg chg="mod">
          <ac:chgData name="Nora Schmidlin" userId="af742321-48c1-415d-9fc1-5dee73aca68b" providerId="ADAL" clId="{2859A8D4-44E3-4B7B-9F50-812F2BDE5EC2}" dt="2025-07-24T10:26:50.833" v="16" actId="1076"/>
          <ac:picMkLst>
            <pc:docMk/>
            <pc:sldMk cId="3337511740" sldId="515"/>
            <ac:picMk id="6" creationId="{370E7F4E-9DCE-F1FD-A2BF-A92B892FA188}"/>
          </ac:picMkLst>
        </pc:picChg>
      </pc:sldChg>
      <pc:sldChg chg="modSp mod">
        <pc:chgData name="Nora Schmidlin" userId="af742321-48c1-415d-9fc1-5dee73aca68b" providerId="ADAL" clId="{2859A8D4-44E3-4B7B-9F50-812F2BDE5EC2}" dt="2025-07-24T10:26:05.251" v="13" actId="20577"/>
        <pc:sldMkLst>
          <pc:docMk/>
          <pc:sldMk cId="871575046" sldId="524"/>
        </pc:sldMkLst>
        <pc:spChg chg="mod">
          <ac:chgData name="Nora Schmidlin" userId="af742321-48c1-415d-9fc1-5dee73aca68b" providerId="ADAL" clId="{2859A8D4-44E3-4B7B-9F50-812F2BDE5EC2}" dt="2025-07-24T10:26:05.251" v="13" actId="20577"/>
          <ac:spMkLst>
            <pc:docMk/>
            <pc:sldMk cId="871575046" sldId="524"/>
            <ac:spMk id="3" creationId="{EDB9C387-A2C6-4BE1-B3C3-67B19212FCED}"/>
          </ac:spMkLst>
        </pc:spChg>
      </pc:sldChg>
      <pc:sldChg chg="modSp mod">
        <pc:chgData name="Nora Schmidlin" userId="af742321-48c1-415d-9fc1-5dee73aca68b" providerId="ADAL" clId="{2859A8D4-44E3-4B7B-9F50-812F2BDE5EC2}" dt="2025-07-24T10:34:34.016" v="17" actId="14100"/>
        <pc:sldMkLst>
          <pc:docMk/>
          <pc:sldMk cId="3510633600" sldId="531"/>
        </pc:sldMkLst>
        <pc:spChg chg="mod">
          <ac:chgData name="Nora Schmidlin" userId="af742321-48c1-415d-9fc1-5dee73aca68b" providerId="ADAL" clId="{2859A8D4-44E3-4B7B-9F50-812F2BDE5EC2}" dt="2025-07-24T10:34:34.016" v="17" actId="14100"/>
          <ac:spMkLst>
            <pc:docMk/>
            <pc:sldMk cId="3510633600" sldId="531"/>
            <ac:spMk id="3" creationId="{4B488829-FC22-AE5E-46EC-AFF722926A46}"/>
          </ac:spMkLst>
        </pc:spChg>
      </pc:sldChg>
      <pc:sldChg chg="modSp mod">
        <pc:chgData name="Nora Schmidlin" userId="af742321-48c1-415d-9fc1-5dee73aca68b" providerId="ADAL" clId="{2859A8D4-44E3-4B7B-9F50-812F2BDE5EC2}" dt="2025-07-24T10:35:40.287" v="24" actId="20577"/>
        <pc:sldMkLst>
          <pc:docMk/>
          <pc:sldMk cId="3882051502" sldId="606"/>
        </pc:sldMkLst>
        <pc:spChg chg="mod">
          <ac:chgData name="Nora Schmidlin" userId="af742321-48c1-415d-9fc1-5dee73aca68b" providerId="ADAL" clId="{2859A8D4-44E3-4B7B-9F50-812F2BDE5EC2}" dt="2025-07-24T10:35:40.287" v="24" actId="20577"/>
          <ac:spMkLst>
            <pc:docMk/>
            <pc:sldMk cId="3882051502" sldId="606"/>
            <ac:spMk id="3" creationId="{EDB9C387-A2C6-4BE1-B3C3-67B19212FCED}"/>
          </ac:spMkLst>
        </pc:spChg>
      </pc:sldChg>
    </pc:docChg>
  </pc:docChgLst>
</pc:chgInfo>
</file>

<file path=ppt/comments/modernComment_171_0.xml><?xml version="1.0" encoding="utf-8"?>
<p188:cmLst xmlns:a="http://schemas.openxmlformats.org/drawingml/2006/main" xmlns:r="http://schemas.openxmlformats.org/officeDocument/2006/relationships" xmlns:p188="http://schemas.microsoft.com/office/powerpoint/2018/8/main">
  <p188:cm id="{D937848C-3850-4CCC-BD42-AC6334DE9491}" authorId="{93E90D1B-02B9-B4DF-C52E-41200DA77D63}" created="2025-07-17T12:26:33.394">
    <pc:sldMkLst xmlns:pc="http://schemas.microsoft.com/office/powerpoint/2013/main/command">
      <pc:docMk/>
      <pc:sldMk cId="0" sldId="369"/>
    </pc:sldMkLst>
    <p188:txBody>
      <a:bodyPr/>
      <a:lstStyle/>
      <a:p>
        <a:r>
          <a:rPr lang="de-CH"/>
          <a:t>Titel angepasst</a:t>
        </a:r>
      </a:p>
    </p188:txBody>
  </p188:cm>
</p188:cmLst>
</file>

<file path=ppt/comments/modernComment_246_A13EA5F8.xml><?xml version="1.0" encoding="utf-8"?>
<p188:cmLst xmlns:a="http://schemas.openxmlformats.org/drawingml/2006/main" xmlns:r="http://schemas.openxmlformats.org/officeDocument/2006/relationships" xmlns:p188="http://schemas.microsoft.com/office/powerpoint/2018/8/main">
  <p188:cm id="{1CCFD3C8-CB2F-4E2B-8E7D-B06E144CF408}" authorId="{93E90D1B-02B9-B4DF-C52E-41200DA77D63}" created="2025-07-17T12:32:21.206">
    <pc:sldMkLst xmlns:pc="http://schemas.microsoft.com/office/powerpoint/2013/main/command">
      <pc:docMk/>
      <pc:sldMk cId="2705237496" sldId="582"/>
    </pc:sldMkLst>
    <p188:txBody>
      <a:bodyPr/>
      <a:lstStyle/>
      <a:p>
        <a:r>
          <a:rPr lang="de-CH"/>
          <a:t>Sprechblasen eingefügt</a:t>
        </a:r>
      </a:p>
    </p188:txBody>
  </p188:cm>
</p188:cmLst>
</file>

<file path=ppt/comments/modernComment_290_31772B13.xml><?xml version="1.0" encoding="utf-8"?>
<p188:cmLst xmlns:a="http://schemas.openxmlformats.org/drawingml/2006/main" xmlns:r="http://schemas.openxmlformats.org/officeDocument/2006/relationships" xmlns:p188="http://schemas.microsoft.com/office/powerpoint/2018/8/main">
  <p188:cm id="{7068776A-5E6F-4A3A-8FB3-3CC4D0CB74C4}" authorId="{93E90D1B-02B9-B4DF-C52E-41200DA77D63}" created="2025-07-17T12:51:47.559">
    <pc:sldMkLst xmlns:pc="http://schemas.microsoft.com/office/powerpoint/2013/main/command">
      <pc:docMk/>
      <pc:sldMk cId="829893395" sldId="656"/>
    </pc:sldMkLst>
    <p188:txBody>
      <a:bodyPr/>
      <a:lstStyle/>
      <a:p>
        <a:r>
          <a:rPr lang="de-CH"/>
          <a:t>Methodical Intro Slides nach oben geholt und ergänzt, um zu beschreiben, auf welche Arten man einen CEDRIG Workshop durchführen kann.</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4FB9EC-5EA2-4C76-97D2-170574B7D58A}"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de-CH"/>
        </a:p>
      </dgm:t>
    </dgm:pt>
    <dgm:pt modelId="{FA7B3649-37A4-46AF-A827-62748D0C3BF4}">
      <dgm:prSet phldrT="[Text]" custT="1"/>
      <dgm:spPr/>
      <dgm:t>
        <a:bodyPr/>
        <a:lstStyle/>
        <a:p>
          <a:r>
            <a:rPr lang="de-CH" sz="1800" err="1">
              <a:latin typeface="Arial" panose="020B0604020202020204" pitchFamily="34" charset="0"/>
              <a:cs typeface="Arial" panose="020B0604020202020204" pitchFamily="34" charset="0"/>
            </a:rPr>
            <a:t>Preparatory</a:t>
          </a:r>
          <a:r>
            <a:rPr lang="de-CH" sz="1800">
              <a:latin typeface="Arial" panose="020B0604020202020204" pitchFamily="34" charset="0"/>
              <a:cs typeface="Arial" panose="020B0604020202020204" pitchFamily="34" charset="0"/>
            </a:rPr>
            <a:t> </a:t>
          </a:r>
          <a:r>
            <a:rPr lang="de-CH" sz="1800" err="1">
              <a:latin typeface="Arial" panose="020B0604020202020204" pitchFamily="34" charset="0"/>
              <a:cs typeface="Arial" panose="020B0604020202020204" pitchFamily="34" charset="0"/>
            </a:rPr>
            <a:t>phase</a:t>
          </a:r>
          <a:endParaRPr lang="de-CH" sz="1800">
            <a:latin typeface="Arial" panose="020B0604020202020204" pitchFamily="34" charset="0"/>
            <a:cs typeface="Arial" panose="020B0604020202020204" pitchFamily="34" charset="0"/>
          </a:endParaRPr>
        </a:p>
      </dgm:t>
    </dgm:pt>
    <dgm:pt modelId="{DEE844D2-FD5D-46CC-A624-A514B2A2DE33}" type="parTrans" cxnId="{5A77DCE7-7931-4649-91D8-7C24EB08D55D}">
      <dgm:prSet/>
      <dgm:spPr/>
      <dgm:t>
        <a:bodyPr/>
        <a:lstStyle/>
        <a:p>
          <a:endParaRPr lang="de-CH"/>
        </a:p>
      </dgm:t>
    </dgm:pt>
    <dgm:pt modelId="{75D2E3F4-DEC4-465F-B9E6-1B9E65FA9E7B}" type="sibTrans" cxnId="{5A77DCE7-7931-4649-91D8-7C24EB08D55D}">
      <dgm:prSet/>
      <dgm:spPr/>
      <dgm:t>
        <a:bodyPr/>
        <a:lstStyle/>
        <a:p>
          <a:endParaRPr lang="de-CH"/>
        </a:p>
      </dgm:t>
    </dgm:pt>
    <dgm:pt modelId="{721A3A56-DD73-45F4-B9EA-043B88FC1CC1}">
      <dgm:prSet phldrT="[Text]" custT="1"/>
      <dgm:spPr/>
      <dgm:t>
        <a:bodyPr/>
        <a:lstStyle/>
        <a:p>
          <a:pPr>
            <a:buClrTx/>
            <a:buSzPct val="80000"/>
            <a:buFont typeface="Arial" panose="020B0604020202020204" pitchFamily="34" charset="0"/>
            <a:buChar char="•"/>
          </a:pPr>
          <a:r>
            <a:rPr lang="de-CH" sz="1400" err="1">
              <a:solidFill>
                <a:schemeClr val="tx1"/>
              </a:solidFill>
              <a:latin typeface="Arial" panose="020B0604020202020204" pitchFamily="34" charset="0"/>
              <a:ea typeface="Calibri"/>
              <a:cs typeface="Arial" panose="020B0604020202020204" pitchFamily="34" charset="0"/>
              <a:sym typeface="Calibri"/>
            </a:rPr>
            <a:t>Prepare</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concept</a:t>
          </a:r>
          <a:r>
            <a:rPr lang="de-CH" sz="1400">
              <a:solidFill>
                <a:schemeClr val="tx1"/>
              </a:solidFill>
              <a:latin typeface="Arial" panose="020B0604020202020204" pitchFamily="34" charset="0"/>
              <a:ea typeface="Calibri"/>
              <a:cs typeface="Arial" panose="020B0604020202020204" pitchFamily="34" charset="0"/>
              <a:sym typeface="Calibri"/>
            </a:rPr>
            <a:t>, draft </a:t>
          </a:r>
          <a:r>
            <a:rPr lang="de-CH" sz="1400" err="1">
              <a:solidFill>
                <a:schemeClr val="tx1"/>
              </a:solidFill>
              <a:latin typeface="Arial" panose="020B0604020202020204" pitchFamily="34" charset="0"/>
              <a:ea typeface="Calibri"/>
              <a:cs typeface="Arial" panose="020B0604020202020204" pitchFamily="34" charset="0"/>
              <a:sym typeface="Calibri"/>
            </a:rPr>
            <a:t>programme</a:t>
          </a:r>
          <a:r>
            <a:rPr lang="de-CH" sz="1400">
              <a:solidFill>
                <a:schemeClr val="tx1"/>
              </a:solidFill>
              <a:latin typeface="Arial" panose="020B0604020202020204" pitchFamily="34" charset="0"/>
              <a:ea typeface="Calibri"/>
              <a:cs typeface="Arial" panose="020B0604020202020204" pitchFamily="34" charset="0"/>
              <a:sym typeface="Calibri"/>
            </a:rPr>
            <a:t> and </a:t>
          </a:r>
          <a:r>
            <a:rPr lang="de-CH" sz="1400" err="1">
              <a:solidFill>
                <a:schemeClr val="tx1"/>
              </a:solidFill>
              <a:latin typeface="Arial" panose="020B0604020202020204" pitchFamily="34" charset="0"/>
              <a:ea typeface="Calibri"/>
              <a:cs typeface="Arial" panose="020B0604020202020204" pitchFamily="34" charset="0"/>
              <a:sym typeface="Calibri"/>
            </a:rPr>
            <a:t>screenplay</a:t>
          </a:r>
          <a:r>
            <a:rPr lang="de-CH" sz="1400">
              <a:solidFill>
                <a:schemeClr val="tx1"/>
              </a:solidFill>
              <a:latin typeface="Arial" panose="020B0604020202020204" pitchFamily="34" charset="0"/>
              <a:ea typeface="Calibri"/>
              <a:cs typeface="Arial" panose="020B0604020202020204" pitchFamily="34" charset="0"/>
              <a:sym typeface="Calibri"/>
            </a:rPr>
            <a:t> </a:t>
          </a:r>
          <a:endParaRPr lang="de-CH" sz="1400">
            <a:latin typeface="Arial" panose="020B0604020202020204" pitchFamily="34" charset="0"/>
            <a:cs typeface="Arial" panose="020B0604020202020204" pitchFamily="34" charset="0"/>
          </a:endParaRPr>
        </a:p>
      </dgm:t>
    </dgm:pt>
    <dgm:pt modelId="{1A6C3B51-B950-42B8-A196-F81316909015}" type="parTrans" cxnId="{30A38795-105D-425C-954E-55179F56DDE9}">
      <dgm:prSet/>
      <dgm:spPr/>
      <dgm:t>
        <a:bodyPr/>
        <a:lstStyle/>
        <a:p>
          <a:endParaRPr lang="de-CH"/>
        </a:p>
      </dgm:t>
    </dgm:pt>
    <dgm:pt modelId="{521238BD-97AF-4F06-9383-EA40B4BB9087}" type="sibTrans" cxnId="{30A38795-105D-425C-954E-55179F56DDE9}">
      <dgm:prSet/>
      <dgm:spPr/>
      <dgm:t>
        <a:bodyPr/>
        <a:lstStyle/>
        <a:p>
          <a:endParaRPr lang="de-CH"/>
        </a:p>
      </dgm:t>
    </dgm:pt>
    <dgm:pt modelId="{F5578858-E80B-4F2F-A6CB-693AF37F133B}">
      <dgm:prSet phldrT="[Text]" custT="1"/>
      <dgm:spPr/>
      <dgm:t>
        <a:bodyPr/>
        <a:lstStyle/>
        <a:p>
          <a:r>
            <a:rPr lang="de-CH" sz="1800">
              <a:latin typeface="Arial" panose="020B0604020202020204" pitchFamily="34" charset="0"/>
              <a:cs typeface="Arial" panose="020B0604020202020204" pitchFamily="34" charset="0"/>
            </a:rPr>
            <a:t>Workshop </a:t>
          </a:r>
          <a:r>
            <a:rPr lang="de-CH" sz="1800" err="1">
              <a:latin typeface="Arial" panose="020B0604020202020204" pitchFamily="34" charset="0"/>
              <a:cs typeface="Arial" panose="020B0604020202020204" pitchFamily="34" charset="0"/>
            </a:rPr>
            <a:t>phase</a:t>
          </a:r>
          <a:endParaRPr lang="de-CH" sz="1800">
            <a:latin typeface="Arial" panose="020B0604020202020204" pitchFamily="34" charset="0"/>
            <a:cs typeface="Arial" panose="020B0604020202020204" pitchFamily="34" charset="0"/>
          </a:endParaRPr>
        </a:p>
      </dgm:t>
    </dgm:pt>
    <dgm:pt modelId="{7A31131B-3251-4229-A95B-597705FD0AA3}" type="parTrans" cxnId="{63D86D42-B698-467B-ACF9-B8D9B0A22C0E}">
      <dgm:prSet/>
      <dgm:spPr/>
      <dgm:t>
        <a:bodyPr/>
        <a:lstStyle/>
        <a:p>
          <a:endParaRPr lang="de-CH"/>
        </a:p>
      </dgm:t>
    </dgm:pt>
    <dgm:pt modelId="{50F3276F-CB6B-4D7F-BE83-B4EAB231A978}" type="sibTrans" cxnId="{63D86D42-B698-467B-ACF9-B8D9B0A22C0E}">
      <dgm:prSet/>
      <dgm:spPr/>
      <dgm:t>
        <a:bodyPr/>
        <a:lstStyle/>
        <a:p>
          <a:endParaRPr lang="de-CH"/>
        </a:p>
      </dgm:t>
    </dgm:pt>
    <dgm:pt modelId="{8AA78BA7-681C-496E-9DE3-B7044BC43EAA}">
      <dgm:prSet phldrT="[Text]" custT="1"/>
      <dgm:spPr/>
      <dgm:t>
        <a:bodyPr/>
        <a:lstStyle/>
        <a:p>
          <a:pPr>
            <a:buClrTx/>
            <a:buSzPct val="80000"/>
            <a:buFont typeface="Arial" panose="020B0604020202020204" pitchFamily="34" charset="0"/>
            <a:buChar char="•"/>
          </a:pPr>
          <a:r>
            <a:rPr lang="de-CH" sz="1400">
              <a:solidFill>
                <a:schemeClr val="tx1"/>
              </a:solidFill>
              <a:latin typeface="Arial" panose="020B0604020202020204" pitchFamily="34" charset="0"/>
              <a:ea typeface="Calibri"/>
              <a:cs typeface="Arial" panose="020B0604020202020204" pitchFamily="34" charset="0"/>
              <a:sym typeface="Calibri"/>
            </a:rPr>
            <a:t>Work in </a:t>
          </a:r>
          <a:r>
            <a:rPr lang="de-CH" sz="1400" err="1">
              <a:solidFill>
                <a:schemeClr val="tx1"/>
              </a:solidFill>
              <a:latin typeface="Arial" panose="020B0604020202020204" pitchFamily="34" charset="0"/>
              <a:ea typeface="Calibri"/>
              <a:cs typeface="Arial" panose="020B0604020202020204" pitchFamily="34" charset="0"/>
              <a:sym typeface="Calibri"/>
            </a:rPr>
            <a:t>small</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groups</a:t>
          </a:r>
          <a:r>
            <a:rPr lang="de-CH" sz="1400">
              <a:solidFill>
                <a:schemeClr val="tx1"/>
              </a:solidFill>
              <a:latin typeface="Arial" panose="020B0604020202020204" pitchFamily="34" charset="0"/>
              <a:ea typeface="Calibri"/>
              <a:cs typeface="Arial" panose="020B0604020202020204" pitchFamily="34" charset="0"/>
              <a:sym typeface="Calibri"/>
            </a:rPr>
            <a:t> (3-4 </a:t>
          </a:r>
          <a:r>
            <a:rPr lang="de-CH" sz="1400" err="1">
              <a:solidFill>
                <a:schemeClr val="tx1"/>
              </a:solidFill>
              <a:latin typeface="Arial" panose="020B0604020202020204" pitchFamily="34" charset="0"/>
              <a:ea typeface="Calibri"/>
              <a:cs typeface="Arial" panose="020B0604020202020204" pitchFamily="34" charset="0"/>
              <a:sym typeface="Calibri"/>
            </a:rPr>
            <a:t>persons</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one</a:t>
          </a:r>
          <a:r>
            <a:rPr lang="de-CH" sz="1400">
              <a:solidFill>
                <a:schemeClr val="tx1"/>
              </a:solidFill>
              <a:latin typeface="Arial" panose="020B0604020202020204" pitchFamily="34" charset="0"/>
              <a:ea typeface="Calibri"/>
              <a:cs typeface="Arial" panose="020B0604020202020204" pitchFamily="34" charset="0"/>
              <a:sym typeface="Calibri"/>
            </a:rPr>
            <a:t> large screen per </a:t>
          </a:r>
          <a:r>
            <a:rPr lang="de-CH" sz="1400" err="1">
              <a:solidFill>
                <a:schemeClr val="tx1"/>
              </a:solidFill>
              <a:latin typeface="Arial" panose="020B0604020202020204" pitchFamily="34" charset="0"/>
              <a:ea typeface="Calibri"/>
              <a:cs typeface="Arial" panose="020B0604020202020204" pitchFamily="34" charset="0"/>
              <a:sym typeface="Calibri"/>
            </a:rPr>
            <a:t>group</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is</a:t>
          </a:r>
          <a:r>
            <a:rPr lang="de-CH" sz="1400">
              <a:solidFill>
                <a:schemeClr val="tx1"/>
              </a:solidFill>
              <a:latin typeface="Arial" panose="020B0604020202020204" pitchFamily="34" charset="0"/>
              <a:ea typeface="Calibri"/>
              <a:cs typeface="Arial" panose="020B0604020202020204" pitchFamily="34" charset="0"/>
              <a:sym typeface="Calibri"/>
            </a:rPr>
            <a:t> an </a:t>
          </a:r>
          <a:r>
            <a:rPr lang="de-CH" sz="1400" err="1">
              <a:solidFill>
                <a:schemeClr val="tx1"/>
              </a:solidFill>
              <a:latin typeface="Arial" panose="020B0604020202020204" pitchFamily="34" charset="0"/>
              <a:ea typeface="Calibri"/>
              <a:cs typeface="Arial" panose="020B0604020202020204" pitchFamily="34" charset="0"/>
              <a:sym typeface="Calibri"/>
            </a:rPr>
            <a:t>asset</a:t>
          </a:r>
          <a:endParaRPr lang="de-CH" sz="1400">
            <a:latin typeface="Arial" panose="020B0604020202020204" pitchFamily="34" charset="0"/>
            <a:cs typeface="Arial" panose="020B0604020202020204" pitchFamily="34" charset="0"/>
          </a:endParaRPr>
        </a:p>
      </dgm:t>
    </dgm:pt>
    <dgm:pt modelId="{97A5B2E2-A5C5-41A9-84C4-7DA7060E043E}" type="parTrans" cxnId="{50D8CD2A-E779-430F-B637-9DCC91834601}">
      <dgm:prSet/>
      <dgm:spPr/>
      <dgm:t>
        <a:bodyPr/>
        <a:lstStyle/>
        <a:p>
          <a:endParaRPr lang="de-CH"/>
        </a:p>
      </dgm:t>
    </dgm:pt>
    <dgm:pt modelId="{A7087237-B611-48A8-962D-7801CD983392}" type="sibTrans" cxnId="{50D8CD2A-E779-430F-B637-9DCC91834601}">
      <dgm:prSet/>
      <dgm:spPr/>
      <dgm:t>
        <a:bodyPr/>
        <a:lstStyle/>
        <a:p>
          <a:endParaRPr lang="de-CH"/>
        </a:p>
      </dgm:t>
    </dgm:pt>
    <dgm:pt modelId="{0C1DDA2A-73F7-40F1-ABAA-D47FE9AF700F}">
      <dgm:prSet phldrT="[Text]" custT="1"/>
      <dgm:spPr/>
      <dgm:t>
        <a:bodyPr/>
        <a:lstStyle/>
        <a:p>
          <a:r>
            <a:rPr lang="de-CH" sz="1800">
              <a:latin typeface="Arial" panose="020B0604020202020204" pitchFamily="34" charset="0"/>
              <a:cs typeface="Arial" panose="020B0604020202020204" pitchFamily="34" charset="0"/>
            </a:rPr>
            <a:t>Debriefing </a:t>
          </a:r>
          <a:r>
            <a:rPr lang="de-CH" sz="1800" err="1">
              <a:latin typeface="Arial" panose="020B0604020202020204" pitchFamily="34" charset="0"/>
              <a:cs typeface="Arial" panose="020B0604020202020204" pitchFamily="34" charset="0"/>
            </a:rPr>
            <a:t>phase</a:t>
          </a:r>
          <a:endParaRPr lang="de-CH" sz="1800">
            <a:latin typeface="Arial" panose="020B0604020202020204" pitchFamily="34" charset="0"/>
            <a:cs typeface="Arial" panose="020B0604020202020204" pitchFamily="34" charset="0"/>
          </a:endParaRPr>
        </a:p>
      </dgm:t>
    </dgm:pt>
    <dgm:pt modelId="{4AFCBC0F-3DC1-4C8C-8A6D-3012480536AF}" type="parTrans" cxnId="{EB2C6EA9-A0CD-417F-B06A-048F2F1B46DB}">
      <dgm:prSet/>
      <dgm:spPr/>
      <dgm:t>
        <a:bodyPr/>
        <a:lstStyle/>
        <a:p>
          <a:endParaRPr lang="de-CH"/>
        </a:p>
      </dgm:t>
    </dgm:pt>
    <dgm:pt modelId="{A27424FE-552F-4486-9100-567BBF3185E2}" type="sibTrans" cxnId="{EB2C6EA9-A0CD-417F-B06A-048F2F1B46DB}">
      <dgm:prSet/>
      <dgm:spPr/>
      <dgm:t>
        <a:bodyPr/>
        <a:lstStyle/>
        <a:p>
          <a:endParaRPr lang="de-CH"/>
        </a:p>
      </dgm:t>
    </dgm:pt>
    <dgm:pt modelId="{3471D94B-1AEB-4CE2-A541-927FF283B96D}">
      <dgm:prSet phldrT="[Text]" custT="1"/>
      <dgm:spPr/>
      <dgm:t>
        <a:bodyPr/>
        <a:lstStyle/>
        <a:p>
          <a:pPr>
            <a:buClrTx/>
            <a:buSzPct val="80000"/>
            <a:buFont typeface="Arial" panose="020B0604020202020204" pitchFamily="34" charset="0"/>
            <a:buChar char="•"/>
          </a:pPr>
          <a:r>
            <a:rPr lang="de-CH" sz="1400" err="1">
              <a:solidFill>
                <a:schemeClr val="tx1"/>
              </a:solidFill>
              <a:latin typeface="Arial" panose="020B0604020202020204" pitchFamily="34" charset="0"/>
              <a:ea typeface="Calibri"/>
              <a:cs typeface="Arial" panose="020B0604020202020204" pitchFamily="34" charset="0"/>
              <a:sym typeface="Calibri"/>
            </a:rPr>
            <a:t>What</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went</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well</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where</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is</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room</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for</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improvement</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for</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future</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workshops</a:t>
          </a:r>
          <a:endParaRPr lang="de-CH" sz="1400">
            <a:latin typeface="Arial" panose="020B0604020202020204" pitchFamily="34" charset="0"/>
            <a:cs typeface="Arial" panose="020B0604020202020204" pitchFamily="34" charset="0"/>
          </a:endParaRPr>
        </a:p>
      </dgm:t>
    </dgm:pt>
    <dgm:pt modelId="{6D2723F8-CACF-4B52-B40C-E8BDD1DC021D}" type="parTrans" cxnId="{A6317C27-619A-4532-9381-E4D5B7A92D4E}">
      <dgm:prSet/>
      <dgm:spPr/>
      <dgm:t>
        <a:bodyPr/>
        <a:lstStyle/>
        <a:p>
          <a:endParaRPr lang="de-CH"/>
        </a:p>
      </dgm:t>
    </dgm:pt>
    <dgm:pt modelId="{787C5A9C-3F05-48ED-A731-98FC244B10E4}" type="sibTrans" cxnId="{A6317C27-619A-4532-9381-E4D5B7A92D4E}">
      <dgm:prSet/>
      <dgm:spPr/>
      <dgm:t>
        <a:bodyPr/>
        <a:lstStyle/>
        <a:p>
          <a:endParaRPr lang="de-CH"/>
        </a:p>
      </dgm:t>
    </dgm:pt>
    <dgm:pt modelId="{BA9747F1-802C-40D3-B829-9C47676B36DD}">
      <dgm:prSet custT="1"/>
      <dgm:spPr/>
      <dgm:t>
        <a:bodyPr/>
        <a:lstStyle/>
        <a:p>
          <a:pPr>
            <a:buSzPct val="80000"/>
          </a:pPr>
          <a:r>
            <a:rPr lang="de-CH" sz="1400" err="1">
              <a:solidFill>
                <a:schemeClr val="tx1"/>
              </a:solidFill>
              <a:latin typeface="Arial" panose="020B0604020202020204" pitchFamily="34" charset="0"/>
              <a:ea typeface="Calibri"/>
              <a:cs typeface="Arial" panose="020B0604020202020204" pitchFamily="34" charset="0"/>
              <a:sym typeface="Calibri"/>
            </a:rPr>
            <a:t>Allocate</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enough</a:t>
          </a:r>
          <a:r>
            <a:rPr lang="de-CH" sz="1400">
              <a:solidFill>
                <a:schemeClr val="tx1"/>
              </a:solidFill>
              <a:latin typeface="Arial" panose="020B0604020202020204" pitchFamily="34" charset="0"/>
              <a:ea typeface="Calibri"/>
              <a:cs typeface="Arial" panose="020B0604020202020204" pitchFamily="34" charset="0"/>
              <a:sym typeface="Calibri"/>
            </a:rPr>
            <a:t> time </a:t>
          </a:r>
          <a:r>
            <a:rPr lang="de-CH" sz="1400" err="1">
              <a:solidFill>
                <a:schemeClr val="tx1"/>
              </a:solidFill>
              <a:latin typeface="Arial" panose="020B0604020202020204" pitchFamily="34" charset="0"/>
              <a:ea typeface="Calibri"/>
              <a:cs typeface="Arial" panose="020B0604020202020204" pitchFamily="34" charset="0"/>
              <a:sym typeface="Calibri"/>
            </a:rPr>
            <a:t>for</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the</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workshop</a:t>
          </a:r>
          <a:r>
            <a:rPr lang="de-CH" sz="1400">
              <a:solidFill>
                <a:schemeClr val="tx1"/>
              </a:solidFill>
              <a:latin typeface="Arial" panose="020B0604020202020204" pitchFamily="34" charset="0"/>
              <a:ea typeface="Calibri"/>
              <a:cs typeface="Arial" panose="020B0604020202020204" pitchFamily="34" charset="0"/>
              <a:sym typeface="Calibri"/>
            </a:rPr>
            <a:t> (min 2-3 </a:t>
          </a:r>
          <a:r>
            <a:rPr lang="de-CH" sz="1400" err="1">
              <a:solidFill>
                <a:schemeClr val="tx1"/>
              </a:solidFill>
              <a:latin typeface="Arial" panose="020B0604020202020204" pitchFamily="34" charset="0"/>
              <a:ea typeface="Calibri"/>
              <a:cs typeface="Arial" panose="020B0604020202020204" pitchFamily="34" charset="0"/>
              <a:sym typeface="Calibri"/>
            </a:rPr>
            <a:t>days</a:t>
          </a:r>
          <a:r>
            <a:rPr lang="de-CH" sz="1400">
              <a:solidFill>
                <a:schemeClr val="tx1"/>
              </a:solidFill>
              <a:latin typeface="Arial" panose="020B0604020202020204" pitchFamily="34" charset="0"/>
              <a:ea typeface="Calibri"/>
              <a:cs typeface="Arial" panose="020B0604020202020204" pitchFamily="34" charset="0"/>
              <a:sym typeface="Calibri"/>
            </a:rPr>
            <a:t> excl. </a:t>
          </a:r>
          <a:r>
            <a:rPr lang="de-CH" sz="1400" err="1">
              <a:solidFill>
                <a:schemeClr val="tx1"/>
              </a:solidFill>
              <a:latin typeface="Arial" panose="020B0604020202020204" pitchFamily="34" charset="0"/>
              <a:ea typeface="Calibri"/>
              <a:cs typeface="Arial" panose="020B0604020202020204" pitchFamily="34" charset="0"/>
              <a:sym typeface="Calibri"/>
            </a:rPr>
            <a:t>travelling</a:t>
          </a:r>
          <a:r>
            <a:rPr lang="de-CH" sz="1400">
              <a:solidFill>
                <a:schemeClr val="tx1"/>
              </a:solidFill>
              <a:latin typeface="Arial" panose="020B0604020202020204" pitchFamily="34" charset="0"/>
              <a:ea typeface="Calibri"/>
              <a:cs typeface="Arial" panose="020B0604020202020204" pitchFamily="34" charset="0"/>
              <a:sym typeface="Calibri"/>
            </a:rPr>
            <a:t>)</a:t>
          </a:r>
        </a:p>
      </dgm:t>
    </dgm:pt>
    <dgm:pt modelId="{9ACADB27-5290-4BA5-851E-5C1E32215DA6}" type="parTrans" cxnId="{C3400569-EECE-4E3C-80FF-C0441A8C51D3}">
      <dgm:prSet/>
      <dgm:spPr/>
      <dgm:t>
        <a:bodyPr/>
        <a:lstStyle/>
        <a:p>
          <a:endParaRPr lang="de-CH"/>
        </a:p>
      </dgm:t>
    </dgm:pt>
    <dgm:pt modelId="{1537E012-405C-49BC-9D3E-35EF0C5B8D3C}" type="sibTrans" cxnId="{C3400569-EECE-4E3C-80FF-C0441A8C51D3}">
      <dgm:prSet/>
      <dgm:spPr/>
      <dgm:t>
        <a:bodyPr/>
        <a:lstStyle/>
        <a:p>
          <a:endParaRPr lang="de-CH"/>
        </a:p>
      </dgm:t>
    </dgm:pt>
    <dgm:pt modelId="{18AC749F-D814-41A2-B286-3B5893AA04F7}">
      <dgm:prSet custT="1"/>
      <dgm:spPr/>
      <dgm:t>
        <a:bodyPr/>
        <a:lstStyle/>
        <a:p>
          <a:pPr>
            <a:buSzPct val="80000"/>
          </a:pPr>
          <a:r>
            <a:rPr lang="de-CH" sz="1400" err="1">
              <a:solidFill>
                <a:schemeClr val="tx1"/>
              </a:solidFill>
              <a:latin typeface="Arial" panose="020B0604020202020204" pitchFamily="34" charset="0"/>
              <a:ea typeface="Calibri"/>
              <a:cs typeface="Arial" panose="020B0604020202020204" pitchFamily="34" charset="0"/>
              <a:sym typeface="Calibri"/>
            </a:rPr>
            <a:t>Invite</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the</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participants</a:t>
          </a:r>
          <a:r>
            <a:rPr lang="de-CH" sz="1400">
              <a:solidFill>
                <a:schemeClr val="tx1"/>
              </a:solidFill>
              <a:latin typeface="Arial" panose="020B0604020202020204" pitchFamily="34" charset="0"/>
              <a:ea typeface="Calibri"/>
              <a:cs typeface="Arial" panose="020B0604020202020204" pitchFamily="34" charset="0"/>
              <a:sym typeface="Calibri"/>
            </a:rPr>
            <a:t> (and </a:t>
          </a:r>
          <a:r>
            <a:rPr lang="de-CH" sz="1400" err="1">
              <a:solidFill>
                <a:schemeClr val="tx1"/>
              </a:solidFill>
              <a:latin typeface="Arial" panose="020B0604020202020204" pitchFamily="34" charset="0"/>
              <a:ea typeface="Calibri"/>
              <a:cs typeface="Arial" panose="020B0604020202020204" pitchFamily="34" charset="0"/>
              <a:sym typeface="Calibri"/>
            </a:rPr>
            <a:t>enough</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trainers</a:t>
          </a:r>
          <a:r>
            <a:rPr lang="de-CH" sz="1400">
              <a:solidFill>
                <a:schemeClr val="tx1"/>
              </a:solidFill>
              <a:latin typeface="Arial" panose="020B0604020202020204" pitchFamily="34" charset="0"/>
              <a:ea typeface="Calibri"/>
              <a:cs typeface="Arial" panose="020B0604020202020204" pitchFamily="34" charset="0"/>
              <a:sym typeface="Calibri"/>
            </a:rPr>
            <a:t>)</a:t>
          </a:r>
        </a:p>
      </dgm:t>
    </dgm:pt>
    <dgm:pt modelId="{0140AC7D-A54E-4977-B0F5-69EB7DC79AB0}" type="parTrans" cxnId="{57EC574E-1ABB-42A4-A650-BDC5984D23A6}">
      <dgm:prSet/>
      <dgm:spPr/>
      <dgm:t>
        <a:bodyPr/>
        <a:lstStyle/>
        <a:p>
          <a:endParaRPr lang="de-CH"/>
        </a:p>
      </dgm:t>
    </dgm:pt>
    <dgm:pt modelId="{54C60031-E266-4AD2-9F30-73ADD3B29C04}" type="sibTrans" cxnId="{57EC574E-1ABB-42A4-A650-BDC5984D23A6}">
      <dgm:prSet/>
      <dgm:spPr/>
      <dgm:t>
        <a:bodyPr/>
        <a:lstStyle/>
        <a:p>
          <a:endParaRPr lang="de-CH"/>
        </a:p>
      </dgm:t>
    </dgm:pt>
    <dgm:pt modelId="{E02E0559-08CF-4BA0-8DAC-B6AB20E9CBE7}">
      <dgm:prSet custT="1"/>
      <dgm:spPr/>
      <dgm:t>
        <a:bodyPr/>
        <a:lstStyle/>
        <a:p>
          <a:pPr>
            <a:buSzPct val="80000"/>
          </a:pPr>
          <a:r>
            <a:rPr lang="de-CH" sz="1400" err="1">
              <a:solidFill>
                <a:schemeClr val="tx1"/>
              </a:solidFill>
              <a:latin typeface="Arial" panose="020B0604020202020204" pitchFamily="34" charset="0"/>
              <a:ea typeface="Calibri"/>
              <a:cs typeface="Arial" panose="020B0604020202020204" pitchFamily="34" charset="0"/>
              <a:sym typeface="Calibri"/>
            </a:rPr>
            <a:t>Prepare</a:t>
          </a:r>
          <a:r>
            <a:rPr lang="de-CH" sz="1400">
              <a:solidFill>
                <a:schemeClr val="tx1"/>
              </a:solidFill>
              <a:latin typeface="Arial" panose="020B0604020202020204" pitchFamily="34" charset="0"/>
              <a:ea typeface="Calibri"/>
              <a:cs typeface="Arial" panose="020B0604020202020204" pitchFamily="34" charset="0"/>
              <a:sym typeface="Calibri"/>
            </a:rPr>
            <a:t> all </a:t>
          </a:r>
          <a:r>
            <a:rPr lang="de-CH" sz="1400" err="1">
              <a:solidFill>
                <a:schemeClr val="tx1"/>
              </a:solidFill>
              <a:latin typeface="Arial" panose="020B0604020202020204" pitchFamily="34" charset="0"/>
              <a:ea typeface="Calibri"/>
              <a:cs typeface="Arial" panose="020B0604020202020204" pitchFamily="34" charset="0"/>
              <a:sym typeface="Calibri"/>
            </a:rPr>
            <a:t>the</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logistics</a:t>
          </a:r>
          <a:endParaRPr lang="de-CH" sz="1400">
            <a:solidFill>
              <a:schemeClr val="tx1"/>
            </a:solidFill>
            <a:latin typeface="Arial" panose="020B0604020202020204" pitchFamily="34" charset="0"/>
            <a:ea typeface="Calibri"/>
            <a:cs typeface="Arial" panose="020B0604020202020204" pitchFamily="34" charset="0"/>
            <a:sym typeface="Calibri"/>
          </a:endParaRPr>
        </a:p>
      </dgm:t>
    </dgm:pt>
    <dgm:pt modelId="{9EC25E02-2AB1-4237-8D96-BB500721BBA7}" type="parTrans" cxnId="{3CB0C475-6DC2-4EC6-AE59-CFAA1F80BA74}">
      <dgm:prSet/>
      <dgm:spPr/>
      <dgm:t>
        <a:bodyPr/>
        <a:lstStyle/>
        <a:p>
          <a:endParaRPr lang="de-CH"/>
        </a:p>
      </dgm:t>
    </dgm:pt>
    <dgm:pt modelId="{39B4B26C-E066-44E1-9181-7CC603EAF3DA}" type="sibTrans" cxnId="{3CB0C475-6DC2-4EC6-AE59-CFAA1F80BA74}">
      <dgm:prSet/>
      <dgm:spPr/>
      <dgm:t>
        <a:bodyPr/>
        <a:lstStyle/>
        <a:p>
          <a:endParaRPr lang="de-CH"/>
        </a:p>
      </dgm:t>
    </dgm:pt>
    <dgm:pt modelId="{BA1D7CEF-C5C0-4A84-AD3C-9FC53C10BA43}">
      <dgm:prSet custT="1"/>
      <dgm:spPr/>
      <dgm:t>
        <a:bodyPr/>
        <a:lstStyle/>
        <a:p>
          <a:pPr>
            <a:buSzPct val="80000"/>
          </a:pPr>
          <a:r>
            <a:rPr lang="de-CH" sz="1400" err="1">
              <a:solidFill>
                <a:schemeClr val="tx1"/>
              </a:solidFill>
              <a:latin typeface="Arial" panose="020B0604020202020204" pitchFamily="34" charset="0"/>
              <a:ea typeface="Calibri"/>
              <a:cs typeface="Arial" panose="020B0604020202020204" pitchFamily="34" charset="0"/>
              <a:sym typeface="Calibri"/>
            </a:rPr>
            <a:t>Know</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your</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context</a:t>
          </a:r>
          <a:r>
            <a:rPr lang="de-CH" sz="1400">
              <a:solidFill>
                <a:schemeClr val="tx1"/>
              </a:solidFill>
              <a:latin typeface="Arial" panose="020B0604020202020204" pitchFamily="34" charset="0"/>
              <a:ea typeface="Calibri"/>
              <a:cs typeface="Arial" panose="020B0604020202020204" pitchFamily="34" charset="0"/>
              <a:sym typeface="Calibri"/>
            </a:rPr>
            <a:t> (external </a:t>
          </a:r>
          <a:r>
            <a:rPr lang="de-CH" sz="1400" err="1">
              <a:solidFill>
                <a:schemeClr val="tx1"/>
              </a:solidFill>
              <a:latin typeface="Arial" panose="020B0604020202020204" pitchFamily="34" charset="0"/>
              <a:ea typeface="Calibri"/>
              <a:cs typeface="Arial" panose="020B0604020202020204" pitchFamily="34" charset="0"/>
              <a:sym typeface="Calibri"/>
            </a:rPr>
            <a:t>consultant</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needed</a:t>
          </a:r>
          <a:r>
            <a:rPr lang="de-CH" sz="1400">
              <a:solidFill>
                <a:schemeClr val="tx1"/>
              </a:solidFill>
              <a:latin typeface="Arial" panose="020B0604020202020204" pitchFamily="34" charset="0"/>
              <a:ea typeface="Calibri"/>
              <a:cs typeface="Arial" panose="020B0604020202020204" pitchFamily="34" charset="0"/>
              <a:sym typeface="Calibri"/>
            </a:rPr>
            <a:t>?)</a:t>
          </a:r>
        </a:p>
      </dgm:t>
    </dgm:pt>
    <dgm:pt modelId="{B9DEF814-334E-41C3-87A9-B8130C2958BB}" type="parTrans" cxnId="{B76D2A9F-2CD5-47C1-BED8-F0D09699FEC4}">
      <dgm:prSet/>
      <dgm:spPr/>
      <dgm:t>
        <a:bodyPr/>
        <a:lstStyle/>
        <a:p>
          <a:endParaRPr lang="de-CH"/>
        </a:p>
      </dgm:t>
    </dgm:pt>
    <dgm:pt modelId="{8C0B5E2F-0483-41D3-AB67-511C711C88AF}" type="sibTrans" cxnId="{B76D2A9F-2CD5-47C1-BED8-F0D09699FEC4}">
      <dgm:prSet/>
      <dgm:spPr/>
      <dgm:t>
        <a:bodyPr/>
        <a:lstStyle/>
        <a:p>
          <a:endParaRPr lang="de-CH"/>
        </a:p>
      </dgm:t>
    </dgm:pt>
    <dgm:pt modelId="{9350D986-DF2B-40FC-8431-17AAEEDD7274}">
      <dgm:prSet custT="1"/>
      <dgm:spPr/>
      <dgm:t>
        <a:bodyPr/>
        <a:lstStyle/>
        <a:p>
          <a:pPr>
            <a:buSzPct val="80000"/>
          </a:pPr>
          <a:r>
            <a:rPr lang="de-CH" sz="1400">
              <a:solidFill>
                <a:schemeClr val="tx1"/>
              </a:solidFill>
              <a:latin typeface="Arial" panose="020B0604020202020204" pitchFamily="34" charset="0"/>
              <a:ea typeface="Calibri"/>
              <a:cs typeface="Arial" panose="020B0604020202020204" pitchFamily="34" charset="0"/>
              <a:sym typeface="Calibri"/>
            </a:rPr>
            <a:t>Be </a:t>
          </a:r>
          <a:r>
            <a:rPr lang="de-CH" sz="1400" err="1">
              <a:solidFill>
                <a:schemeClr val="tx1"/>
              </a:solidFill>
              <a:latin typeface="Arial" panose="020B0604020202020204" pitchFamily="34" charset="0"/>
              <a:ea typeface="Calibri"/>
              <a:cs typeface="Arial" panose="020B0604020202020204" pitchFamily="34" charset="0"/>
              <a:sym typeface="Calibri"/>
            </a:rPr>
            <a:t>interactive</a:t>
          </a:r>
          <a:endParaRPr lang="de-CH" sz="1400">
            <a:solidFill>
              <a:schemeClr val="tx1"/>
            </a:solidFill>
            <a:latin typeface="Arial" panose="020B0604020202020204" pitchFamily="34" charset="0"/>
            <a:ea typeface="Calibri"/>
            <a:cs typeface="Arial" panose="020B0604020202020204" pitchFamily="34" charset="0"/>
            <a:sym typeface="Calibri"/>
          </a:endParaRPr>
        </a:p>
      </dgm:t>
    </dgm:pt>
    <dgm:pt modelId="{C4E327B9-D225-4560-A5F6-DF0B99BC13A5}" type="parTrans" cxnId="{66CEE703-91DA-4B06-94DF-03D07DDD740E}">
      <dgm:prSet/>
      <dgm:spPr/>
      <dgm:t>
        <a:bodyPr/>
        <a:lstStyle/>
        <a:p>
          <a:endParaRPr lang="de-CH"/>
        </a:p>
      </dgm:t>
    </dgm:pt>
    <dgm:pt modelId="{3591BB1B-1EBA-4D58-9CCD-8850281504DD}" type="sibTrans" cxnId="{66CEE703-91DA-4B06-94DF-03D07DDD740E}">
      <dgm:prSet/>
      <dgm:spPr/>
      <dgm:t>
        <a:bodyPr/>
        <a:lstStyle/>
        <a:p>
          <a:endParaRPr lang="de-CH"/>
        </a:p>
      </dgm:t>
    </dgm:pt>
    <dgm:pt modelId="{591DC599-A598-4C3B-9364-09A598B82B9F}">
      <dgm:prSet custT="1"/>
      <dgm:spPr/>
      <dgm:t>
        <a:bodyPr/>
        <a:lstStyle/>
        <a:p>
          <a:pPr>
            <a:buSzPct val="80000"/>
          </a:pPr>
          <a:r>
            <a:rPr lang="en-US" sz="1400">
              <a:solidFill>
                <a:schemeClr val="tx1"/>
              </a:solidFill>
              <a:latin typeface="Arial" panose="020B0604020202020204" pitchFamily="34" charset="0"/>
              <a:ea typeface="Calibri"/>
              <a:cs typeface="Arial" panose="020B0604020202020204" pitchFamily="34" charset="0"/>
              <a:sym typeface="Calibri"/>
            </a:rPr>
            <a:t>Needs for improvement for the tool? Let us know!</a:t>
          </a:r>
        </a:p>
      </dgm:t>
    </dgm:pt>
    <dgm:pt modelId="{740443DA-DAD3-4826-9B92-75866755C811}" type="parTrans" cxnId="{049E4421-066C-49C3-B129-93D68FD9B811}">
      <dgm:prSet/>
      <dgm:spPr/>
      <dgm:t>
        <a:bodyPr/>
        <a:lstStyle/>
        <a:p>
          <a:endParaRPr lang="de-CH"/>
        </a:p>
      </dgm:t>
    </dgm:pt>
    <dgm:pt modelId="{D5C13E61-06F9-4669-9A45-FF456349788A}" type="sibTrans" cxnId="{049E4421-066C-49C3-B129-93D68FD9B811}">
      <dgm:prSet/>
      <dgm:spPr/>
      <dgm:t>
        <a:bodyPr/>
        <a:lstStyle/>
        <a:p>
          <a:endParaRPr lang="de-CH"/>
        </a:p>
      </dgm:t>
    </dgm:pt>
    <dgm:pt modelId="{59855BB2-48F6-4600-A876-CAA5194D1610}" type="pres">
      <dgm:prSet presAssocID="{FD4FB9EC-5EA2-4C76-97D2-170574B7D58A}" presName="Name0" presStyleCnt="0">
        <dgm:presLayoutVars>
          <dgm:dir/>
          <dgm:animLvl val="lvl"/>
          <dgm:resizeHandles val="exact"/>
        </dgm:presLayoutVars>
      </dgm:prSet>
      <dgm:spPr/>
    </dgm:pt>
    <dgm:pt modelId="{D9285A59-5F0B-4F3E-B7EF-C2BC80FEA34F}" type="pres">
      <dgm:prSet presAssocID="{FA7B3649-37A4-46AF-A827-62748D0C3BF4}" presName="composite" presStyleCnt="0"/>
      <dgm:spPr/>
    </dgm:pt>
    <dgm:pt modelId="{09EAFB7C-F176-48BA-80DE-BA5C457072BB}" type="pres">
      <dgm:prSet presAssocID="{FA7B3649-37A4-46AF-A827-62748D0C3BF4}" presName="parTx" presStyleLbl="alignNode1" presStyleIdx="0" presStyleCnt="3">
        <dgm:presLayoutVars>
          <dgm:chMax val="0"/>
          <dgm:chPref val="0"/>
          <dgm:bulletEnabled val="1"/>
        </dgm:presLayoutVars>
      </dgm:prSet>
      <dgm:spPr/>
    </dgm:pt>
    <dgm:pt modelId="{1744CDC6-EAF1-4A7D-AB8D-BD021D7DF5B2}" type="pres">
      <dgm:prSet presAssocID="{FA7B3649-37A4-46AF-A827-62748D0C3BF4}" presName="desTx" presStyleLbl="alignAccFollowNode1" presStyleIdx="0" presStyleCnt="3">
        <dgm:presLayoutVars>
          <dgm:bulletEnabled val="1"/>
        </dgm:presLayoutVars>
      </dgm:prSet>
      <dgm:spPr/>
    </dgm:pt>
    <dgm:pt modelId="{726BA018-9300-4BB8-B909-0278FFB6E6AD}" type="pres">
      <dgm:prSet presAssocID="{75D2E3F4-DEC4-465F-B9E6-1B9E65FA9E7B}" presName="space" presStyleCnt="0"/>
      <dgm:spPr/>
    </dgm:pt>
    <dgm:pt modelId="{93B7C019-98C1-4FFB-9D5D-92ED63A0D66D}" type="pres">
      <dgm:prSet presAssocID="{F5578858-E80B-4F2F-A6CB-693AF37F133B}" presName="composite" presStyleCnt="0"/>
      <dgm:spPr/>
    </dgm:pt>
    <dgm:pt modelId="{6BD2703F-5A40-4798-BF14-68DFC36E325F}" type="pres">
      <dgm:prSet presAssocID="{F5578858-E80B-4F2F-A6CB-693AF37F133B}" presName="parTx" presStyleLbl="alignNode1" presStyleIdx="1" presStyleCnt="3">
        <dgm:presLayoutVars>
          <dgm:chMax val="0"/>
          <dgm:chPref val="0"/>
          <dgm:bulletEnabled val="1"/>
        </dgm:presLayoutVars>
      </dgm:prSet>
      <dgm:spPr/>
    </dgm:pt>
    <dgm:pt modelId="{6C9A87F6-6DA4-4FC0-B4D1-5610B1165CCA}" type="pres">
      <dgm:prSet presAssocID="{F5578858-E80B-4F2F-A6CB-693AF37F133B}" presName="desTx" presStyleLbl="alignAccFollowNode1" presStyleIdx="1" presStyleCnt="3">
        <dgm:presLayoutVars>
          <dgm:bulletEnabled val="1"/>
        </dgm:presLayoutVars>
      </dgm:prSet>
      <dgm:spPr/>
    </dgm:pt>
    <dgm:pt modelId="{72CEC827-C6F4-417B-AA8C-7C51AFFF88B0}" type="pres">
      <dgm:prSet presAssocID="{50F3276F-CB6B-4D7F-BE83-B4EAB231A978}" presName="space" presStyleCnt="0"/>
      <dgm:spPr/>
    </dgm:pt>
    <dgm:pt modelId="{3A30BEA3-E54D-4A7F-8FFD-FD4616C3E04E}" type="pres">
      <dgm:prSet presAssocID="{0C1DDA2A-73F7-40F1-ABAA-D47FE9AF700F}" presName="composite" presStyleCnt="0"/>
      <dgm:spPr/>
    </dgm:pt>
    <dgm:pt modelId="{B0615C72-826A-4813-B462-B0BF205E2DAF}" type="pres">
      <dgm:prSet presAssocID="{0C1DDA2A-73F7-40F1-ABAA-D47FE9AF700F}" presName="parTx" presStyleLbl="alignNode1" presStyleIdx="2" presStyleCnt="3">
        <dgm:presLayoutVars>
          <dgm:chMax val="0"/>
          <dgm:chPref val="0"/>
          <dgm:bulletEnabled val="1"/>
        </dgm:presLayoutVars>
      </dgm:prSet>
      <dgm:spPr/>
    </dgm:pt>
    <dgm:pt modelId="{4D716A25-E57F-4A62-B251-C08429882955}" type="pres">
      <dgm:prSet presAssocID="{0C1DDA2A-73F7-40F1-ABAA-D47FE9AF700F}" presName="desTx" presStyleLbl="alignAccFollowNode1" presStyleIdx="2" presStyleCnt="3">
        <dgm:presLayoutVars>
          <dgm:bulletEnabled val="1"/>
        </dgm:presLayoutVars>
      </dgm:prSet>
      <dgm:spPr/>
    </dgm:pt>
  </dgm:ptLst>
  <dgm:cxnLst>
    <dgm:cxn modelId="{66CEE703-91DA-4B06-94DF-03D07DDD740E}" srcId="{F5578858-E80B-4F2F-A6CB-693AF37F133B}" destId="{9350D986-DF2B-40FC-8431-17AAEEDD7274}" srcOrd="1" destOrd="0" parTransId="{C4E327B9-D225-4560-A5F6-DF0B99BC13A5}" sibTransId="{3591BB1B-1EBA-4D58-9CCD-8850281504DD}"/>
    <dgm:cxn modelId="{049E4421-066C-49C3-B129-93D68FD9B811}" srcId="{0C1DDA2A-73F7-40F1-ABAA-D47FE9AF700F}" destId="{591DC599-A598-4C3B-9364-09A598B82B9F}" srcOrd="1" destOrd="0" parTransId="{740443DA-DAD3-4826-9B92-75866755C811}" sibTransId="{D5C13E61-06F9-4669-9A45-FF456349788A}"/>
    <dgm:cxn modelId="{0A665322-E38E-4F79-8B13-22318A6BCBA9}" type="presOf" srcId="{591DC599-A598-4C3B-9364-09A598B82B9F}" destId="{4D716A25-E57F-4A62-B251-C08429882955}" srcOrd="0" destOrd="1" presId="urn:microsoft.com/office/officeart/2005/8/layout/hList1"/>
    <dgm:cxn modelId="{A6317C27-619A-4532-9381-E4D5B7A92D4E}" srcId="{0C1DDA2A-73F7-40F1-ABAA-D47FE9AF700F}" destId="{3471D94B-1AEB-4CE2-A541-927FF283B96D}" srcOrd="0" destOrd="0" parTransId="{6D2723F8-CACF-4B52-B40C-E8BDD1DC021D}" sibTransId="{787C5A9C-3F05-48ED-A731-98FC244B10E4}"/>
    <dgm:cxn modelId="{50D8CD2A-E779-430F-B637-9DCC91834601}" srcId="{F5578858-E80B-4F2F-A6CB-693AF37F133B}" destId="{8AA78BA7-681C-496E-9DE3-B7044BC43EAA}" srcOrd="0" destOrd="0" parTransId="{97A5B2E2-A5C5-41A9-84C4-7DA7060E043E}" sibTransId="{A7087237-B611-48A8-962D-7801CD983392}"/>
    <dgm:cxn modelId="{63D86D42-B698-467B-ACF9-B8D9B0A22C0E}" srcId="{FD4FB9EC-5EA2-4C76-97D2-170574B7D58A}" destId="{F5578858-E80B-4F2F-A6CB-693AF37F133B}" srcOrd="1" destOrd="0" parTransId="{7A31131B-3251-4229-A95B-597705FD0AA3}" sibTransId="{50F3276F-CB6B-4D7F-BE83-B4EAB231A978}"/>
    <dgm:cxn modelId="{C3400569-EECE-4E3C-80FF-C0441A8C51D3}" srcId="{FA7B3649-37A4-46AF-A827-62748D0C3BF4}" destId="{BA9747F1-802C-40D3-B829-9C47676B36DD}" srcOrd="1" destOrd="0" parTransId="{9ACADB27-5290-4BA5-851E-5C1E32215DA6}" sibTransId="{1537E012-405C-49BC-9D3E-35EF0C5B8D3C}"/>
    <dgm:cxn modelId="{57EC574E-1ABB-42A4-A650-BDC5984D23A6}" srcId="{FA7B3649-37A4-46AF-A827-62748D0C3BF4}" destId="{18AC749F-D814-41A2-B286-3B5893AA04F7}" srcOrd="2" destOrd="0" parTransId="{0140AC7D-A54E-4977-B0F5-69EB7DC79AB0}" sibTransId="{54C60031-E266-4AD2-9F30-73ADD3B29C04}"/>
    <dgm:cxn modelId="{D8145B74-A0BC-4C0F-99B9-65E5E1499B7C}" type="presOf" srcId="{BA9747F1-802C-40D3-B829-9C47676B36DD}" destId="{1744CDC6-EAF1-4A7D-AB8D-BD021D7DF5B2}" srcOrd="0" destOrd="1" presId="urn:microsoft.com/office/officeart/2005/8/layout/hList1"/>
    <dgm:cxn modelId="{3CB0C475-6DC2-4EC6-AE59-CFAA1F80BA74}" srcId="{FA7B3649-37A4-46AF-A827-62748D0C3BF4}" destId="{E02E0559-08CF-4BA0-8DAC-B6AB20E9CBE7}" srcOrd="3" destOrd="0" parTransId="{9EC25E02-2AB1-4237-8D96-BB500721BBA7}" sibTransId="{39B4B26C-E066-44E1-9181-7CC603EAF3DA}"/>
    <dgm:cxn modelId="{966DD157-922B-4D68-8FF5-4E9CB0053C67}" type="presOf" srcId="{9350D986-DF2B-40FC-8431-17AAEEDD7274}" destId="{6C9A87F6-6DA4-4FC0-B4D1-5610B1165CCA}" srcOrd="0" destOrd="1" presId="urn:microsoft.com/office/officeart/2005/8/layout/hList1"/>
    <dgm:cxn modelId="{F430CC82-E6BF-4896-9FA5-386F260DD870}" type="presOf" srcId="{721A3A56-DD73-45F4-B9EA-043B88FC1CC1}" destId="{1744CDC6-EAF1-4A7D-AB8D-BD021D7DF5B2}" srcOrd="0" destOrd="0" presId="urn:microsoft.com/office/officeart/2005/8/layout/hList1"/>
    <dgm:cxn modelId="{BD0EDF89-3022-4641-985E-B8ED742C1E47}" type="presOf" srcId="{FA7B3649-37A4-46AF-A827-62748D0C3BF4}" destId="{09EAFB7C-F176-48BA-80DE-BA5C457072BB}" srcOrd="0" destOrd="0" presId="urn:microsoft.com/office/officeart/2005/8/layout/hList1"/>
    <dgm:cxn modelId="{C14B368E-D691-4914-96B3-2DC9881EFA04}" type="presOf" srcId="{BA1D7CEF-C5C0-4A84-AD3C-9FC53C10BA43}" destId="{1744CDC6-EAF1-4A7D-AB8D-BD021D7DF5B2}" srcOrd="0" destOrd="4" presId="urn:microsoft.com/office/officeart/2005/8/layout/hList1"/>
    <dgm:cxn modelId="{30A38795-105D-425C-954E-55179F56DDE9}" srcId="{FA7B3649-37A4-46AF-A827-62748D0C3BF4}" destId="{721A3A56-DD73-45F4-B9EA-043B88FC1CC1}" srcOrd="0" destOrd="0" parTransId="{1A6C3B51-B950-42B8-A196-F81316909015}" sibTransId="{521238BD-97AF-4F06-9383-EA40B4BB9087}"/>
    <dgm:cxn modelId="{14332096-4EE8-414A-9D05-723876B485DD}" type="presOf" srcId="{E02E0559-08CF-4BA0-8DAC-B6AB20E9CBE7}" destId="{1744CDC6-EAF1-4A7D-AB8D-BD021D7DF5B2}" srcOrd="0" destOrd="3" presId="urn:microsoft.com/office/officeart/2005/8/layout/hList1"/>
    <dgm:cxn modelId="{B76D2A9F-2CD5-47C1-BED8-F0D09699FEC4}" srcId="{FA7B3649-37A4-46AF-A827-62748D0C3BF4}" destId="{BA1D7CEF-C5C0-4A84-AD3C-9FC53C10BA43}" srcOrd="4" destOrd="0" parTransId="{B9DEF814-334E-41C3-87A9-B8130C2958BB}" sibTransId="{8C0B5E2F-0483-41D3-AB67-511C711C88AF}"/>
    <dgm:cxn modelId="{EB2C6EA9-A0CD-417F-B06A-048F2F1B46DB}" srcId="{FD4FB9EC-5EA2-4C76-97D2-170574B7D58A}" destId="{0C1DDA2A-73F7-40F1-ABAA-D47FE9AF700F}" srcOrd="2" destOrd="0" parTransId="{4AFCBC0F-3DC1-4C8C-8A6D-3012480536AF}" sibTransId="{A27424FE-552F-4486-9100-567BBF3185E2}"/>
    <dgm:cxn modelId="{EA9265B4-3FCC-42BF-BCAE-290D3B23A456}" type="presOf" srcId="{3471D94B-1AEB-4CE2-A541-927FF283B96D}" destId="{4D716A25-E57F-4A62-B251-C08429882955}" srcOrd="0" destOrd="0" presId="urn:microsoft.com/office/officeart/2005/8/layout/hList1"/>
    <dgm:cxn modelId="{EAEFD5D0-CE13-4C65-8E5C-F52DCDE0F8F1}" type="presOf" srcId="{8AA78BA7-681C-496E-9DE3-B7044BC43EAA}" destId="{6C9A87F6-6DA4-4FC0-B4D1-5610B1165CCA}" srcOrd="0" destOrd="0" presId="urn:microsoft.com/office/officeart/2005/8/layout/hList1"/>
    <dgm:cxn modelId="{CD57E1DA-F18E-48F5-9576-D7BDAA7FCDED}" type="presOf" srcId="{18AC749F-D814-41A2-B286-3B5893AA04F7}" destId="{1744CDC6-EAF1-4A7D-AB8D-BD021D7DF5B2}" srcOrd="0" destOrd="2" presId="urn:microsoft.com/office/officeart/2005/8/layout/hList1"/>
    <dgm:cxn modelId="{5A77DCE7-7931-4649-91D8-7C24EB08D55D}" srcId="{FD4FB9EC-5EA2-4C76-97D2-170574B7D58A}" destId="{FA7B3649-37A4-46AF-A827-62748D0C3BF4}" srcOrd="0" destOrd="0" parTransId="{DEE844D2-FD5D-46CC-A624-A514B2A2DE33}" sibTransId="{75D2E3F4-DEC4-465F-B9E6-1B9E65FA9E7B}"/>
    <dgm:cxn modelId="{47B594F3-4D63-491C-83EC-D4DDC1F0B6C9}" type="presOf" srcId="{FD4FB9EC-5EA2-4C76-97D2-170574B7D58A}" destId="{59855BB2-48F6-4600-A876-CAA5194D1610}" srcOrd="0" destOrd="0" presId="urn:microsoft.com/office/officeart/2005/8/layout/hList1"/>
    <dgm:cxn modelId="{085BF1F4-C52C-43EC-AEB8-492A2BCDA9FC}" type="presOf" srcId="{F5578858-E80B-4F2F-A6CB-693AF37F133B}" destId="{6BD2703F-5A40-4798-BF14-68DFC36E325F}" srcOrd="0" destOrd="0" presId="urn:microsoft.com/office/officeart/2005/8/layout/hList1"/>
    <dgm:cxn modelId="{8B4C46FD-47B0-4924-8EA1-C7BFAE8DF647}" type="presOf" srcId="{0C1DDA2A-73F7-40F1-ABAA-D47FE9AF700F}" destId="{B0615C72-826A-4813-B462-B0BF205E2DAF}" srcOrd="0" destOrd="0" presId="urn:microsoft.com/office/officeart/2005/8/layout/hList1"/>
    <dgm:cxn modelId="{B5459F25-0AE3-4A98-86FB-0C523CDEE9DE}" type="presParOf" srcId="{59855BB2-48F6-4600-A876-CAA5194D1610}" destId="{D9285A59-5F0B-4F3E-B7EF-C2BC80FEA34F}" srcOrd="0" destOrd="0" presId="urn:microsoft.com/office/officeart/2005/8/layout/hList1"/>
    <dgm:cxn modelId="{7A3A0E5C-483F-4E5E-9C65-FBA3CEBFAB10}" type="presParOf" srcId="{D9285A59-5F0B-4F3E-B7EF-C2BC80FEA34F}" destId="{09EAFB7C-F176-48BA-80DE-BA5C457072BB}" srcOrd="0" destOrd="0" presId="urn:microsoft.com/office/officeart/2005/8/layout/hList1"/>
    <dgm:cxn modelId="{3E3FC8C3-A3DB-49B8-9FBC-57FB8FBE812D}" type="presParOf" srcId="{D9285A59-5F0B-4F3E-B7EF-C2BC80FEA34F}" destId="{1744CDC6-EAF1-4A7D-AB8D-BD021D7DF5B2}" srcOrd="1" destOrd="0" presId="urn:microsoft.com/office/officeart/2005/8/layout/hList1"/>
    <dgm:cxn modelId="{ABE7DB4B-2C3D-4F19-A137-25C2AA61DB80}" type="presParOf" srcId="{59855BB2-48F6-4600-A876-CAA5194D1610}" destId="{726BA018-9300-4BB8-B909-0278FFB6E6AD}" srcOrd="1" destOrd="0" presId="urn:microsoft.com/office/officeart/2005/8/layout/hList1"/>
    <dgm:cxn modelId="{88AECC17-6B16-42C1-A327-FC61D4248905}" type="presParOf" srcId="{59855BB2-48F6-4600-A876-CAA5194D1610}" destId="{93B7C019-98C1-4FFB-9D5D-92ED63A0D66D}" srcOrd="2" destOrd="0" presId="urn:microsoft.com/office/officeart/2005/8/layout/hList1"/>
    <dgm:cxn modelId="{AB11602E-E27B-46BC-BE4C-C3343678469F}" type="presParOf" srcId="{93B7C019-98C1-4FFB-9D5D-92ED63A0D66D}" destId="{6BD2703F-5A40-4798-BF14-68DFC36E325F}" srcOrd="0" destOrd="0" presId="urn:microsoft.com/office/officeart/2005/8/layout/hList1"/>
    <dgm:cxn modelId="{EAA12E1B-77EB-4E16-9064-D93D73F52789}" type="presParOf" srcId="{93B7C019-98C1-4FFB-9D5D-92ED63A0D66D}" destId="{6C9A87F6-6DA4-4FC0-B4D1-5610B1165CCA}" srcOrd="1" destOrd="0" presId="urn:microsoft.com/office/officeart/2005/8/layout/hList1"/>
    <dgm:cxn modelId="{F9AE0324-D184-4AB2-BCC5-FD74D34AE945}" type="presParOf" srcId="{59855BB2-48F6-4600-A876-CAA5194D1610}" destId="{72CEC827-C6F4-417B-AA8C-7C51AFFF88B0}" srcOrd="3" destOrd="0" presId="urn:microsoft.com/office/officeart/2005/8/layout/hList1"/>
    <dgm:cxn modelId="{A77F6599-3C6A-44EA-BFE9-F011E6E5AC8D}" type="presParOf" srcId="{59855BB2-48F6-4600-A876-CAA5194D1610}" destId="{3A30BEA3-E54D-4A7F-8FFD-FD4616C3E04E}" srcOrd="4" destOrd="0" presId="urn:microsoft.com/office/officeart/2005/8/layout/hList1"/>
    <dgm:cxn modelId="{24C2A31B-4EDC-4CFD-9AA5-741B385A2A96}" type="presParOf" srcId="{3A30BEA3-E54D-4A7F-8FFD-FD4616C3E04E}" destId="{B0615C72-826A-4813-B462-B0BF205E2DAF}" srcOrd="0" destOrd="0" presId="urn:microsoft.com/office/officeart/2005/8/layout/hList1"/>
    <dgm:cxn modelId="{B5A9269F-88BD-4624-8745-C13528F5EEE7}" type="presParOf" srcId="{3A30BEA3-E54D-4A7F-8FFD-FD4616C3E04E}" destId="{4D716A25-E57F-4A62-B251-C0842988295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4FB9EC-5EA2-4C76-97D2-170574B7D58A}"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de-CH"/>
        </a:p>
      </dgm:t>
    </dgm:pt>
    <dgm:pt modelId="{FA7B3649-37A4-46AF-A827-62748D0C3BF4}">
      <dgm:prSet phldrT="[Text]" custT="1"/>
      <dgm:spPr/>
      <dgm:t>
        <a:bodyPr/>
        <a:lstStyle/>
        <a:p>
          <a:r>
            <a:rPr lang="de-CH" sz="1800" err="1">
              <a:latin typeface="Arial" panose="020B0604020202020204" pitchFamily="34" charset="0"/>
              <a:cs typeface="Arial" panose="020B0604020202020204" pitchFamily="34" charset="0"/>
            </a:rPr>
            <a:t>Preparatory</a:t>
          </a:r>
          <a:r>
            <a:rPr lang="de-CH" sz="1800">
              <a:latin typeface="Arial" panose="020B0604020202020204" pitchFamily="34" charset="0"/>
              <a:cs typeface="Arial" panose="020B0604020202020204" pitchFamily="34" charset="0"/>
            </a:rPr>
            <a:t> </a:t>
          </a:r>
          <a:r>
            <a:rPr lang="de-CH" sz="1800" err="1">
              <a:latin typeface="Arial" panose="020B0604020202020204" pitchFamily="34" charset="0"/>
              <a:cs typeface="Arial" panose="020B0604020202020204" pitchFamily="34" charset="0"/>
            </a:rPr>
            <a:t>phase</a:t>
          </a:r>
          <a:endParaRPr lang="de-CH" sz="1800">
            <a:latin typeface="Arial" panose="020B0604020202020204" pitchFamily="34" charset="0"/>
            <a:cs typeface="Arial" panose="020B0604020202020204" pitchFamily="34" charset="0"/>
          </a:endParaRPr>
        </a:p>
      </dgm:t>
    </dgm:pt>
    <dgm:pt modelId="{DEE844D2-FD5D-46CC-A624-A514B2A2DE33}" type="parTrans" cxnId="{5A77DCE7-7931-4649-91D8-7C24EB08D55D}">
      <dgm:prSet/>
      <dgm:spPr/>
      <dgm:t>
        <a:bodyPr/>
        <a:lstStyle/>
        <a:p>
          <a:endParaRPr lang="de-CH"/>
        </a:p>
      </dgm:t>
    </dgm:pt>
    <dgm:pt modelId="{75D2E3F4-DEC4-465F-B9E6-1B9E65FA9E7B}" type="sibTrans" cxnId="{5A77DCE7-7931-4649-91D8-7C24EB08D55D}">
      <dgm:prSet/>
      <dgm:spPr/>
      <dgm:t>
        <a:bodyPr/>
        <a:lstStyle/>
        <a:p>
          <a:endParaRPr lang="de-CH"/>
        </a:p>
      </dgm:t>
    </dgm:pt>
    <dgm:pt modelId="{721A3A56-DD73-45F4-B9EA-043B88FC1CC1}">
      <dgm:prSet phldrT="[Text]" custT="1"/>
      <dgm:spPr/>
      <dgm:t>
        <a:bodyPr/>
        <a:lstStyle/>
        <a:p>
          <a:pPr>
            <a:buClrTx/>
            <a:buSzPct val="80000"/>
            <a:buFont typeface="Arial" panose="020B0604020202020204" pitchFamily="34" charset="0"/>
            <a:buChar char="•"/>
          </a:pPr>
          <a:r>
            <a:rPr lang="de-CH" sz="1400" err="1">
              <a:solidFill>
                <a:schemeClr val="tx1"/>
              </a:solidFill>
              <a:latin typeface="Arial" panose="020B0604020202020204" pitchFamily="34" charset="0"/>
              <a:ea typeface="Calibri"/>
              <a:cs typeface="Arial" panose="020B0604020202020204" pitchFamily="34" charset="0"/>
              <a:sym typeface="Calibri"/>
            </a:rPr>
            <a:t>Prepare</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concept</a:t>
          </a:r>
          <a:r>
            <a:rPr lang="de-CH" sz="1400">
              <a:solidFill>
                <a:schemeClr val="tx1"/>
              </a:solidFill>
              <a:latin typeface="Arial" panose="020B0604020202020204" pitchFamily="34" charset="0"/>
              <a:ea typeface="Calibri"/>
              <a:cs typeface="Arial" panose="020B0604020202020204" pitchFamily="34" charset="0"/>
              <a:sym typeface="Calibri"/>
            </a:rPr>
            <a:t>, draft </a:t>
          </a:r>
          <a:r>
            <a:rPr lang="de-CH" sz="1400" err="1">
              <a:solidFill>
                <a:schemeClr val="tx1"/>
              </a:solidFill>
              <a:latin typeface="Arial" panose="020B0604020202020204" pitchFamily="34" charset="0"/>
              <a:ea typeface="Calibri"/>
              <a:cs typeface="Arial" panose="020B0604020202020204" pitchFamily="34" charset="0"/>
              <a:sym typeface="Calibri"/>
            </a:rPr>
            <a:t>programme</a:t>
          </a:r>
          <a:r>
            <a:rPr lang="de-CH" sz="1400">
              <a:solidFill>
                <a:schemeClr val="tx1"/>
              </a:solidFill>
              <a:latin typeface="Arial" panose="020B0604020202020204" pitchFamily="34" charset="0"/>
              <a:ea typeface="Calibri"/>
              <a:cs typeface="Arial" panose="020B0604020202020204" pitchFamily="34" charset="0"/>
              <a:sym typeface="Calibri"/>
            </a:rPr>
            <a:t> and </a:t>
          </a:r>
          <a:r>
            <a:rPr lang="de-CH" sz="1400" err="1">
              <a:solidFill>
                <a:schemeClr val="tx1"/>
              </a:solidFill>
              <a:latin typeface="Arial" panose="020B0604020202020204" pitchFamily="34" charset="0"/>
              <a:ea typeface="Calibri"/>
              <a:cs typeface="Arial" panose="020B0604020202020204" pitchFamily="34" charset="0"/>
              <a:sym typeface="Calibri"/>
            </a:rPr>
            <a:t>screenplay</a:t>
          </a:r>
          <a:r>
            <a:rPr lang="de-CH" sz="1400">
              <a:solidFill>
                <a:schemeClr val="tx1"/>
              </a:solidFill>
              <a:latin typeface="Arial" panose="020B0604020202020204" pitchFamily="34" charset="0"/>
              <a:ea typeface="Calibri"/>
              <a:cs typeface="Arial" panose="020B0604020202020204" pitchFamily="34" charset="0"/>
              <a:sym typeface="Calibri"/>
            </a:rPr>
            <a:t> </a:t>
          </a:r>
          <a:endParaRPr lang="de-CH" sz="1400">
            <a:latin typeface="Arial" panose="020B0604020202020204" pitchFamily="34" charset="0"/>
            <a:cs typeface="Arial" panose="020B0604020202020204" pitchFamily="34" charset="0"/>
          </a:endParaRPr>
        </a:p>
      </dgm:t>
    </dgm:pt>
    <dgm:pt modelId="{1A6C3B51-B950-42B8-A196-F81316909015}" type="parTrans" cxnId="{30A38795-105D-425C-954E-55179F56DDE9}">
      <dgm:prSet/>
      <dgm:spPr/>
      <dgm:t>
        <a:bodyPr/>
        <a:lstStyle/>
        <a:p>
          <a:endParaRPr lang="de-CH"/>
        </a:p>
      </dgm:t>
    </dgm:pt>
    <dgm:pt modelId="{521238BD-97AF-4F06-9383-EA40B4BB9087}" type="sibTrans" cxnId="{30A38795-105D-425C-954E-55179F56DDE9}">
      <dgm:prSet/>
      <dgm:spPr/>
      <dgm:t>
        <a:bodyPr/>
        <a:lstStyle/>
        <a:p>
          <a:endParaRPr lang="de-CH"/>
        </a:p>
      </dgm:t>
    </dgm:pt>
    <dgm:pt modelId="{F5578858-E80B-4F2F-A6CB-693AF37F133B}">
      <dgm:prSet phldrT="[Text]" custT="1"/>
      <dgm:spPr/>
      <dgm:t>
        <a:bodyPr/>
        <a:lstStyle/>
        <a:p>
          <a:r>
            <a:rPr lang="de-CH" sz="1800">
              <a:latin typeface="Arial" panose="020B0604020202020204" pitchFamily="34" charset="0"/>
              <a:cs typeface="Arial" panose="020B0604020202020204" pitchFamily="34" charset="0"/>
            </a:rPr>
            <a:t>Workshop </a:t>
          </a:r>
          <a:r>
            <a:rPr lang="de-CH" sz="1800" err="1">
              <a:latin typeface="Arial" panose="020B0604020202020204" pitchFamily="34" charset="0"/>
              <a:cs typeface="Arial" panose="020B0604020202020204" pitchFamily="34" charset="0"/>
            </a:rPr>
            <a:t>phase</a:t>
          </a:r>
          <a:endParaRPr lang="de-CH" sz="1800">
            <a:latin typeface="Arial" panose="020B0604020202020204" pitchFamily="34" charset="0"/>
            <a:cs typeface="Arial" panose="020B0604020202020204" pitchFamily="34" charset="0"/>
          </a:endParaRPr>
        </a:p>
      </dgm:t>
    </dgm:pt>
    <dgm:pt modelId="{7A31131B-3251-4229-A95B-597705FD0AA3}" type="parTrans" cxnId="{63D86D42-B698-467B-ACF9-B8D9B0A22C0E}">
      <dgm:prSet/>
      <dgm:spPr/>
      <dgm:t>
        <a:bodyPr/>
        <a:lstStyle/>
        <a:p>
          <a:endParaRPr lang="de-CH"/>
        </a:p>
      </dgm:t>
    </dgm:pt>
    <dgm:pt modelId="{50F3276F-CB6B-4D7F-BE83-B4EAB231A978}" type="sibTrans" cxnId="{63D86D42-B698-467B-ACF9-B8D9B0A22C0E}">
      <dgm:prSet/>
      <dgm:spPr/>
      <dgm:t>
        <a:bodyPr/>
        <a:lstStyle/>
        <a:p>
          <a:endParaRPr lang="de-CH"/>
        </a:p>
      </dgm:t>
    </dgm:pt>
    <dgm:pt modelId="{8AA78BA7-681C-496E-9DE3-B7044BC43EAA}">
      <dgm:prSet phldrT="[Text]" custT="1"/>
      <dgm:spPr/>
      <dgm:t>
        <a:bodyPr/>
        <a:lstStyle/>
        <a:p>
          <a:pPr>
            <a:buClrTx/>
            <a:buSzPct val="80000"/>
            <a:buFont typeface="Arial" panose="020B0604020202020204" pitchFamily="34" charset="0"/>
            <a:buChar char="•"/>
          </a:pPr>
          <a:r>
            <a:rPr lang="de-CH" sz="1400" err="1">
              <a:solidFill>
                <a:schemeClr val="tx1"/>
              </a:solidFill>
              <a:latin typeface="Arial" panose="020B0604020202020204" pitchFamily="34" charset="0"/>
              <a:ea typeface="Calibri"/>
              <a:cs typeface="Arial" panose="020B0604020202020204" pitchFamily="34" charset="0"/>
              <a:sym typeface="Calibri"/>
            </a:rPr>
            <a:t>Validate</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assessment</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that</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has</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been</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done</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ahead</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of</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the</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workshop</a:t>
          </a:r>
          <a:endParaRPr lang="de-CH" sz="1400">
            <a:latin typeface="Arial" panose="020B0604020202020204" pitchFamily="34" charset="0"/>
            <a:cs typeface="Arial" panose="020B0604020202020204" pitchFamily="34" charset="0"/>
          </a:endParaRPr>
        </a:p>
      </dgm:t>
    </dgm:pt>
    <dgm:pt modelId="{97A5B2E2-A5C5-41A9-84C4-7DA7060E043E}" type="parTrans" cxnId="{50D8CD2A-E779-430F-B637-9DCC91834601}">
      <dgm:prSet/>
      <dgm:spPr/>
      <dgm:t>
        <a:bodyPr/>
        <a:lstStyle/>
        <a:p>
          <a:endParaRPr lang="de-CH"/>
        </a:p>
      </dgm:t>
    </dgm:pt>
    <dgm:pt modelId="{A7087237-B611-48A8-962D-7801CD983392}" type="sibTrans" cxnId="{50D8CD2A-E779-430F-B637-9DCC91834601}">
      <dgm:prSet/>
      <dgm:spPr/>
      <dgm:t>
        <a:bodyPr/>
        <a:lstStyle/>
        <a:p>
          <a:endParaRPr lang="de-CH"/>
        </a:p>
      </dgm:t>
    </dgm:pt>
    <dgm:pt modelId="{0C1DDA2A-73F7-40F1-ABAA-D47FE9AF700F}">
      <dgm:prSet phldrT="[Text]" custT="1"/>
      <dgm:spPr/>
      <dgm:t>
        <a:bodyPr/>
        <a:lstStyle/>
        <a:p>
          <a:r>
            <a:rPr lang="de-CH" sz="1800">
              <a:latin typeface="Arial" panose="020B0604020202020204" pitchFamily="34" charset="0"/>
              <a:cs typeface="Arial" panose="020B0604020202020204" pitchFamily="34" charset="0"/>
            </a:rPr>
            <a:t>Debriefing </a:t>
          </a:r>
          <a:r>
            <a:rPr lang="de-CH" sz="1800" err="1">
              <a:latin typeface="Arial" panose="020B0604020202020204" pitchFamily="34" charset="0"/>
              <a:cs typeface="Arial" panose="020B0604020202020204" pitchFamily="34" charset="0"/>
            </a:rPr>
            <a:t>phase</a:t>
          </a:r>
          <a:endParaRPr lang="de-CH" sz="1800">
            <a:latin typeface="Arial" panose="020B0604020202020204" pitchFamily="34" charset="0"/>
            <a:cs typeface="Arial" panose="020B0604020202020204" pitchFamily="34" charset="0"/>
          </a:endParaRPr>
        </a:p>
      </dgm:t>
    </dgm:pt>
    <dgm:pt modelId="{4AFCBC0F-3DC1-4C8C-8A6D-3012480536AF}" type="parTrans" cxnId="{EB2C6EA9-A0CD-417F-B06A-048F2F1B46DB}">
      <dgm:prSet/>
      <dgm:spPr/>
      <dgm:t>
        <a:bodyPr/>
        <a:lstStyle/>
        <a:p>
          <a:endParaRPr lang="de-CH"/>
        </a:p>
      </dgm:t>
    </dgm:pt>
    <dgm:pt modelId="{A27424FE-552F-4486-9100-567BBF3185E2}" type="sibTrans" cxnId="{EB2C6EA9-A0CD-417F-B06A-048F2F1B46DB}">
      <dgm:prSet/>
      <dgm:spPr/>
      <dgm:t>
        <a:bodyPr/>
        <a:lstStyle/>
        <a:p>
          <a:endParaRPr lang="de-CH"/>
        </a:p>
      </dgm:t>
    </dgm:pt>
    <dgm:pt modelId="{3471D94B-1AEB-4CE2-A541-927FF283B96D}">
      <dgm:prSet phldrT="[Text]" custT="1"/>
      <dgm:spPr/>
      <dgm:t>
        <a:bodyPr/>
        <a:lstStyle/>
        <a:p>
          <a:pPr>
            <a:buClrTx/>
            <a:buSzPct val="80000"/>
            <a:buFont typeface="Arial" panose="020B0604020202020204" pitchFamily="34" charset="0"/>
            <a:buChar char="•"/>
          </a:pPr>
          <a:r>
            <a:rPr lang="de-CH" sz="1400" err="1">
              <a:solidFill>
                <a:schemeClr val="tx1"/>
              </a:solidFill>
              <a:latin typeface="Arial" panose="020B0604020202020204" pitchFamily="34" charset="0"/>
              <a:ea typeface="Calibri"/>
              <a:cs typeface="Arial" panose="020B0604020202020204" pitchFamily="34" charset="0"/>
              <a:sym typeface="Calibri"/>
            </a:rPr>
            <a:t>What</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went</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well</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where</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is</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room</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for</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improvement</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for</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future</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workshops</a:t>
          </a:r>
          <a:endParaRPr lang="de-CH" sz="1400">
            <a:latin typeface="Arial" panose="020B0604020202020204" pitchFamily="34" charset="0"/>
            <a:cs typeface="Arial" panose="020B0604020202020204" pitchFamily="34" charset="0"/>
          </a:endParaRPr>
        </a:p>
      </dgm:t>
    </dgm:pt>
    <dgm:pt modelId="{6D2723F8-CACF-4B52-B40C-E8BDD1DC021D}" type="parTrans" cxnId="{A6317C27-619A-4532-9381-E4D5B7A92D4E}">
      <dgm:prSet/>
      <dgm:spPr/>
      <dgm:t>
        <a:bodyPr/>
        <a:lstStyle/>
        <a:p>
          <a:endParaRPr lang="de-CH"/>
        </a:p>
      </dgm:t>
    </dgm:pt>
    <dgm:pt modelId="{787C5A9C-3F05-48ED-A731-98FC244B10E4}" type="sibTrans" cxnId="{A6317C27-619A-4532-9381-E4D5B7A92D4E}">
      <dgm:prSet/>
      <dgm:spPr/>
      <dgm:t>
        <a:bodyPr/>
        <a:lstStyle/>
        <a:p>
          <a:endParaRPr lang="de-CH"/>
        </a:p>
      </dgm:t>
    </dgm:pt>
    <dgm:pt modelId="{BA9747F1-802C-40D3-B829-9C47676B36DD}">
      <dgm:prSet custT="1"/>
      <dgm:spPr/>
      <dgm:t>
        <a:bodyPr/>
        <a:lstStyle/>
        <a:p>
          <a:pPr>
            <a:buSzPct val="80000"/>
          </a:pPr>
          <a:r>
            <a:rPr lang="de-CH" sz="1400" err="1">
              <a:solidFill>
                <a:schemeClr val="tx1"/>
              </a:solidFill>
              <a:latin typeface="Arial" panose="020B0604020202020204" pitchFamily="34" charset="0"/>
              <a:ea typeface="Calibri"/>
              <a:cs typeface="Arial" panose="020B0604020202020204" pitchFamily="34" charset="0"/>
              <a:sym typeface="Calibri"/>
            </a:rPr>
            <a:t>Allocate</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enough</a:t>
          </a:r>
          <a:r>
            <a:rPr lang="de-CH" sz="1400">
              <a:solidFill>
                <a:schemeClr val="tx1"/>
              </a:solidFill>
              <a:latin typeface="Arial" panose="020B0604020202020204" pitchFamily="34" charset="0"/>
              <a:ea typeface="Calibri"/>
              <a:cs typeface="Arial" panose="020B0604020202020204" pitchFamily="34" charset="0"/>
              <a:sym typeface="Calibri"/>
            </a:rPr>
            <a:t> time </a:t>
          </a:r>
          <a:r>
            <a:rPr lang="de-CH" sz="1400" err="1">
              <a:solidFill>
                <a:schemeClr val="tx1"/>
              </a:solidFill>
              <a:latin typeface="Arial" panose="020B0604020202020204" pitchFamily="34" charset="0"/>
              <a:ea typeface="Calibri"/>
              <a:cs typeface="Arial" panose="020B0604020202020204" pitchFamily="34" charset="0"/>
              <a:sym typeface="Calibri"/>
            </a:rPr>
            <a:t>for</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the</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workshop</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around</a:t>
          </a:r>
          <a:r>
            <a:rPr lang="de-CH" sz="1400">
              <a:solidFill>
                <a:schemeClr val="tx1"/>
              </a:solidFill>
              <a:latin typeface="Arial" panose="020B0604020202020204" pitchFamily="34" charset="0"/>
              <a:ea typeface="Calibri"/>
              <a:cs typeface="Arial" panose="020B0604020202020204" pitchFamily="34" charset="0"/>
              <a:sym typeface="Calibri"/>
            </a:rPr>
            <a:t> 1 </a:t>
          </a:r>
          <a:r>
            <a:rPr lang="de-CH" sz="1400" err="1">
              <a:solidFill>
                <a:schemeClr val="tx1"/>
              </a:solidFill>
              <a:latin typeface="Arial" panose="020B0604020202020204" pitchFamily="34" charset="0"/>
              <a:ea typeface="Calibri"/>
              <a:cs typeface="Arial" panose="020B0604020202020204" pitchFamily="34" charset="0"/>
              <a:sym typeface="Calibri"/>
            </a:rPr>
            <a:t>day</a:t>
          </a:r>
          <a:r>
            <a:rPr lang="de-CH" sz="1400">
              <a:solidFill>
                <a:schemeClr val="tx1"/>
              </a:solidFill>
              <a:latin typeface="Arial" panose="020B0604020202020204" pitchFamily="34" charset="0"/>
              <a:ea typeface="Calibri"/>
              <a:cs typeface="Arial" panose="020B0604020202020204" pitchFamily="34" charset="0"/>
              <a:sym typeface="Calibri"/>
            </a:rPr>
            <a:t>)</a:t>
          </a:r>
        </a:p>
      </dgm:t>
    </dgm:pt>
    <dgm:pt modelId="{9ACADB27-5290-4BA5-851E-5C1E32215DA6}" type="parTrans" cxnId="{C3400569-EECE-4E3C-80FF-C0441A8C51D3}">
      <dgm:prSet/>
      <dgm:spPr/>
      <dgm:t>
        <a:bodyPr/>
        <a:lstStyle/>
        <a:p>
          <a:endParaRPr lang="de-CH"/>
        </a:p>
      </dgm:t>
    </dgm:pt>
    <dgm:pt modelId="{1537E012-405C-49BC-9D3E-35EF0C5B8D3C}" type="sibTrans" cxnId="{C3400569-EECE-4E3C-80FF-C0441A8C51D3}">
      <dgm:prSet/>
      <dgm:spPr/>
      <dgm:t>
        <a:bodyPr/>
        <a:lstStyle/>
        <a:p>
          <a:endParaRPr lang="de-CH"/>
        </a:p>
      </dgm:t>
    </dgm:pt>
    <dgm:pt modelId="{18AC749F-D814-41A2-B286-3B5893AA04F7}">
      <dgm:prSet custT="1"/>
      <dgm:spPr/>
      <dgm:t>
        <a:bodyPr/>
        <a:lstStyle/>
        <a:p>
          <a:pPr>
            <a:buSzPct val="80000"/>
          </a:pPr>
          <a:r>
            <a:rPr lang="de-CH" sz="1400" err="1">
              <a:solidFill>
                <a:schemeClr val="tx1"/>
              </a:solidFill>
              <a:latin typeface="Arial" panose="020B0604020202020204" pitchFamily="34" charset="0"/>
              <a:ea typeface="Calibri"/>
              <a:cs typeface="Arial" panose="020B0604020202020204" pitchFamily="34" charset="0"/>
              <a:sym typeface="Calibri"/>
            </a:rPr>
            <a:t>Invite</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the</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participants</a:t>
          </a:r>
          <a:r>
            <a:rPr lang="de-CH" sz="1400">
              <a:solidFill>
                <a:schemeClr val="tx1"/>
              </a:solidFill>
              <a:latin typeface="Arial" panose="020B0604020202020204" pitchFamily="34" charset="0"/>
              <a:ea typeface="Calibri"/>
              <a:cs typeface="Arial" panose="020B0604020202020204" pitchFamily="34" charset="0"/>
              <a:sym typeface="Calibri"/>
            </a:rPr>
            <a:t> (and </a:t>
          </a:r>
          <a:r>
            <a:rPr lang="de-CH" sz="1400" err="1">
              <a:solidFill>
                <a:schemeClr val="tx1"/>
              </a:solidFill>
              <a:latin typeface="Arial" panose="020B0604020202020204" pitchFamily="34" charset="0"/>
              <a:ea typeface="Calibri"/>
              <a:cs typeface="Arial" panose="020B0604020202020204" pitchFamily="34" charset="0"/>
              <a:sym typeface="Calibri"/>
            </a:rPr>
            <a:t>enough</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trainers</a:t>
          </a:r>
          <a:r>
            <a:rPr lang="de-CH" sz="1400">
              <a:solidFill>
                <a:schemeClr val="tx1"/>
              </a:solidFill>
              <a:latin typeface="Arial" panose="020B0604020202020204" pitchFamily="34" charset="0"/>
              <a:ea typeface="Calibri"/>
              <a:cs typeface="Arial" panose="020B0604020202020204" pitchFamily="34" charset="0"/>
              <a:sym typeface="Calibri"/>
            </a:rPr>
            <a:t>)</a:t>
          </a:r>
        </a:p>
      </dgm:t>
    </dgm:pt>
    <dgm:pt modelId="{0140AC7D-A54E-4977-B0F5-69EB7DC79AB0}" type="parTrans" cxnId="{57EC574E-1ABB-42A4-A650-BDC5984D23A6}">
      <dgm:prSet/>
      <dgm:spPr/>
      <dgm:t>
        <a:bodyPr/>
        <a:lstStyle/>
        <a:p>
          <a:endParaRPr lang="de-CH"/>
        </a:p>
      </dgm:t>
    </dgm:pt>
    <dgm:pt modelId="{54C60031-E266-4AD2-9F30-73ADD3B29C04}" type="sibTrans" cxnId="{57EC574E-1ABB-42A4-A650-BDC5984D23A6}">
      <dgm:prSet/>
      <dgm:spPr/>
      <dgm:t>
        <a:bodyPr/>
        <a:lstStyle/>
        <a:p>
          <a:endParaRPr lang="de-CH"/>
        </a:p>
      </dgm:t>
    </dgm:pt>
    <dgm:pt modelId="{E02E0559-08CF-4BA0-8DAC-B6AB20E9CBE7}">
      <dgm:prSet custT="1"/>
      <dgm:spPr/>
      <dgm:t>
        <a:bodyPr/>
        <a:lstStyle/>
        <a:p>
          <a:pPr>
            <a:buSzPct val="80000"/>
          </a:pPr>
          <a:r>
            <a:rPr lang="de-CH" sz="1400" err="1">
              <a:solidFill>
                <a:schemeClr val="tx1"/>
              </a:solidFill>
              <a:latin typeface="Arial" panose="020B0604020202020204" pitchFamily="34" charset="0"/>
              <a:ea typeface="Calibri"/>
              <a:cs typeface="Arial" panose="020B0604020202020204" pitchFamily="34" charset="0"/>
              <a:sym typeface="Calibri"/>
            </a:rPr>
            <a:t>Prepare</a:t>
          </a:r>
          <a:r>
            <a:rPr lang="de-CH" sz="1400">
              <a:solidFill>
                <a:schemeClr val="tx1"/>
              </a:solidFill>
              <a:latin typeface="Arial" panose="020B0604020202020204" pitchFamily="34" charset="0"/>
              <a:ea typeface="Calibri"/>
              <a:cs typeface="Arial" panose="020B0604020202020204" pitchFamily="34" charset="0"/>
              <a:sym typeface="Calibri"/>
            </a:rPr>
            <a:t> all </a:t>
          </a:r>
          <a:r>
            <a:rPr lang="de-CH" sz="1400" err="1">
              <a:solidFill>
                <a:schemeClr val="tx1"/>
              </a:solidFill>
              <a:latin typeface="Arial" panose="020B0604020202020204" pitchFamily="34" charset="0"/>
              <a:ea typeface="Calibri"/>
              <a:cs typeface="Arial" panose="020B0604020202020204" pitchFamily="34" charset="0"/>
              <a:sym typeface="Calibri"/>
            </a:rPr>
            <a:t>the</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logistics</a:t>
          </a:r>
          <a:endParaRPr lang="de-CH" sz="1400">
            <a:solidFill>
              <a:schemeClr val="tx1"/>
            </a:solidFill>
            <a:latin typeface="Arial" panose="020B0604020202020204" pitchFamily="34" charset="0"/>
            <a:ea typeface="Calibri"/>
            <a:cs typeface="Arial" panose="020B0604020202020204" pitchFamily="34" charset="0"/>
            <a:sym typeface="Calibri"/>
          </a:endParaRPr>
        </a:p>
      </dgm:t>
    </dgm:pt>
    <dgm:pt modelId="{9EC25E02-2AB1-4237-8D96-BB500721BBA7}" type="parTrans" cxnId="{3CB0C475-6DC2-4EC6-AE59-CFAA1F80BA74}">
      <dgm:prSet/>
      <dgm:spPr/>
      <dgm:t>
        <a:bodyPr/>
        <a:lstStyle/>
        <a:p>
          <a:endParaRPr lang="de-CH"/>
        </a:p>
      </dgm:t>
    </dgm:pt>
    <dgm:pt modelId="{39B4B26C-E066-44E1-9181-7CC603EAF3DA}" type="sibTrans" cxnId="{3CB0C475-6DC2-4EC6-AE59-CFAA1F80BA74}">
      <dgm:prSet/>
      <dgm:spPr/>
      <dgm:t>
        <a:bodyPr/>
        <a:lstStyle/>
        <a:p>
          <a:endParaRPr lang="de-CH"/>
        </a:p>
      </dgm:t>
    </dgm:pt>
    <dgm:pt modelId="{BA1D7CEF-C5C0-4A84-AD3C-9FC53C10BA43}">
      <dgm:prSet custT="1"/>
      <dgm:spPr/>
      <dgm:t>
        <a:bodyPr/>
        <a:lstStyle/>
        <a:p>
          <a:pPr>
            <a:buSzPct val="80000"/>
          </a:pPr>
          <a:r>
            <a:rPr lang="de-CH" sz="1400" err="1">
              <a:solidFill>
                <a:schemeClr val="tx1"/>
              </a:solidFill>
              <a:latin typeface="Arial" panose="020B0604020202020204" pitchFamily="34" charset="0"/>
              <a:ea typeface="Calibri"/>
              <a:cs typeface="Arial" panose="020B0604020202020204" pitchFamily="34" charset="0"/>
              <a:sym typeface="Calibri"/>
            </a:rPr>
            <a:t>Prepare</a:t>
          </a:r>
          <a:r>
            <a:rPr lang="de-CH" sz="1400">
              <a:solidFill>
                <a:schemeClr val="tx1"/>
              </a:solidFill>
              <a:latin typeface="Arial" panose="020B0604020202020204" pitchFamily="34" charset="0"/>
              <a:ea typeface="Calibri"/>
              <a:cs typeface="Arial" panose="020B0604020202020204" pitchFamily="34" charset="0"/>
              <a:sym typeface="Calibri"/>
            </a:rPr>
            <a:t> Part I and Part II (</a:t>
          </a:r>
          <a:r>
            <a:rPr lang="de-CH" sz="1400" err="1">
              <a:solidFill>
                <a:schemeClr val="tx1"/>
              </a:solidFill>
              <a:latin typeface="Arial" panose="020B0604020202020204" pitchFamily="34" charset="0"/>
              <a:ea typeface="Calibri"/>
              <a:cs typeface="Arial" panose="020B0604020202020204" pitchFamily="34" charset="0"/>
              <a:sym typeface="Calibri"/>
            </a:rPr>
            <a:t>Steps</a:t>
          </a:r>
          <a:r>
            <a:rPr lang="de-CH" sz="1400">
              <a:solidFill>
                <a:schemeClr val="tx1"/>
              </a:solidFill>
              <a:latin typeface="Arial" panose="020B0604020202020204" pitchFamily="34" charset="0"/>
              <a:ea typeface="Calibri"/>
              <a:cs typeface="Arial" panose="020B0604020202020204" pitchFamily="34" charset="0"/>
              <a:sym typeface="Calibri"/>
            </a:rPr>
            <a:t> 1 and 2) </a:t>
          </a:r>
          <a:r>
            <a:rPr lang="de-CH" sz="1400" err="1">
              <a:solidFill>
                <a:schemeClr val="tx1"/>
              </a:solidFill>
              <a:latin typeface="Arial" panose="020B0604020202020204" pitchFamily="34" charset="0"/>
              <a:ea typeface="Calibri"/>
              <a:cs typeface="Arial" panose="020B0604020202020204" pitchFamily="34" charset="0"/>
              <a:sym typeface="Calibri"/>
            </a:rPr>
            <a:t>of</a:t>
          </a:r>
          <a:r>
            <a:rPr lang="de-CH" sz="1400">
              <a:solidFill>
                <a:schemeClr val="tx1"/>
              </a:solidFill>
              <a:latin typeface="Arial" panose="020B0604020202020204" pitchFamily="34" charset="0"/>
              <a:ea typeface="Calibri"/>
              <a:cs typeface="Arial" panose="020B0604020202020204" pitchFamily="34" charset="0"/>
              <a:sym typeface="Calibri"/>
            </a:rPr>
            <a:t> CEDRIG Strategic </a:t>
          </a:r>
          <a:r>
            <a:rPr lang="de-CH" sz="1400" err="1">
              <a:solidFill>
                <a:schemeClr val="tx1"/>
              </a:solidFill>
              <a:latin typeface="Arial" panose="020B0604020202020204" pitchFamily="34" charset="0"/>
              <a:ea typeface="Calibri"/>
              <a:cs typeface="Arial" panose="020B0604020202020204" pitchFamily="34" charset="0"/>
              <a:sym typeface="Calibri"/>
            </a:rPr>
            <a:t>ahead</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of</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the</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workshop</a:t>
          </a:r>
          <a:endParaRPr lang="de-CH" sz="1400">
            <a:solidFill>
              <a:schemeClr val="tx1"/>
            </a:solidFill>
            <a:latin typeface="Arial" panose="020B0604020202020204" pitchFamily="34" charset="0"/>
            <a:ea typeface="Calibri"/>
            <a:cs typeface="Arial" panose="020B0604020202020204" pitchFamily="34" charset="0"/>
            <a:sym typeface="Calibri"/>
          </a:endParaRPr>
        </a:p>
      </dgm:t>
    </dgm:pt>
    <dgm:pt modelId="{B9DEF814-334E-41C3-87A9-B8130C2958BB}" type="parTrans" cxnId="{B76D2A9F-2CD5-47C1-BED8-F0D09699FEC4}">
      <dgm:prSet/>
      <dgm:spPr/>
      <dgm:t>
        <a:bodyPr/>
        <a:lstStyle/>
        <a:p>
          <a:endParaRPr lang="de-CH"/>
        </a:p>
      </dgm:t>
    </dgm:pt>
    <dgm:pt modelId="{8C0B5E2F-0483-41D3-AB67-511C711C88AF}" type="sibTrans" cxnId="{B76D2A9F-2CD5-47C1-BED8-F0D09699FEC4}">
      <dgm:prSet/>
      <dgm:spPr/>
      <dgm:t>
        <a:bodyPr/>
        <a:lstStyle/>
        <a:p>
          <a:endParaRPr lang="de-CH"/>
        </a:p>
      </dgm:t>
    </dgm:pt>
    <dgm:pt modelId="{9350D986-DF2B-40FC-8431-17AAEEDD7274}">
      <dgm:prSet custT="1"/>
      <dgm:spPr/>
      <dgm:t>
        <a:bodyPr/>
        <a:lstStyle/>
        <a:p>
          <a:pPr>
            <a:buSzPct val="80000"/>
          </a:pPr>
          <a:r>
            <a:rPr lang="de-CH" sz="1400">
              <a:solidFill>
                <a:schemeClr val="tx1"/>
              </a:solidFill>
              <a:latin typeface="Arial" panose="020B0604020202020204" pitchFamily="34" charset="0"/>
              <a:ea typeface="Calibri"/>
              <a:cs typeface="Arial" panose="020B0604020202020204" pitchFamily="34" charset="0"/>
              <a:sym typeface="Calibri"/>
            </a:rPr>
            <a:t>Be </a:t>
          </a:r>
          <a:r>
            <a:rPr lang="de-CH" sz="1400" err="1">
              <a:solidFill>
                <a:schemeClr val="tx1"/>
              </a:solidFill>
              <a:latin typeface="Arial" panose="020B0604020202020204" pitchFamily="34" charset="0"/>
              <a:ea typeface="Calibri"/>
              <a:cs typeface="Arial" panose="020B0604020202020204" pitchFamily="34" charset="0"/>
              <a:sym typeface="Calibri"/>
            </a:rPr>
            <a:t>interactive</a:t>
          </a:r>
          <a:endParaRPr lang="de-CH" sz="1400">
            <a:solidFill>
              <a:schemeClr val="tx1"/>
            </a:solidFill>
            <a:latin typeface="Arial" panose="020B0604020202020204" pitchFamily="34" charset="0"/>
            <a:ea typeface="Calibri"/>
            <a:cs typeface="Arial" panose="020B0604020202020204" pitchFamily="34" charset="0"/>
            <a:sym typeface="Calibri"/>
          </a:endParaRPr>
        </a:p>
      </dgm:t>
    </dgm:pt>
    <dgm:pt modelId="{C4E327B9-D225-4560-A5F6-DF0B99BC13A5}" type="parTrans" cxnId="{66CEE703-91DA-4B06-94DF-03D07DDD740E}">
      <dgm:prSet/>
      <dgm:spPr/>
      <dgm:t>
        <a:bodyPr/>
        <a:lstStyle/>
        <a:p>
          <a:endParaRPr lang="de-CH"/>
        </a:p>
      </dgm:t>
    </dgm:pt>
    <dgm:pt modelId="{3591BB1B-1EBA-4D58-9CCD-8850281504DD}" type="sibTrans" cxnId="{66CEE703-91DA-4B06-94DF-03D07DDD740E}">
      <dgm:prSet/>
      <dgm:spPr/>
      <dgm:t>
        <a:bodyPr/>
        <a:lstStyle/>
        <a:p>
          <a:endParaRPr lang="de-CH"/>
        </a:p>
      </dgm:t>
    </dgm:pt>
    <dgm:pt modelId="{591DC599-A598-4C3B-9364-09A598B82B9F}">
      <dgm:prSet custT="1"/>
      <dgm:spPr/>
      <dgm:t>
        <a:bodyPr/>
        <a:lstStyle/>
        <a:p>
          <a:pPr>
            <a:buSzPct val="80000"/>
          </a:pPr>
          <a:r>
            <a:rPr lang="en-US" sz="1400">
              <a:solidFill>
                <a:schemeClr val="tx1"/>
              </a:solidFill>
              <a:latin typeface="Arial" panose="020B0604020202020204" pitchFamily="34" charset="0"/>
              <a:ea typeface="Calibri"/>
              <a:cs typeface="Arial" panose="020B0604020202020204" pitchFamily="34" charset="0"/>
              <a:sym typeface="Calibri"/>
            </a:rPr>
            <a:t>Needs for improvement for the tool? Let us know!</a:t>
          </a:r>
        </a:p>
      </dgm:t>
    </dgm:pt>
    <dgm:pt modelId="{740443DA-DAD3-4826-9B92-75866755C811}" type="parTrans" cxnId="{049E4421-066C-49C3-B129-93D68FD9B811}">
      <dgm:prSet/>
      <dgm:spPr/>
      <dgm:t>
        <a:bodyPr/>
        <a:lstStyle/>
        <a:p>
          <a:endParaRPr lang="de-CH"/>
        </a:p>
      </dgm:t>
    </dgm:pt>
    <dgm:pt modelId="{D5C13E61-06F9-4669-9A45-FF456349788A}" type="sibTrans" cxnId="{049E4421-066C-49C3-B129-93D68FD9B811}">
      <dgm:prSet/>
      <dgm:spPr/>
      <dgm:t>
        <a:bodyPr/>
        <a:lstStyle/>
        <a:p>
          <a:endParaRPr lang="de-CH"/>
        </a:p>
      </dgm:t>
    </dgm:pt>
    <dgm:pt modelId="{9FFE9B0B-6895-4184-BE12-2F81811E6A8E}">
      <dgm:prSet phldrT="[Text]" custT="1"/>
      <dgm:spPr/>
      <dgm:t>
        <a:bodyPr/>
        <a:lstStyle/>
        <a:p>
          <a:pPr>
            <a:buClrTx/>
            <a:buSzPct val="80000"/>
            <a:buFont typeface="Arial" panose="020B0604020202020204" pitchFamily="34" charset="0"/>
            <a:buChar char="•"/>
          </a:pPr>
          <a:r>
            <a:rPr lang="de-CH" sz="1400">
              <a:solidFill>
                <a:schemeClr val="tx1"/>
              </a:solidFill>
              <a:latin typeface="Arial" panose="020B0604020202020204" pitchFamily="34" charset="0"/>
              <a:ea typeface="Calibri"/>
              <a:cs typeface="Arial" panose="020B0604020202020204" pitchFamily="34" charset="0"/>
              <a:sym typeface="Calibri"/>
            </a:rPr>
            <a:t>Work in </a:t>
          </a:r>
          <a:r>
            <a:rPr lang="de-CH" sz="1400" err="1">
              <a:solidFill>
                <a:schemeClr val="tx1"/>
              </a:solidFill>
              <a:latin typeface="Arial" panose="020B0604020202020204" pitchFamily="34" charset="0"/>
              <a:ea typeface="Calibri"/>
              <a:cs typeface="Arial" panose="020B0604020202020204" pitchFamily="34" charset="0"/>
              <a:sym typeface="Calibri"/>
            </a:rPr>
            <a:t>small</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groups</a:t>
          </a:r>
          <a:r>
            <a:rPr lang="de-CH" sz="1400">
              <a:solidFill>
                <a:schemeClr val="tx1"/>
              </a:solidFill>
              <a:latin typeface="Arial" panose="020B0604020202020204" pitchFamily="34" charset="0"/>
              <a:ea typeface="Calibri"/>
              <a:cs typeface="Arial" panose="020B0604020202020204" pitchFamily="34" charset="0"/>
              <a:sym typeface="Calibri"/>
            </a:rPr>
            <a:t> (3-4 </a:t>
          </a:r>
          <a:r>
            <a:rPr lang="de-CH" sz="1400" err="1">
              <a:solidFill>
                <a:schemeClr val="tx1"/>
              </a:solidFill>
              <a:latin typeface="Arial" panose="020B0604020202020204" pitchFamily="34" charset="0"/>
              <a:ea typeface="Calibri"/>
              <a:cs typeface="Arial" panose="020B0604020202020204" pitchFamily="34" charset="0"/>
              <a:sym typeface="Calibri"/>
            </a:rPr>
            <a:t>persons</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one</a:t>
          </a:r>
          <a:r>
            <a:rPr lang="de-CH" sz="1400">
              <a:solidFill>
                <a:schemeClr val="tx1"/>
              </a:solidFill>
              <a:latin typeface="Arial" panose="020B0604020202020204" pitchFamily="34" charset="0"/>
              <a:ea typeface="Calibri"/>
              <a:cs typeface="Arial" panose="020B0604020202020204" pitchFamily="34" charset="0"/>
              <a:sym typeface="Calibri"/>
            </a:rPr>
            <a:t> large screen per </a:t>
          </a:r>
          <a:r>
            <a:rPr lang="de-CH" sz="1400" err="1">
              <a:solidFill>
                <a:schemeClr val="tx1"/>
              </a:solidFill>
              <a:latin typeface="Arial" panose="020B0604020202020204" pitchFamily="34" charset="0"/>
              <a:ea typeface="Calibri"/>
              <a:cs typeface="Arial" panose="020B0604020202020204" pitchFamily="34" charset="0"/>
              <a:sym typeface="Calibri"/>
            </a:rPr>
            <a:t>group</a:t>
          </a:r>
          <a:r>
            <a:rPr lang="de-CH" sz="1400">
              <a:solidFill>
                <a:schemeClr val="tx1"/>
              </a:solidFill>
              <a:latin typeface="Arial" panose="020B0604020202020204" pitchFamily="34" charset="0"/>
              <a:ea typeface="Calibri"/>
              <a:cs typeface="Arial" panose="020B0604020202020204" pitchFamily="34" charset="0"/>
              <a:sym typeface="Calibri"/>
            </a:rPr>
            <a:t> </a:t>
          </a:r>
          <a:r>
            <a:rPr lang="de-CH" sz="1400" err="1">
              <a:solidFill>
                <a:schemeClr val="tx1"/>
              </a:solidFill>
              <a:latin typeface="Arial" panose="020B0604020202020204" pitchFamily="34" charset="0"/>
              <a:ea typeface="Calibri"/>
              <a:cs typeface="Arial" panose="020B0604020202020204" pitchFamily="34" charset="0"/>
              <a:sym typeface="Calibri"/>
            </a:rPr>
            <a:t>is</a:t>
          </a:r>
          <a:r>
            <a:rPr lang="de-CH" sz="1400">
              <a:solidFill>
                <a:schemeClr val="tx1"/>
              </a:solidFill>
              <a:latin typeface="Arial" panose="020B0604020202020204" pitchFamily="34" charset="0"/>
              <a:ea typeface="Calibri"/>
              <a:cs typeface="Arial" panose="020B0604020202020204" pitchFamily="34" charset="0"/>
              <a:sym typeface="Calibri"/>
            </a:rPr>
            <a:t> an </a:t>
          </a:r>
          <a:r>
            <a:rPr lang="de-CH" sz="1400" err="1">
              <a:solidFill>
                <a:schemeClr val="tx1"/>
              </a:solidFill>
              <a:latin typeface="Arial" panose="020B0604020202020204" pitchFamily="34" charset="0"/>
              <a:ea typeface="Calibri"/>
              <a:cs typeface="Arial" panose="020B0604020202020204" pitchFamily="34" charset="0"/>
              <a:sym typeface="Calibri"/>
            </a:rPr>
            <a:t>asset</a:t>
          </a:r>
          <a:endParaRPr lang="de-CH" sz="1400">
            <a:latin typeface="Arial" panose="020B0604020202020204" pitchFamily="34" charset="0"/>
            <a:cs typeface="Arial" panose="020B0604020202020204" pitchFamily="34" charset="0"/>
          </a:endParaRPr>
        </a:p>
      </dgm:t>
    </dgm:pt>
    <dgm:pt modelId="{59D71C10-1B03-488C-948E-EE91308691CA}" type="parTrans" cxnId="{18363968-8E31-48A2-BB48-D593A85A20E0}">
      <dgm:prSet/>
      <dgm:spPr/>
      <dgm:t>
        <a:bodyPr/>
        <a:lstStyle/>
        <a:p>
          <a:endParaRPr lang="de-CH"/>
        </a:p>
      </dgm:t>
    </dgm:pt>
    <dgm:pt modelId="{BB118C36-7C73-458B-97B5-BFB82659C906}" type="sibTrans" cxnId="{18363968-8E31-48A2-BB48-D593A85A20E0}">
      <dgm:prSet/>
      <dgm:spPr/>
      <dgm:t>
        <a:bodyPr/>
        <a:lstStyle/>
        <a:p>
          <a:endParaRPr lang="de-CH"/>
        </a:p>
      </dgm:t>
    </dgm:pt>
    <dgm:pt modelId="{59855BB2-48F6-4600-A876-CAA5194D1610}" type="pres">
      <dgm:prSet presAssocID="{FD4FB9EC-5EA2-4C76-97D2-170574B7D58A}" presName="Name0" presStyleCnt="0">
        <dgm:presLayoutVars>
          <dgm:dir/>
          <dgm:animLvl val="lvl"/>
          <dgm:resizeHandles val="exact"/>
        </dgm:presLayoutVars>
      </dgm:prSet>
      <dgm:spPr/>
    </dgm:pt>
    <dgm:pt modelId="{D9285A59-5F0B-4F3E-B7EF-C2BC80FEA34F}" type="pres">
      <dgm:prSet presAssocID="{FA7B3649-37A4-46AF-A827-62748D0C3BF4}" presName="composite" presStyleCnt="0"/>
      <dgm:spPr/>
    </dgm:pt>
    <dgm:pt modelId="{09EAFB7C-F176-48BA-80DE-BA5C457072BB}" type="pres">
      <dgm:prSet presAssocID="{FA7B3649-37A4-46AF-A827-62748D0C3BF4}" presName="parTx" presStyleLbl="alignNode1" presStyleIdx="0" presStyleCnt="3">
        <dgm:presLayoutVars>
          <dgm:chMax val="0"/>
          <dgm:chPref val="0"/>
          <dgm:bulletEnabled val="1"/>
        </dgm:presLayoutVars>
      </dgm:prSet>
      <dgm:spPr/>
    </dgm:pt>
    <dgm:pt modelId="{1744CDC6-EAF1-4A7D-AB8D-BD021D7DF5B2}" type="pres">
      <dgm:prSet presAssocID="{FA7B3649-37A4-46AF-A827-62748D0C3BF4}" presName="desTx" presStyleLbl="alignAccFollowNode1" presStyleIdx="0" presStyleCnt="3">
        <dgm:presLayoutVars>
          <dgm:bulletEnabled val="1"/>
        </dgm:presLayoutVars>
      </dgm:prSet>
      <dgm:spPr/>
    </dgm:pt>
    <dgm:pt modelId="{726BA018-9300-4BB8-B909-0278FFB6E6AD}" type="pres">
      <dgm:prSet presAssocID="{75D2E3F4-DEC4-465F-B9E6-1B9E65FA9E7B}" presName="space" presStyleCnt="0"/>
      <dgm:spPr/>
    </dgm:pt>
    <dgm:pt modelId="{93B7C019-98C1-4FFB-9D5D-92ED63A0D66D}" type="pres">
      <dgm:prSet presAssocID="{F5578858-E80B-4F2F-A6CB-693AF37F133B}" presName="composite" presStyleCnt="0"/>
      <dgm:spPr/>
    </dgm:pt>
    <dgm:pt modelId="{6BD2703F-5A40-4798-BF14-68DFC36E325F}" type="pres">
      <dgm:prSet presAssocID="{F5578858-E80B-4F2F-A6CB-693AF37F133B}" presName="parTx" presStyleLbl="alignNode1" presStyleIdx="1" presStyleCnt="3">
        <dgm:presLayoutVars>
          <dgm:chMax val="0"/>
          <dgm:chPref val="0"/>
          <dgm:bulletEnabled val="1"/>
        </dgm:presLayoutVars>
      </dgm:prSet>
      <dgm:spPr/>
    </dgm:pt>
    <dgm:pt modelId="{6C9A87F6-6DA4-4FC0-B4D1-5610B1165CCA}" type="pres">
      <dgm:prSet presAssocID="{F5578858-E80B-4F2F-A6CB-693AF37F133B}" presName="desTx" presStyleLbl="alignAccFollowNode1" presStyleIdx="1" presStyleCnt="3">
        <dgm:presLayoutVars>
          <dgm:bulletEnabled val="1"/>
        </dgm:presLayoutVars>
      </dgm:prSet>
      <dgm:spPr/>
    </dgm:pt>
    <dgm:pt modelId="{72CEC827-C6F4-417B-AA8C-7C51AFFF88B0}" type="pres">
      <dgm:prSet presAssocID="{50F3276F-CB6B-4D7F-BE83-B4EAB231A978}" presName="space" presStyleCnt="0"/>
      <dgm:spPr/>
    </dgm:pt>
    <dgm:pt modelId="{3A30BEA3-E54D-4A7F-8FFD-FD4616C3E04E}" type="pres">
      <dgm:prSet presAssocID="{0C1DDA2A-73F7-40F1-ABAA-D47FE9AF700F}" presName="composite" presStyleCnt="0"/>
      <dgm:spPr/>
    </dgm:pt>
    <dgm:pt modelId="{B0615C72-826A-4813-B462-B0BF205E2DAF}" type="pres">
      <dgm:prSet presAssocID="{0C1DDA2A-73F7-40F1-ABAA-D47FE9AF700F}" presName="parTx" presStyleLbl="alignNode1" presStyleIdx="2" presStyleCnt="3">
        <dgm:presLayoutVars>
          <dgm:chMax val="0"/>
          <dgm:chPref val="0"/>
          <dgm:bulletEnabled val="1"/>
        </dgm:presLayoutVars>
      </dgm:prSet>
      <dgm:spPr/>
    </dgm:pt>
    <dgm:pt modelId="{4D716A25-E57F-4A62-B251-C08429882955}" type="pres">
      <dgm:prSet presAssocID="{0C1DDA2A-73F7-40F1-ABAA-D47FE9AF700F}" presName="desTx" presStyleLbl="alignAccFollowNode1" presStyleIdx="2" presStyleCnt="3">
        <dgm:presLayoutVars>
          <dgm:bulletEnabled val="1"/>
        </dgm:presLayoutVars>
      </dgm:prSet>
      <dgm:spPr/>
    </dgm:pt>
  </dgm:ptLst>
  <dgm:cxnLst>
    <dgm:cxn modelId="{66CEE703-91DA-4B06-94DF-03D07DDD740E}" srcId="{F5578858-E80B-4F2F-A6CB-693AF37F133B}" destId="{9350D986-DF2B-40FC-8431-17AAEEDD7274}" srcOrd="2" destOrd="0" parTransId="{C4E327B9-D225-4560-A5F6-DF0B99BC13A5}" sibTransId="{3591BB1B-1EBA-4D58-9CCD-8850281504DD}"/>
    <dgm:cxn modelId="{049E4421-066C-49C3-B129-93D68FD9B811}" srcId="{0C1DDA2A-73F7-40F1-ABAA-D47FE9AF700F}" destId="{591DC599-A598-4C3B-9364-09A598B82B9F}" srcOrd="1" destOrd="0" parTransId="{740443DA-DAD3-4826-9B92-75866755C811}" sibTransId="{D5C13E61-06F9-4669-9A45-FF456349788A}"/>
    <dgm:cxn modelId="{0A665322-E38E-4F79-8B13-22318A6BCBA9}" type="presOf" srcId="{591DC599-A598-4C3B-9364-09A598B82B9F}" destId="{4D716A25-E57F-4A62-B251-C08429882955}" srcOrd="0" destOrd="1" presId="urn:microsoft.com/office/officeart/2005/8/layout/hList1"/>
    <dgm:cxn modelId="{A6317C27-619A-4532-9381-E4D5B7A92D4E}" srcId="{0C1DDA2A-73F7-40F1-ABAA-D47FE9AF700F}" destId="{3471D94B-1AEB-4CE2-A541-927FF283B96D}" srcOrd="0" destOrd="0" parTransId="{6D2723F8-CACF-4B52-B40C-E8BDD1DC021D}" sibTransId="{787C5A9C-3F05-48ED-A731-98FC244B10E4}"/>
    <dgm:cxn modelId="{50D8CD2A-E779-430F-B637-9DCC91834601}" srcId="{F5578858-E80B-4F2F-A6CB-693AF37F133B}" destId="{8AA78BA7-681C-496E-9DE3-B7044BC43EAA}" srcOrd="0" destOrd="0" parTransId="{97A5B2E2-A5C5-41A9-84C4-7DA7060E043E}" sibTransId="{A7087237-B611-48A8-962D-7801CD983392}"/>
    <dgm:cxn modelId="{63D86D42-B698-467B-ACF9-B8D9B0A22C0E}" srcId="{FD4FB9EC-5EA2-4C76-97D2-170574B7D58A}" destId="{F5578858-E80B-4F2F-A6CB-693AF37F133B}" srcOrd="1" destOrd="0" parTransId="{7A31131B-3251-4229-A95B-597705FD0AA3}" sibTransId="{50F3276F-CB6B-4D7F-BE83-B4EAB231A978}"/>
    <dgm:cxn modelId="{18363968-8E31-48A2-BB48-D593A85A20E0}" srcId="{F5578858-E80B-4F2F-A6CB-693AF37F133B}" destId="{9FFE9B0B-6895-4184-BE12-2F81811E6A8E}" srcOrd="1" destOrd="0" parTransId="{59D71C10-1B03-488C-948E-EE91308691CA}" sibTransId="{BB118C36-7C73-458B-97B5-BFB82659C906}"/>
    <dgm:cxn modelId="{C3400569-EECE-4E3C-80FF-C0441A8C51D3}" srcId="{FA7B3649-37A4-46AF-A827-62748D0C3BF4}" destId="{BA9747F1-802C-40D3-B829-9C47676B36DD}" srcOrd="1" destOrd="0" parTransId="{9ACADB27-5290-4BA5-851E-5C1E32215DA6}" sibTransId="{1537E012-405C-49BC-9D3E-35EF0C5B8D3C}"/>
    <dgm:cxn modelId="{57EC574E-1ABB-42A4-A650-BDC5984D23A6}" srcId="{FA7B3649-37A4-46AF-A827-62748D0C3BF4}" destId="{18AC749F-D814-41A2-B286-3B5893AA04F7}" srcOrd="2" destOrd="0" parTransId="{0140AC7D-A54E-4977-B0F5-69EB7DC79AB0}" sibTransId="{54C60031-E266-4AD2-9F30-73ADD3B29C04}"/>
    <dgm:cxn modelId="{D8145B74-A0BC-4C0F-99B9-65E5E1499B7C}" type="presOf" srcId="{BA9747F1-802C-40D3-B829-9C47676B36DD}" destId="{1744CDC6-EAF1-4A7D-AB8D-BD021D7DF5B2}" srcOrd="0" destOrd="1" presId="urn:microsoft.com/office/officeart/2005/8/layout/hList1"/>
    <dgm:cxn modelId="{3CB0C475-6DC2-4EC6-AE59-CFAA1F80BA74}" srcId="{FA7B3649-37A4-46AF-A827-62748D0C3BF4}" destId="{E02E0559-08CF-4BA0-8DAC-B6AB20E9CBE7}" srcOrd="3" destOrd="0" parTransId="{9EC25E02-2AB1-4237-8D96-BB500721BBA7}" sibTransId="{39B4B26C-E066-44E1-9181-7CC603EAF3DA}"/>
    <dgm:cxn modelId="{966DD157-922B-4D68-8FF5-4E9CB0053C67}" type="presOf" srcId="{9350D986-DF2B-40FC-8431-17AAEEDD7274}" destId="{6C9A87F6-6DA4-4FC0-B4D1-5610B1165CCA}" srcOrd="0" destOrd="2" presId="urn:microsoft.com/office/officeart/2005/8/layout/hList1"/>
    <dgm:cxn modelId="{F430CC82-E6BF-4896-9FA5-386F260DD870}" type="presOf" srcId="{721A3A56-DD73-45F4-B9EA-043B88FC1CC1}" destId="{1744CDC6-EAF1-4A7D-AB8D-BD021D7DF5B2}" srcOrd="0" destOrd="0" presId="urn:microsoft.com/office/officeart/2005/8/layout/hList1"/>
    <dgm:cxn modelId="{BD0EDF89-3022-4641-985E-B8ED742C1E47}" type="presOf" srcId="{FA7B3649-37A4-46AF-A827-62748D0C3BF4}" destId="{09EAFB7C-F176-48BA-80DE-BA5C457072BB}" srcOrd="0" destOrd="0" presId="urn:microsoft.com/office/officeart/2005/8/layout/hList1"/>
    <dgm:cxn modelId="{C14B368E-D691-4914-96B3-2DC9881EFA04}" type="presOf" srcId="{BA1D7CEF-C5C0-4A84-AD3C-9FC53C10BA43}" destId="{1744CDC6-EAF1-4A7D-AB8D-BD021D7DF5B2}" srcOrd="0" destOrd="4" presId="urn:microsoft.com/office/officeart/2005/8/layout/hList1"/>
    <dgm:cxn modelId="{ACB81693-5466-42C2-B932-8721FC43C838}" type="presOf" srcId="{9FFE9B0B-6895-4184-BE12-2F81811E6A8E}" destId="{6C9A87F6-6DA4-4FC0-B4D1-5610B1165CCA}" srcOrd="0" destOrd="1" presId="urn:microsoft.com/office/officeart/2005/8/layout/hList1"/>
    <dgm:cxn modelId="{30A38795-105D-425C-954E-55179F56DDE9}" srcId="{FA7B3649-37A4-46AF-A827-62748D0C3BF4}" destId="{721A3A56-DD73-45F4-B9EA-043B88FC1CC1}" srcOrd="0" destOrd="0" parTransId="{1A6C3B51-B950-42B8-A196-F81316909015}" sibTransId="{521238BD-97AF-4F06-9383-EA40B4BB9087}"/>
    <dgm:cxn modelId="{14332096-4EE8-414A-9D05-723876B485DD}" type="presOf" srcId="{E02E0559-08CF-4BA0-8DAC-B6AB20E9CBE7}" destId="{1744CDC6-EAF1-4A7D-AB8D-BD021D7DF5B2}" srcOrd="0" destOrd="3" presId="urn:microsoft.com/office/officeart/2005/8/layout/hList1"/>
    <dgm:cxn modelId="{B76D2A9F-2CD5-47C1-BED8-F0D09699FEC4}" srcId="{FA7B3649-37A4-46AF-A827-62748D0C3BF4}" destId="{BA1D7CEF-C5C0-4A84-AD3C-9FC53C10BA43}" srcOrd="4" destOrd="0" parTransId="{B9DEF814-334E-41C3-87A9-B8130C2958BB}" sibTransId="{8C0B5E2F-0483-41D3-AB67-511C711C88AF}"/>
    <dgm:cxn modelId="{EB2C6EA9-A0CD-417F-B06A-048F2F1B46DB}" srcId="{FD4FB9EC-5EA2-4C76-97D2-170574B7D58A}" destId="{0C1DDA2A-73F7-40F1-ABAA-D47FE9AF700F}" srcOrd="2" destOrd="0" parTransId="{4AFCBC0F-3DC1-4C8C-8A6D-3012480536AF}" sibTransId="{A27424FE-552F-4486-9100-567BBF3185E2}"/>
    <dgm:cxn modelId="{EA9265B4-3FCC-42BF-BCAE-290D3B23A456}" type="presOf" srcId="{3471D94B-1AEB-4CE2-A541-927FF283B96D}" destId="{4D716A25-E57F-4A62-B251-C08429882955}" srcOrd="0" destOrd="0" presId="urn:microsoft.com/office/officeart/2005/8/layout/hList1"/>
    <dgm:cxn modelId="{EAEFD5D0-CE13-4C65-8E5C-F52DCDE0F8F1}" type="presOf" srcId="{8AA78BA7-681C-496E-9DE3-B7044BC43EAA}" destId="{6C9A87F6-6DA4-4FC0-B4D1-5610B1165CCA}" srcOrd="0" destOrd="0" presId="urn:microsoft.com/office/officeart/2005/8/layout/hList1"/>
    <dgm:cxn modelId="{CD57E1DA-F18E-48F5-9576-D7BDAA7FCDED}" type="presOf" srcId="{18AC749F-D814-41A2-B286-3B5893AA04F7}" destId="{1744CDC6-EAF1-4A7D-AB8D-BD021D7DF5B2}" srcOrd="0" destOrd="2" presId="urn:microsoft.com/office/officeart/2005/8/layout/hList1"/>
    <dgm:cxn modelId="{5A77DCE7-7931-4649-91D8-7C24EB08D55D}" srcId="{FD4FB9EC-5EA2-4C76-97D2-170574B7D58A}" destId="{FA7B3649-37A4-46AF-A827-62748D0C3BF4}" srcOrd="0" destOrd="0" parTransId="{DEE844D2-FD5D-46CC-A624-A514B2A2DE33}" sibTransId="{75D2E3F4-DEC4-465F-B9E6-1B9E65FA9E7B}"/>
    <dgm:cxn modelId="{47B594F3-4D63-491C-83EC-D4DDC1F0B6C9}" type="presOf" srcId="{FD4FB9EC-5EA2-4C76-97D2-170574B7D58A}" destId="{59855BB2-48F6-4600-A876-CAA5194D1610}" srcOrd="0" destOrd="0" presId="urn:microsoft.com/office/officeart/2005/8/layout/hList1"/>
    <dgm:cxn modelId="{085BF1F4-C52C-43EC-AEB8-492A2BCDA9FC}" type="presOf" srcId="{F5578858-E80B-4F2F-A6CB-693AF37F133B}" destId="{6BD2703F-5A40-4798-BF14-68DFC36E325F}" srcOrd="0" destOrd="0" presId="urn:microsoft.com/office/officeart/2005/8/layout/hList1"/>
    <dgm:cxn modelId="{8B4C46FD-47B0-4924-8EA1-C7BFAE8DF647}" type="presOf" srcId="{0C1DDA2A-73F7-40F1-ABAA-D47FE9AF700F}" destId="{B0615C72-826A-4813-B462-B0BF205E2DAF}" srcOrd="0" destOrd="0" presId="urn:microsoft.com/office/officeart/2005/8/layout/hList1"/>
    <dgm:cxn modelId="{B5459F25-0AE3-4A98-86FB-0C523CDEE9DE}" type="presParOf" srcId="{59855BB2-48F6-4600-A876-CAA5194D1610}" destId="{D9285A59-5F0B-4F3E-B7EF-C2BC80FEA34F}" srcOrd="0" destOrd="0" presId="urn:microsoft.com/office/officeart/2005/8/layout/hList1"/>
    <dgm:cxn modelId="{7A3A0E5C-483F-4E5E-9C65-FBA3CEBFAB10}" type="presParOf" srcId="{D9285A59-5F0B-4F3E-B7EF-C2BC80FEA34F}" destId="{09EAFB7C-F176-48BA-80DE-BA5C457072BB}" srcOrd="0" destOrd="0" presId="urn:microsoft.com/office/officeart/2005/8/layout/hList1"/>
    <dgm:cxn modelId="{3E3FC8C3-A3DB-49B8-9FBC-57FB8FBE812D}" type="presParOf" srcId="{D9285A59-5F0B-4F3E-B7EF-C2BC80FEA34F}" destId="{1744CDC6-EAF1-4A7D-AB8D-BD021D7DF5B2}" srcOrd="1" destOrd="0" presId="urn:microsoft.com/office/officeart/2005/8/layout/hList1"/>
    <dgm:cxn modelId="{ABE7DB4B-2C3D-4F19-A137-25C2AA61DB80}" type="presParOf" srcId="{59855BB2-48F6-4600-A876-CAA5194D1610}" destId="{726BA018-9300-4BB8-B909-0278FFB6E6AD}" srcOrd="1" destOrd="0" presId="urn:microsoft.com/office/officeart/2005/8/layout/hList1"/>
    <dgm:cxn modelId="{88AECC17-6B16-42C1-A327-FC61D4248905}" type="presParOf" srcId="{59855BB2-48F6-4600-A876-CAA5194D1610}" destId="{93B7C019-98C1-4FFB-9D5D-92ED63A0D66D}" srcOrd="2" destOrd="0" presId="urn:microsoft.com/office/officeart/2005/8/layout/hList1"/>
    <dgm:cxn modelId="{AB11602E-E27B-46BC-BE4C-C3343678469F}" type="presParOf" srcId="{93B7C019-98C1-4FFB-9D5D-92ED63A0D66D}" destId="{6BD2703F-5A40-4798-BF14-68DFC36E325F}" srcOrd="0" destOrd="0" presId="urn:microsoft.com/office/officeart/2005/8/layout/hList1"/>
    <dgm:cxn modelId="{EAA12E1B-77EB-4E16-9064-D93D73F52789}" type="presParOf" srcId="{93B7C019-98C1-4FFB-9D5D-92ED63A0D66D}" destId="{6C9A87F6-6DA4-4FC0-B4D1-5610B1165CCA}" srcOrd="1" destOrd="0" presId="urn:microsoft.com/office/officeart/2005/8/layout/hList1"/>
    <dgm:cxn modelId="{F9AE0324-D184-4AB2-BCC5-FD74D34AE945}" type="presParOf" srcId="{59855BB2-48F6-4600-A876-CAA5194D1610}" destId="{72CEC827-C6F4-417B-AA8C-7C51AFFF88B0}" srcOrd="3" destOrd="0" presId="urn:microsoft.com/office/officeart/2005/8/layout/hList1"/>
    <dgm:cxn modelId="{A77F6599-3C6A-44EA-BFE9-F011E6E5AC8D}" type="presParOf" srcId="{59855BB2-48F6-4600-A876-CAA5194D1610}" destId="{3A30BEA3-E54D-4A7F-8FFD-FD4616C3E04E}" srcOrd="4" destOrd="0" presId="urn:microsoft.com/office/officeart/2005/8/layout/hList1"/>
    <dgm:cxn modelId="{24C2A31B-4EDC-4CFD-9AA5-741B385A2A96}" type="presParOf" srcId="{3A30BEA3-E54D-4A7F-8FFD-FD4616C3E04E}" destId="{B0615C72-826A-4813-B462-B0BF205E2DAF}" srcOrd="0" destOrd="0" presId="urn:microsoft.com/office/officeart/2005/8/layout/hList1"/>
    <dgm:cxn modelId="{B5A9269F-88BD-4624-8745-C13528F5EEE7}" type="presParOf" srcId="{3A30BEA3-E54D-4A7F-8FFD-FD4616C3E04E}" destId="{4D716A25-E57F-4A62-B251-C0842988295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AFB7C-F176-48BA-80DE-BA5C457072BB}">
      <dsp:nvSpPr>
        <dsp:cNvPr id="0" name=""/>
        <dsp:cNvSpPr/>
      </dsp:nvSpPr>
      <dsp:spPr>
        <a:xfrm>
          <a:off x="2488" y="119285"/>
          <a:ext cx="2426570" cy="97062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de-CH" sz="1800" kern="1200" err="1">
              <a:latin typeface="Arial" panose="020B0604020202020204" pitchFamily="34" charset="0"/>
              <a:cs typeface="Arial" panose="020B0604020202020204" pitchFamily="34" charset="0"/>
            </a:rPr>
            <a:t>Preparatory</a:t>
          </a:r>
          <a:r>
            <a:rPr lang="de-CH" sz="1800" kern="1200">
              <a:latin typeface="Arial" panose="020B0604020202020204" pitchFamily="34" charset="0"/>
              <a:cs typeface="Arial" panose="020B0604020202020204" pitchFamily="34" charset="0"/>
            </a:rPr>
            <a:t> </a:t>
          </a:r>
          <a:r>
            <a:rPr lang="de-CH" sz="1800" kern="1200" err="1">
              <a:latin typeface="Arial" panose="020B0604020202020204" pitchFamily="34" charset="0"/>
              <a:cs typeface="Arial" panose="020B0604020202020204" pitchFamily="34" charset="0"/>
            </a:rPr>
            <a:t>phase</a:t>
          </a:r>
          <a:endParaRPr lang="de-CH" sz="1800" kern="1200">
            <a:latin typeface="Arial" panose="020B0604020202020204" pitchFamily="34" charset="0"/>
            <a:cs typeface="Arial" panose="020B0604020202020204" pitchFamily="34" charset="0"/>
          </a:endParaRPr>
        </a:p>
      </dsp:txBody>
      <dsp:txXfrm>
        <a:off x="2488" y="119285"/>
        <a:ext cx="2426570" cy="970628"/>
      </dsp:txXfrm>
    </dsp:sp>
    <dsp:sp modelId="{1744CDC6-EAF1-4A7D-AB8D-BD021D7DF5B2}">
      <dsp:nvSpPr>
        <dsp:cNvPr id="0" name=""/>
        <dsp:cNvSpPr/>
      </dsp:nvSpPr>
      <dsp:spPr>
        <a:xfrm>
          <a:off x="2488" y="1089914"/>
          <a:ext cx="2426570" cy="285480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de-CH" sz="1400" kern="1200" err="1">
              <a:solidFill>
                <a:schemeClr val="tx1"/>
              </a:solidFill>
              <a:latin typeface="Arial" panose="020B0604020202020204" pitchFamily="34" charset="0"/>
              <a:ea typeface="Calibri"/>
              <a:cs typeface="Arial" panose="020B0604020202020204" pitchFamily="34" charset="0"/>
              <a:sym typeface="Calibri"/>
            </a:rPr>
            <a:t>Prepare</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concept</a:t>
          </a:r>
          <a:r>
            <a:rPr lang="de-CH" sz="1400" kern="1200">
              <a:solidFill>
                <a:schemeClr val="tx1"/>
              </a:solidFill>
              <a:latin typeface="Arial" panose="020B0604020202020204" pitchFamily="34" charset="0"/>
              <a:ea typeface="Calibri"/>
              <a:cs typeface="Arial" panose="020B0604020202020204" pitchFamily="34" charset="0"/>
              <a:sym typeface="Calibri"/>
            </a:rPr>
            <a:t>, draft </a:t>
          </a:r>
          <a:r>
            <a:rPr lang="de-CH" sz="1400" kern="1200" err="1">
              <a:solidFill>
                <a:schemeClr val="tx1"/>
              </a:solidFill>
              <a:latin typeface="Arial" panose="020B0604020202020204" pitchFamily="34" charset="0"/>
              <a:ea typeface="Calibri"/>
              <a:cs typeface="Arial" panose="020B0604020202020204" pitchFamily="34" charset="0"/>
              <a:sym typeface="Calibri"/>
            </a:rPr>
            <a:t>programme</a:t>
          </a:r>
          <a:r>
            <a:rPr lang="de-CH" sz="1400" kern="1200">
              <a:solidFill>
                <a:schemeClr val="tx1"/>
              </a:solidFill>
              <a:latin typeface="Arial" panose="020B0604020202020204" pitchFamily="34" charset="0"/>
              <a:ea typeface="Calibri"/>
              <a:cs typeface="Arial" panose="020B0604020202020204" pitchFamily="34" charset="0"/>
              <a:sym typeface="Calibri"/>
            </a:rPr>
            <a:t> and </a:t>
          </a:r>
          <a:r>
            <a:rPr lang="de-CH" sz="1400" kern="1200" err="1">
              <a:solidFill>
                <a:schemeClr val="tx1"/>
              </a:solidFill>
              <a:latin typeface="Arial" panose="020B0604020202020204" pitchFamily="34" charset="0"/>
              <a:ea typeface="Calibri"/>
              <a:cs typeface="Arial" panose="020B0604020202020204" pitchFamily="34" charset="0"/>
              <a:sym typeface="Calibri"/>
            </a:rPr>
            <a:t>screenplay</a:t>
          </a:r>
          <a:r>
            <a:rPr lang="de-CH" sz="1400" kern="1200">
              <a:solidFill>
                <a:schemeClr val="tx1"/>
              </a:solidFill>
              <a:latin typeface="Arial" panose="020B0604020202020204" pitchFamily="34" charset="0"/>
              <a:ea typeface="Calibri"/>
              <a:cs typeface="Arial" panose="020B0604020202020204" pitchFamily="34" charset="0"/>
              <a:sym typeface="Calibri"/>
            </a:rPr>
            <a:t> </a:t>
          </a:r>
          <a:endParaRPr lang="de-CH" sz="1400" kern="120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SzPct val="80000"/>
            <a:buChar char="•"/>
          </a:pPr>
          <a:r>
            <a:rPr lang="de-CH" sz="1400" kern="1200" err="1">
              <a:solidFill>
                <a:schemeClr val="tx1"/>
              </a:solidFill>
              <a:latin typeface="Arial" panose="020B0604020202020204" pitchFamily="34" charset="0"/>
              <a:ea typeface="Calibri"/>
              <a:cs typeface="Arial" panose="020B0604020202020204" pitchFamily="34" charset="0"/>
              <a:sym typeface="Calibri"/>
            </a:rPr>
            <a:t>Allocate</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enough</a:t>
          </a:r>
          <a:r>
            <a:rPr lang="de-CH" sz="1400" kern="1200">
              <a:solidFill>
                <a:schemeClr val="tx1"/>
              </a:solidFill>
              <a:latin typeface="Arial" panose="020B0604020202020204" pitchFamily="34" charset="0"/>
              <a:ea typeface="Calibri"/>
              <a:cs typeface="Arial" panose="020B0604020202020204" pitchFamily="34" charset="0"/>
              <a:sym typeface="Calibri"/>
            </a:rPr>
            <a:t> time </a:t>
          </a:r>
          <a:r>
            <a:rPr lang="de-CH" sz="1400" kern="1200" err="1">
              <a:solidFill>
                <a:schemeClr val="tx1"/>
              </a:solidFill>
              <a:latin typeface="Arial" panose="020B0604020202020204" pitchFamily="34" charset="0"/>
              <a:ea typeface="Calibri"/>
              <a:cs typeface="Arial" panose="020B0604020202020204" pitchFamily="34" charset="0"/>
              <a:sym typeface="Calibri"/>
            </a:rPr>
            <a:t>for</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the</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workshop</a:t>
          </a:r>
          <a:r>
            <a:rPr lang="de-CH" sz="1400" kern="1200">
              <a:solidFill>
                <a:schemeClr val="tx1"/>
              </a:solidFill>
              <a:latin typeface="Arial" panose="020B0604020202020204" pitchFamily="34" charset="0"/>
              <a:ea typeface="Calibri"/>
              <a:cs typeface="Arial" panose="020B0604020202020204" pitchFamily="34" charset="0"/>
              <a:sym typeface="Calibri"/>
            </a:rPr>
            <a:t> (min 2-3 </a:t>
          </a:r>
          <a:r>
            <a:rPr lang="de-CH" sz="1400" kern="1200" err="1">
              <a:solidFill>
                <a:schemeClr val="tx1"/>
              </a:solidFill>
              <a:latin typeface="Arial" panose="020B0604020202020204" pitchFamily="34" charset="0"/>
              <a:ea typeface="Calibri"/>
              <a:cs typeface="Arial" panose="020B0604020202020204" pitchFamily="34" charset="0"/>
              <a:sym typeface="Calibri"/>
            </a:rPr>
            <a:t>days</a:t>
          </a:r>
          <a:r>
            <a:rPr lang="de-CH" sz="1400" kern="1200">
              <a:solidFill>
                <a:schemeClr val="tx1"/>
              </a:solidFill>
              <a:latin typeface="Arial" panose="020B0604020202020204" pitchFamily="34" charset="0"/>
              <a:ea typeface="Calibri"/>
              <a:cs typeface="Arial" panose="020B0604020202020204" pitchFamily="34" charset="0"/>
              <a:sym typeface="Calibri"/>
            </a:rPr>
            <a:t> excl. </a:t>
          </a:r>
          <a:r>
            <a:rPr lang="de-CH" sz="1400" kern="1200" err="1">
              <a:solidFill>
                <a:schemeClr val="tx1"/>
              </a:solidFill>
              <a:latin typeface="Arial" panose="020B0604020202020204" pitchFamily="34" charset="0"/>
              <a:ea typeface="Calibri"/>
              <a:cs typeface="Arial" panose="020B0604020202020204" pitchFamily="34" charset="0"/>
              <a:sym typeface="Calibri"/>
            </a:rPr>
            <a:t>travelling</a:t>
          </a:r>
          <a:r>
            <a:rPr lang="de-CH" sz="1400" kern="1200">
              <a:solidFill>
                <a:schemeClr val="tx1"/>
              </a:solidFill>
              <a:latin typeface="Arial" panose="020B0604020202020204" pitchFamily="34" charset="0"/>
              <a:ea typeface="Calibri"/>
              <a:cs typeface="Arial" panose="020B0604020202020204" pitchFamily="34" charset="0"/>
              <a:sym typeface="Calibri"/>
            </a:rPr>
            <a:t>)</a:t>
          </a:r>
        </a:p>
        <a:p>
          <a:pPr marL="114300" lvl="1" indent="-114300" algn="l" defTabSz="622300">
            <a:lnSpc>
              <a:spcPct val="90000"/>
            </a:lnSpc>
            <a:spcBef>
              <a:spcPct val="0"/>
            </a:spcBef>
            <a:spcAft>
              <a:spcPct val="15000"/>
            </a:spcAft>
            <a:buSzPct val="80000"/>
            <a:buChar char="•"/>
          </a:pPr>
          <a:r>
            <a:rPr lang="de-CH" sz="1400" kern="1200" err="1">
              <a:solidFill>
                <a:schemeClr val="tx1"/>
              </a:solidFill>
              <a:latin typeface="Arial" panose="020B0604020202020204" pitchFamily="34" charset="0"/>
              <a:ea typeface="Calibri"/>
              <a:cs typeface="Arial" panose="020B0604020202020204" pitchFamily="34" charset="0"/>
              <a:sym typeface="Calibri"/>
            </a:rPr>
            <a:t>Invite</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the</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participants</a:t>
          </a:r>
          <a:r>
            <a:rPr lang="de-CH" sz="1400" kern="1200">
              <a:solidFill>
                <a:schemeClr val="tx1"/>
              </a:solidFill>
              <a:latin typeface="Arial" panose="020B0604020202020204" pitchFamily="34" charset="0"/>
              <a:ea typeface="Calibri"/>
              <a:cs typeface="Arial" panose="020B0604020202020204" pitchFamily="34" charset="0"/>
              <a:sym typeface="Calibri"/>
            </a:rPr>
            <a:t> (and </a:t>
          </a:r>
          <a:r>
            <a:rPr lang="de-CH" sz="1400" kern="1200" err="1">
              <a:solidFill>
                <a:schemeClr val="tx1"/>
              </a:solidFill>
              <a:latin typeface="Arial" panose="020B0604020202020204" pitchFamily="34" charset="0"/>
              <a:ea typeface="Calibri"/>
              <a:cs typeface="Arial" panose="020B0604020202020204" pitchFamily="34" charset="0"/>
              <a:sym typeface="Calibri"/>
            </a:rPr>
            <a:t>enough</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trainers</a:t>
          </a:r>
          <a:r>
            <a:rPr lang="de-CH" sz="1400" kern="1200">
              <a:solidFill>
                <a:schemeClr val="tx1"/>
              </a:solidFill>
              <a:latin typeface="Arial" panose="020B0604020202020204" pitchFamily="34" charset="0"/>
              <a:ea typeface="Calibri"/>
              <a:cs typeface="Arial" panose="020B0604020202020204" pitchFamily="34" charset="0"/>
              <a:sym typeface="Calibri"/>
            </a:rPr>
            <a:t>)</a:t>
          </a:r>
        </a:p>
        <a:p>
          <a:pPr marL="114300" lvl="1" indent="-114300" algn="l" defTabSz="622300">
            <a:lnSpc>
              <a:spcPct val="90000"/>
            </a:lnSpc>
            <a:spcBef>
              <a:spcPct val="0"/>
            </a:spcBef>
            <a:spcAft>
              <a:spcPct val="15000"/>
            </a:spcAft>
            <a:buSzPct val="80000"/>
            <a:buChar char="•"/>
          </a:pPr>
          <a:r>
            <a:rPr lang="de-CH" sz="1400" kern="1200" err="1">
              <a:solidFill>
                <a:schemeClr val="tx1"/>
              </a:solidFill>
              <a:latin typeface="Arial" panose="020B0604020202020204" pitchFamily="34" charset="0"/>
              <a:ea typeface="Calibri"/>
              <a:cs typeface="Arial" panose="020B0604020202020204" pitchFamily="34" charset="0"/>
              <a:sym typeface="Calibri"/>
            </a:rPr>
            <a:t>Prepare</a:t>
          </a:r>
          <a:r>
            <a:rPr lang="de-CH" sz="1400" kern="1200">
              <a:solidFill>
                <a:schemeClr val="tx1"/>
              </a:solidFill>
              <a:latin typeface="Arial" panose="020B0604020202020204" pitchFamily="34" charset="0"/>
              <a:ea typeface="Calibri"/>
              <a:cs typeface="Arial" panose="020B0604020202020204" pitchFamily="34" charset="0"/>
              <a:sym typeface="Calibri"/>
            </a:rPr>
            <a:t> all </a:t>
          </a:r>
          <a:r>
            <a:rPr lang="de-CH" sz="1400" kern="1200" err="1">
              <a:solidFill>
                <a:schemeClr val="tx1"/>
              </a:solidFill>
              <a:latin typeface="Arial" panose="020B0604020202020204" pitchFamily="34" charset="0"/>
              <a:ea typeface="Calibri"/>
              <a:cs typeface="Arial" panose="020B0604020202020204" pitchFamily="34" charset="0"/>
              <a:sym typeface="Calibri"/>
            </a:rPr>
            <a:t>the</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logistics</a:t>
          </a:r>
          <a:endParaRPr lang="de-CH" sz="1400" kern="1200">
            <a:solidFill>
              <a:schemeClr val="tx1"/>
            </a:solidFill>
            <a:latin typeface="Arial" panose="020B0604020202020204" pitchFamily="34" charset="0"/>
            <a:ea typeface="Calibri"/>
            <a:cs typeface="Arial" panose="020B0604020202020204" pitchFamily="34" charset="0"/>
            <a:sym typeface="Calibri"/>
          </a:endParaRPr>
        </a:p>
        <a:p>
          <a:pPr marL="114300" lvl="1" indent="-114300" algn="l" defTabSz="622300">
            <a:lnSpc>
              <a:spcPct val="90000"/>
            </a:lnSpc>
            <a:spcBef>
              <a:spcPct val="0"/>
            </a:spcBef>
            <a:spcAft>
              <a:spcPct val="15000"/>
            </a:spcAft>
            <a:buSzPct val="80000"/>
            <a:buChar char="•"/>
          </a:pPr>
          <a:r>
            <a:rPr lang="de-CH" sz="1400" kern="1200" err="1">
              <a:solidFill>
                <a:schemeClr val="tx1"/>
              </a:solidFill>
              <a:latin typeface="Arial" panose="020B0604020202020204" pitchFamily="34" charset="0"/>
              <a:ea typeface="Calibri"/>
              <a:cs typeface="Arial" panose="020B0604020202020204" pitchFamily="34" charset="0"/>
              <a:sym typeface="Calibri"/>
            </a:rPr>
            <a:t>Know</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your</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context</a:t>
          </a:r>
          <a:r>
            <a:rPr lang="de-CH" sz="1400" kern="1200">
              <a:solidFill>
                <a:schemeClr val="tx1"/>
              </a:solidFill>
              <a:latin typeface="Arial" panose="020B0604020202020204" pitchFamily="34" charset="0"/>
              <a:ea typeface="Calibri"/>
              <a:cs typeface="Arial" panose="020B0604020202020204" pitchFamily="34" charset="0"/>
              <a:sym typeface="Calibri"/>
            </a:rPr>
            <a:t> (external </a:t>
          </a:r>
          <a:r>
            <a:rPr lang="de-CH" sz="1400" kern="1200" err="1">
              <a:solidFill>
                <a:schemeClr val="tx1"/>
              </a:solidFill>
              <a:latin typeface="Arial" panose="020B0604020202020204" pitchFamily="34" charset="0"/>
              <a:ea typeface="Calibri"/>
              <a:cs typeface="Arial" panose="020B0604020202020204" pitchFamily="34" charset="0"/>
              <a:sym typeface="Calibri"/>
            </a:rPr>
            <a:t>consultant</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needed</a:t>
          </a:r>
          <a:r>
            <a:rPr lang="de-CH" sz="1400" kern="1200">
              <a:solidFill>
                <a:schemeClr val="tx1"/>
              </a:solidFill>
              <a:latin typeface="Arial" panose="020B0604020202020204" pitchFamily="34" charset="0"/>
              <a:ea typeface="Calibri"/>
              <a:cs typeface="Arial" panose="020B0604020202020204" pitchFamily="34" charset="0"/>
              <a:sym typeface="Calibri"/>
            </a:rPr>
            <a:t>?)</a:t>
          </a:r>
        </a:p>
      </dsp:txBody>
      <dsp:txXfrm>
        <a:off x="2488" y="1089914"/>
        <a:ext cx="2426570" cy="2854800"/>
      </dsp:txXfrm>
    </dsp:sp>
    <dsp:sp modelId="{6BD2703F-5A40-4798-BF14-68DFC36E325F}">
      <dsp:nvSpPr>
        <dsp:cNvPr id="0" name=""/>
        <dsp:cNvSpPr/>
      </dsp:nvSpPr>
      <dsp:spPr>
        <a:xfrm>
          <a:off x="2768778" y="119285"/>
          <a:ext cx="2426570" cy="970628"/>
        </a:xfrm>
        <a:prstGeom prst="rect">
          <a:avLst/>
        </a:prstGeom>
        <a:solidFill>
          <a:schemeClr val="accent5">
            <a:hueOff val="-3676672"/>
            <a:satOff val="-5114"/>
            <a:lumOff val="-1961"/>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de-CH" sz="1800" kern="1200">
              <a:latin typeface="Arial" panose="020B0604020202020204" pitchFamily="34" charset="0"/>
              <a:cs typeface="Arial" panose="020B0604020202020204" pitchFamily="34" charset="0"/>
            </a:rPr>
            <a:t>Workshop </a:t>
          </a:r>
          <a:r>
            <a:rPr lang="de-CH" sz="1800" kern="1200" err="1">
              <a:latin typeface="Arial" panose="020B0604020202020204" pitchFamily="34" charset="0"/>
              <a:cs typeface="Arial" panose="020B0604020202020204" pitchFamily="34" charset="0"/>
            </a:rPr>
            <a:t>phase</a:t>
          </a:r>
          <a:endParaRPr lang="de-CH" sz="1800" kern="1200">
            <a:latin typeface="Arial" panose="020B0604020202020204" pitchFamily="34" charset="0"/>
            <a:cs typeface="Arial" panose="020B0604020202020204" pitchFamily="34" charset="0"/>
          </a:endParaRPr>
        </a:p>
      </dsp:txBody>
      <dsp:txXfrm>
        <a:off x="2768778" y="119285"/>
        <a:ext cx="2426570" cy="970628"/>
      </dsp:txXfrm>
    </dsp:sp>
    <dsp:sp modelId="{6C9A87F6-6DA4-4FC0-B4D1-5610B1165CCA}">
      <dsp:nvSpPr>
        <dsp:cNvPr id="0" name=""/>
        <dsp:cNvSpPr/>
      </dsp:nvSpPr>
      <dsp:spPr>
        <a:xfrm>
          <a:off x="2768778" y="1089914"/>
          <a:ext cx="2426570" cy="2854800"/>
        </a:xfrm>
        <a:prstGeom prst="rect">
          <a:avLst/>
        </a:prstGeom>
        <a:solidFill>
          <a:schemeClr val="accent5">
            <a:tint val="40000"/>
            <a:alpha val="90000"/>
            <a:hueOff val="-3695877"/>
            <a:satOff val="-6408"/>
            <a:lumOff val="-644"/>
            <a:alphaOff val="0"/>
          </a:schemeClr>
        </a:solidFill>
        <a:ln w="12700" cap="flat" cmpd="sng" algn="ctr">
          <a:solidFill>
            <a:schemeClr val="accent5">
              <a:tint val="40000"/>
              <a:alpha val="90000"/>
              <a:hueOff val="-3695877"/>
              <a:satOff val="-6408"/>
              <a:lumOff val="-6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de-CH" sz="1400" kern="1200">
              <a:solidFill>
                <a:schemeClr val="tx1"/>
              </a:solidFill>
              <a:latin typeface="Arial" panose="020B0604020202020204" pitchFamily="34" charset="0"/>
              <a:ea typeface="Calibri"/>
              <a:cs typeface="Arial" panose="020B0604020202020204" pitchFamily="34" charset="0"/>
              <a:sym typeface="Calibri"/>
            </a:rPr>
            <a:t>Work in </a:t>
          </a:r>
          <a:r>
            <a:rPr lang="de-CH" sz="1400" kern="1200" err="1">
              <a:solidFill>
                <a:schemeClr val="tx1"/>
              </a:solidFill>
              <a:latin typeface="Arial" panose="020B0604020202020204" pitchFamily="34" charset="0"/>
              <a:ea typeface="Calibri"/>
              <a:cs typeface="Arial" panose="020B0604020202020204" pitchFamily="34" charset="0"/>
              <a:sym typeface="Calibri"/>
            </a:rPr>
            <a:t>small</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groups</a:t>
          </a:r>
          <a:r>
            <a:rPr lang="de-CH" sz="1400" kern="1200">
              <a:solidFill>
                <a:schemeClr val="tx1"/>
              </a:solidFill>
              <a:latin typeface="Arial" panose="020B0604020202020204" pitchFamily="34" charset="0"/>
              <a:ea typeface="Calibri"/>
              <a:cs typeface="Arial" panose="020B0604020202020204" pitchFamily="34" charset="0"/>
              <a:sym typeface="Calibri"/>
            </a:rPr>
            <a:t> (3-4 </a:t>
          </a:r>
          <a:r>
            <a:rPr lang="de-CH" sz="1400" kern="1200" err="1">
              <a:solidFill>
                <a:schemeClr val="tx1"/>
              </a:solidFill>
              <a:latin typeface="Arial" panose="020B0604020202020204" pitchFamily="34" charset="0"/>
              <a:ea typeface="Calibri"/>
              <a:cs typeface="Arial" panose="020B0604020202020204" pitchFamily="34" charset="0"/>
              <a:sym typeface="Calibri"/>
            </a:rPr>
            <a:t>persons</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one</a:t>
          </a:r>
          <a:r>
            <a:rPr lang="de-CH" sz="1400" kern="1200">
              <a:solidFill>
                <a:schemeClr val="tx1"/>
              </a:solidFill>
              <a:latin typeface="Arial" panose="020B0604020202020204" pitchFamily="34" charset="0"/>
              <a:ea typeface="Calibri"/>
              <a:cs typeface="Arial" panose="020B0604020202020204" pitchFamily="34" charset="0"/>
              <a:sym typeface="Calibri"/>
            </a:rPr>
            <a:t> large screen per </a:t>
          </a:r>
          <a:r>
            <a:rPr lang="de-CH" sz="1400" kern="1200" err="1">
              <a:solidFill>
                <a:schemeClr val="tx1"/>
              </a:solidFill>
              <a:latin typeface="Arial" panose="020B0604020202020204" pitchFamily="34" charset="0"/>
              <a:ea typeface="Calibri"/>
              <a:cs typeface="Arial" panose="020B0604020202020204" pitchFamily="34" charset="0"/>
              <a:sym typeface="Calibri"/>
            </a:rPr>
            <a:t>group</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is</a:t>
          </a:r>
          <a:r>
            <a:rPr lang="de-CH" sz="1400" kern="1200">
              <a:solidFill>
                <a:schemeClr val="tx1"/>
              </a:solidFill>
              <a:latin typeface="Arial" panose="020B0604020202020204" pitchFamily="34" charset="0"/>
              <a:ea typeface="Calibri"/>
              <a:cs typeface="Arial" panose="020B0604020202020204" pitchFamily="34" charset="0"/>
              <a:sym typeface="Calibri"/>
            </a:rPr>
            <a:t> an </a:t>
          </a:r>
          <a:r>
            <a:rPr lang="de-CH" sz="1400" kern="1200" err="1">
              <a:solidFill>
                <a:schemeClr val="tx1"/>
              </a:solidFill>
              <a:latin typeface="Arial" panose="020B0604020202020204" pitchFamily="34" charset="0"/>
              <a:ea typeface="Calibri"/>
              <a:cs typeface="Arial" panose="020B0604020202020204" pitchFamily="34" charset="0"/>
              <a:sym typeface="Calibri"/>
            </a:rPr>
            <a:t>asset</a:t>
          </a:r>
          <a:endParaRPr lang="de-CH" sz="1400" kern="120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SzPct val="80000"/>
            <a:buChar char="•"/>
          </a:pPr>
          <a:r>
            <a:rPr lang="de-CH" sz="1400" kern="1200">
              <a:solidFill>
                <a:schemeClr val="tx1"/>
              </a:solidFill>
              <a:latin typeface="Arial" panose="020B0604020202020204" pitchFamily="34" charset="0"/>
              <a:ea typeface="Calibri"/>
              <a:cs typeface="Arial" panose="020B0604020202020204" pitchFamily="34" charset="0"/>
              <a:sym typeface="Calibri"/>
            </a:rPr>
            <a:t>Be </a:t>
          </a:r>
          <a:r>
            <a:rPr lang="de-CH" sz="1400" kern="1200" err="1">
              <a:solidFill>
                <a:schemeClr val="tx1"/>
              </a:solidFill>
              <a:latin typeface="Arial" panose="020B0604020202020204" pitchFamily="34" charset="0"/>
              <a:ea typeface="Calibri"/>
              <a:cs typeface="Arial" panose="020B0604020202020204" pitchFamily="34" charset="0"/>
              <a:sym typeface="Calibri"/>
            </a:rPr>
            <a:t>interactive</a:t>
          </a:r>
          <a:endParaRPr lang="de-CH" sz="1400" kern="1200">
            <a:solidFill>
              <a:schemeClr val="tx1"/>
            </a:solidFill>
            <a:latin typeface="Arial" panose="020B0604020202020204" pitchFamily="34" charset="0"/>
            <a:ea typeface="Calibri"/>
            <a:cs typeface="Arial" panose="020B0604020202020204" pitchFamily="34" charset="0"/>
            <a:sym typeface="Calibri"/>
          </a:endParaRPr>
        </a:p>
      </dsp:txBody>
      <dsp:txXfrm>
        <a:off x="2768778" y="1089914"/>
        <a:ext cx="2426570" cy="2854800"/>
      </dsp:txXfrm>
    </dsp:sp>
    <dsp:sp modelId="{B0615C72-826A-4813-B462-B0BF205E2DAF}">
      <dsp:nvSpPr>
        <dsp:cNvPr id="0" name=""/>
        <dsp:cNvSpPr/>
      </dsp:nvSpPr>
      <dsp:spPr>
        <a:xfrm>
          <a:off x="5535068" y="119285"/>
          <a:ext cx="2426570" cy="970628"/>
        </a:xfrm>
        <a:prstGeom prst="rect">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de-CH" sz="1800" kern="1200">
              <a:latin typeface="Arial" panose="020B0604020202020204" pitchFamily="34" charset="0"/>
              <a:cs typeface="Arial" panose="020B0604020202020204" pitchFamily="34" charset="0"/>
            </a:rPr>
            <a:t>Debriefing </a:t>
          </a:r>
          <a:r>
            <a:rPr lang="de-CH" sz="1800" kern="1200" err="1">
              <a:latin typeface="Arial" panose="020B0604020202020204" pitchFamily="34" charset="0"/>
              <a:cs typeface="Arial" panose="020B0604020202020204" pitchFamily="34" charset="0"/>
            </a:rPr>
            <a:t>phase</a:t>
          </a:r>
          <a:endParaRPr lang="de-CH" sz="1800" kern="1200">
            <a:latin typeface="Arial" panose="020B0604020202020204" pitchFamily="34" charset="0"/>
            <a:cs typeface="Arial" panose="020B0604020202020204" pitchFamily="34" charset="0"/>
          </a:endParaRPr>
        </a:p>
      </dsp:txBody>
      <dsp:txXfrm>
        <a:off x="5535068" y="119285"/>
        <a:ext cx="2426570" cy="970628"/>
      </dsp:txXfrm>
    </dsp:sp>
    <dsp:sp modelId="{4D716A25-E57F-4A62-B251-C08429882955}">
      <dsp:nvSpPr>
        <dsp:cNvPr id="0" name=""/>
        <dsp:cNvSpPr/>
      </dsp:nvSpPr>
      <dsp:spPr>
        <a:xfrm>
          <a:off x="5535068" y="1089914"/>
          <a:ext cx="2426570" cy="2854800"/>
        </a:xfrm>
        <a:prstGeom prst="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de-CH" sz="1400" kern="1200" err="1">
              <a:solidFill>
                <a:schemeClr val="tx1"/>
              </a:solidFill>
              <a:latin typeface="Arial" panose="020B0604020202020204" pitchFamily="34" charset="0"/>
              <a:ea typeface="Calibri"/>
              <a:cs typeface="Arial" panose="020B0604020202020204" pitchFamily="34" charset="0"/>
              <a:sym typeface="Calibri"/>
            </a:rPr>
            <a:t>What</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went</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well</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where</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is</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room</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for</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improvement</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for</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future</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workshops</a:t>
          </a:r>
          <a:endParaRPr lang="de-CH" sz="1400" kern="120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SzPct val="80000"/>
            <a:buChar char="•"/>
          </a:pPr>
          <a:r>
            <a:rPr lang="en-US" sz="1400" kern="1200">
              <a:solidFill>
                <a:schemeClr val="tx1"/>
              </a:solidFill>
              <a:latin typeface="Arial" panose="020B0604020202020204" pitchFamily="34" charset="0"/>
              <a:ea typeface="Calibri"/>
              <a:cs typeface="Arial" panose="020B0604020202020204" pitchFamily="34" charset="0"/>
              <a:sym typeface="Calibri"/>
            </a:rPr>
            <a:t>Needs for improvement for the tool? Let us know!</a:t>
          </a:r>
        </a:p>
      </dsp:txBody>
      <dsp:txXfrm>
        <a:off x="5535068" y="1089914"/>
        <a:ext cx="2426570" cy="2854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AFB7C-F176-48BA-80DE-BA5C457072BB}">
      <dsp:nvSpPr>
        <dsp:cNvPr id="0" name=""/>
        <dsp:cNvSpPr/>
      </dsp:nvSpPr>
      <dsp:spPr>
        <a:xfrm>
          <a:off x="2479" y="121083"/>
          <a:ext cx="2417583" cy="96703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de-CH" sz="1800" kern="1200" err="1">
              <a:latin typeface="Arial" panose="020B0604020202020204" pitchFamily="34" charset="0"/>
              <a:cs typeface="Arial" panose="020B0604020202020204" pitchFamily="34" charset="0"/>
            </a:rPr>
            <a:t>Preparatory</a:t>
          </a:r>
          <a:r>
            <a:rPr lang="de-CH" sz="1800" kern="1200">
              <a:latin typeface="Arial" panose="020B0604020202020204" pitchFamily="34" charset="0"/>
              <a:cs typeface="Arial" panose="020B0604020202020204" pitchFamily="34" charset="0"/>
            </a:rPr>
            <a:t> </a:t>
          </a:r>
          <a:r>
            <a:rPr lang="de-CH" sz="1800" kern="1200" err="1">
              <a:latin typeface="Arial" panose="020B0604020202020204" pitchFamily="34" charset="0"/>
              <a:cs typeface="Arial" panose="020B0604020202020204" pitchFamily="34" charset="0"/>
            </a:rPr>
            <a:t>phase</a:t>
          </a:r>
          <a:endParaRPr lang="de-CH" sz="1800" kern="1200">
            <a:latin typeface="Arial" panose="020B0604020202020204" pitchFamily="34" charset="0"/>
            <a:cs typeface="Arial" panose="020B0604020202020204" pitchFamily="34" charset="0"/>
          </a:endParaRPr>
        </a:p>
      </dsp:txBody>
      <dsp:txXfrm>
        <a:off x="2479" y="121083"/>
        <a:ext cx="2417583" cy="967033"/>
      </dsp:txXfrm>
    </dsp:sp>
    <dsp:sp modelId="{1744CDC6-EAF1-4A7D-AB8D-BD021D7DF5B2}">
      <dsp:nvSpPr>
        <dsp:cNvPr id="0" name=""/>
        <dsp:cNvSpPr/>
      </dsp:nvSpPr>
      <dsp:spPr>
        <a:xfrm>
          <a:off x="2479" y="1088116"/>
          <a:ext cx="2417583" cy="285480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de-CH" sz="1400" kern="1200" err="1">
              <a:solidFill>
                <a:schemeClr val="tx1"/>
              </a:solidFill>
              <a:latin typeface="Arial" panose="020B0604020202020204" pitchFamily="34" charset="0"/>
              <a:ea typeface="Calibri"/>
              <a:cs typeface="Arial" panose="020B0604020202020204" pitchFamily="34" charset="0"/>
              <a:sym typeface="Calibri"/>
            </a:rPr>
            <a:t>Prepare</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concept</a:t>
          </a:r>
          <a:r>
            <a:rPr lang="de-CH" sz="1400" kern="1200">
              <a:solidFill>
                <a:schemeClr val="tx1"/>
              </a:solidFill>
              <a:latin typeface="Arial" panose="020B0604020202020204" pitchFamily="34" charset="0"/>
              <a:ea typeface="Calibri"/>
              <a:cs typeface="Arial" panose="020B0604020202020204" pitchFamily="34" charset="0"/>
              <a:sym typeface="Calibri"/>
            </a:rPr>
            <a:t>, draft </a:t>
          </a:r>
          <a:r>
            <a:rPr lang="de-CH" sz="1400" kern="1200" err="1">
              <a:solidFill>
                <a:schemeClr val="tx1"/>
              </a:solidFill>
              <a:latin typeface="Arial" panose="020B0604020202020204" pitchFamily="34" charset="0"/>
              <a:ea typeface="Calibri"/>
              <a:cs typeface="Arial" panose="020B0604020202020204" pitchFamily="34" charset="0"/>
              <a:sym typeface="Calibri"/>
            </a:rPr>
            <a:t>programme</a:t>
          </a:r>
          <a:r>
            <a:rPr lang="de-CH" sz="1400" kern="1200">
              <a:solidFill>
                <a:schemeClr val="tx1"/>
              </a:solidFill>
              <a:latin typeface="Arial" panose="020B0604020202020204" pitchFamily="34" charset="0"/>
              <a:ea typeface="Calibri"/>
              <a:cs typeface="Arial" panose="020B0604020202020204" pitchFamily="34" charset="0"/>
              <a:sym typeface="Calibri"/>
            </a:rPr>
            <a:t> and </a:t>
          </a:r>
          <a:r>
            <a:rPr lang="de-CH" sz="1400" kern="1200" err="1">
              <a:solidFill>
                <a:schemeClr val="tx1"/>
              </a:solidFill>
              <a:latin typeface="Arial" panose="020B0604020202020204" pitchFamily="34" charset="0"/>
              <a:ea typeface="Calibri"/>
              <a:cs typeface="Arial" panose="020B0604020202020204" pitchFamily="34" charset="0"/>
              <a:sym typeface="Calibri"/>
            </a:rPr>
            <a:t>screenplay</a:t>
          </a:r>
          <a:r>
            <a:rPr lang="de-CH" sz="1400" kern="1200">
              <a:solidFill>
                <a:schemeClr val="tx1"/>
              </a:solidFill>
              <a:latin typeface="Arial" panose="020B0604020202020204" pitchFamily="34" charset="0"/>
              <a:ea typeface="Calibri"/>
              <a:cs typeface="Arial" panose="020B0604020202020204" pitchFamily="34" charset="0"/>
              <a:sym typeface="Calibri"/>
            </a:rPr>
            <a:t> </a:t>
          </a:r>
          <a:endParaRPr lang="de-CH" sz="1400" kern="120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SzPct val="80000"/>
            <a:buChar char="•"/>
          </a:pPr>
          <a:r>
            <a:rPr lang="de-CH" sz="1400" kern="1200" err="1">
              <a:solidFill>
                <a:schemeClr val="tx1"/>
              </a:solidFill>
              <a:latin typeface="Arial" panose="020B0604020202020204" pitchFamily="34" charset="0"/>
              <a:ea typeface="Calibri"/>
              <a:cs typeface="Arial" panose="020B0604020202020204" pitchFamily="34" charset="0"/>
              <a:sym typeface="Calibri"/>
            </a:rPr>
            <a:t>Allocate</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enough</a:t>
          </a:r>
          <a:r>
            <a:rPr lang="de-CH" sz="1400" kern="1200">
              <a:solidFill>
                <a:schemeClr val="tx1"/>
              </a:solidFill>
              <a:latin typeface="Arial" panose="020B0604020202020204" pitchFamily="34" charset="0"/>
              <a:ea typeface="Calibri"/>
              <a:cs typeface="Arial" panose="020B0604020202020204" pitchFamily="34" charset="0"/>
              <a:sym typeface="Calibri"/>
            </a:rPr>
            <a:t> time </a:t>
          </a:r>
          <a:r>
            <a:rPr lang="de-CH" sz="1400" kern="1200" err="1">
              <a:solidFill>
                <a:schemeClr val="tx1"/>
              </a:solidFill>
              <a:latin typeface="Arial" panose="020B0604020202020204" pitchFamily="34" charset="0"/>
              <a:ea typeface="Calibri"/>
              <a:cs typeface="Arial" panose="020B0604020202020204" pitchFamily="34" charset="0"/>
              <a:sym typeface="Calibri"/>
            </a:rPr>
            <a:t>for</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the</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workshop</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around</a:t>
          </a:r>
          <a:r>
            <a:rPr lang="de-CH" sz="1400" kern="1200">
              <a:solidFill>
                <a:schemeClr val="tx1"/>
              </a:solidFill>
              <a:latin typeface="Arial" panose="020B0604020202020204" pitchFamily="34" charset="0"/>
              <a:ea typeface="Calibri"/>
              <a:cs typeface="Arial" panose="020B0604020202020204" pitchFamily="34" charset="0"/>
              <a:sym typeface="Calibri"/>
            </a:rPr>
            <a:t> 1 </a:t>
          </a:r>
          <a:r>
            <a:rPr lang="de-CH" sz="1400" kern="1200" err="1">
              <a:solidFill>
                <a:schemeClr val="tx1"/>
              </a:solidFill>
              <a:latin typeface="Arial" panose="020B0604020202020204" pitchFamily="34" charset="0"/>
              <a:ea typeface="Calibri"/>
              <a:cs typeface="Arial" panose="020B0604020202020204" pitchFamily="34" charset="0"/>
              <a:sym typeface="Calibri"/>
            </a:rPr>
            <a:t>day</a:t>
          </a:r>
          <a:r>
            <a:rPr lang="de-CH" sz="1400" kern="1200">
              <a:solidFill>
                <a:schemeClr val="tx1"/>
              </a:solidFill>
              <a:latin typeface="Arial" panose="020B0604020202020204" pitchFamily="34" charset="0"/>
              <a:ea typeface="Calibri"/>
              <a:cs typeface="Arial" panose="020B0604020202020204" pitchFamily="34" charset="0"/>
              <a:sym typeface="Calibri"/>
            </a:rPr>
            <a:t>)</a:t>
          </a:r>
        </a:p>
        <a:p>
          <a:pPr marL="114300" lvl="1" indent="-114300" algn="l" defTabSz="622300">
            <a:lnSpc>
              <a:spcPct val="90000"/>
            </a:lnSpc>
            <a:spcBef>
              <a:spcPct val="0"/>
            </a:spcBef>
            <a:spcAft>
              <a:spcPct val="15000"/>
            </a:spcAft>
            <a:buSzPct val="80000"/>
            <a:buChar char="•"/>
          </a:pPr>
          <a:r>
            <a:rPr lang="de-CH" sz="1400" kern="1200" err="1">
              <a:solidFill>
                <a:schemeClr val="tx1"/>
              </a:solidFill>
              <a:latin typeface="Arial" panose="020B0604020202020204" pitchFamily="34" charset="0"/>
              <a:ea typeface="Calibri"/>
              <a:cs typeface="Arial" panose="020B0604020202020204" pitchFamily="34" charset="0"/>
              <a:sym typeface="Calibri"/>
            </a:rPr>
            <a:t>Invite</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the</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participants</a:t>
          </a:r>
          <a:r>
            <a:rPr lang="de-CH" sz="1400" kern="1200">
              <a:solidFill>
                <a:schemeClr val="tx1"/>
              </a:solidFill>
              <a:latin typeface="Arial" panose="020B0604020202020204" pitchFamily="34" charset="0"/>
              <a:ea typeface="Calibri"/>
              <a:cs typeface="Arial" panose="020B0604020202020204" pitchFamily="34" charset="0"/>
              <a:sym typeface="Calibri"/>
            </a:rPr>
            <a:t> (and </a:t>
          </a:r>
          <a:r>
            <a:rPr lang="de-CH" sz="1400" kern="1200" err="1">
              <a:solidFill>
                <a:schemeClr val="tx1"/>
              </a:solidFill>
              <a:latin typeface="Arial" panose="020B0604020202020204" pitchFamily="34" charset="0"/>
              <a:ea typeface="Calibri"/>
              <a:cs typeface="Arial" panose="020B0604020202020204" pitchFamily="34" charset="0"/>
              <a:sym typeface="Calibri"/>
            </a:rPr>
            <a:t>enough</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trainers</a:t>
          </a:r>
          <a:r>
            <a:rPr lang="de-CH" sz="1400" kern="1200">
              <a:solidFill>
                <a:schemeClr val="tx1"/>
              </a:solidFill>
              <a:latin typeface="Arial" panose="020B0604020202020204" pitchFamily="34" charset="0"/>
              <a:ea typeface="Calibri"/>
              <a:cs typeface="Arial" panose="020B0604020202020204" pitchFamily="34" charset="0"/>
              <a:sym typeface="Calibri"/>
            </a:rPr>
            <a:t>)</a:t>
          </a:r>
        </a:p>
        <a:p>
          <a:pPr marL="114300" lvl="1" indent="-114300" algn="l" defTabSz="622300">
            <a:lnSpc>
              <a:spcPct val="90000"/>
            </a:lnSpc>
            <a:spcBef>
              <a:spcPct val="0"/>
            </a:spcBef>
            <a:spcAft>
              <a:spcPct val="15000"/>
            </a:spcAft>
            <a:buSzPct val="80000"/>
            <a:buChar char="•"/>
          </a:pPr>
          <a:r>
            <a:rPr lang="de-CH" sz="1400" kern="1200" err="1">
              <a:solidFill>
                <a:schemeClr val="tx1"/>
              </a:solidFill>
              <a:latin typeface="Arial" panose="020B0604020202020204" pitchFamily="34" charset="0"/>
              <a:ea typeface="Calibri"/>
              <a:cs typeface="Arial" panose="020B0604020202020204" pitchFamily="34" charset="0"/>
              <a:sym typeface="Calibri"/>
            </a:rPr>
            <a:t>Prepare</a:t>
          </a:r>
          <a:r>
            <a:rPr lang="de-CH" sz="1400" kern="1200">
              <a:solidFill>
                <a:schemeClr val="tx1"/>
              </a:solidFill>
              <a:latin typeface="Arial" panose="020B0604020202020204" pitchFamily="34" charset="0"/>
              <a:ea typeface="Calibri"/>
              <a:cs typeface="Arial" panose="020B0604020202020204" pitchFamily="34" charset="0"/>
              <a:sym typeface="Calibri"/>
            </a:rPr>
            <a:t> all </a:t>
          </a:r>
          <a:r>
            <a:rPr lang="de-CH" sz="1400" kern="1200" err="1">
              <a:solidFill>
                <a:schemeClr val="tx1"/>
              </a:solidFill>
              <a:latin typeface="Arial" panose="020B0604020202020204" pitchFamily="34" charset="0"/>
              <a:ea typeface="Calibri"/>
              <a:cs typeface="Arial" panose="020B0604020202020204" pitchFamily="34" charset="0"/>
              <a:sym typeface="Calibri"/>
            </a:rPr>
            <a:t>the</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logistics</a:t>
          </a:r>
          <a:endParaRPr lang="de-CH" sz="1400" kern="1200">
            <a:solidFill>
              <a:schemeClr val="tx1"/>
            </a:solidFill>
            <a:latin typeface="Arial" panose="020B0604020202020204" pitchFamily="34" charset="0"/>
            <a:ea typeface="Calibri"/>
            <a:cs typeface="Arial" panose="020B0604020202020204" pitchFamily="34" charset="0"/>
            <a:sym typeface="Calibri"/>
          </a:endParaRPr>
        </a:p>
        <a:p>
          <a:pPr marL="114300" lvl="1" indent="-114300" algn="l" defTabSz="622300">
            <a:lnSpc>
              <a:spcPct val="90000"/>
            </a:lnSpc>
            <a:spcBef>
              <a:spcPct val="0"/>
            </a:spcBef>
            <a:spcAft>
              <a:spcPct val="15000"/>
            </a:spcAft>
            <a:buSzPct val="80000"/>
            <a:buChar char="•"/>
          </a:pPr>
          <a:r>
            <a:rPr lang="de-CH" sz="1400" kern="1200" err="1">
              <a:solidFill>
                <a:schemeClr val="tx1"/>
              </a:solidFill>
              <a:latin typeface="Arial" panose="020B0604020202020204" pitchFamily="34" charset="0"/>
              <a:ea typeface="Calibri"/>
              <a:cs typeface="Arial" panose="020B0604020202020204" pitchFamily="34" charset="0"/>
              <a:sym typeface="Calibri"/>
            </a:rPr>
            <a:t>Prepare</a:t>
          </a:r>
          <a:r>
            <a:rPr lang="de-CH" sz="1400" kern="1200">
              <a:solidFill>
                <a:schemeClr val="tx1"/>
              </a:solidFill>
              <a:latin typeface="Arial" panose="020B0604020202020204" pitchFamily="34" charset="0"/>
              <a:ea typeface="Calibri"/>
              <a:cs typeface="Arial" panose="020B0604020202020204" pitchFamily="34" charset="0"/>
              <a:sym typeface="Calibri"/>
            </a:rPr>
            <a:t> Part I and Part II (</a:t>
          </a:r>
          <a:r>
            <a:rPr lang="de-CH" sz="1400" kern="1200" err="1">
              <a:solidFill>
                <a:schemeClr val="tx1"/>
              </a:solidFill>
              <a:latin typeface="Arial" panose="020B0604020202020204" pitchFamily="34" charset="0"/>
              <a:ea typeface="Calibri"/>
              <a:cs typeface="Arial" panose="020B0604020202020204" pitchFamily="34" charset="0"/>
              <a:sym typeface="Calibri"/>
            </a:rPr>
            <a:t>Steps</a:t>
          </a:r>
          <a:r>
            <a:rPr lang="de-CH" sz="1400" kern="1200">
              <a:solidFill>
                <a:schemeClr val="tx1"/>
              </a:solidFill>
              <a:latin typeface="Arial" panose="020B0604020202020204" pitchFamily="34" charset="0"/>
              <a:ea typeface="Calibri"/>
              <a:cs typeface="Arial" panose="020B0604020202020204" pitchFamily="34" charset="0"/>
              <a:sym typeface="Calibri"/>
            </a:rPr>
            <a:t> 1 and 2) </a:t>
          </a:r>
          <a:r>
            <a:rPr lang="de-CH" sz="1400" kern="1200" err="1">
              <a:solidFill>
                <a:schemeClr val="tx1"/>
              </a:solidFill>
              <a:latin typeface="Arial" panose="020B0604020202020204" pitchFamily="34" charset="0"/>
              <a:ea typeface="Calibri"/>
              <a:cs typeface="Arial" panose="020B0604020202020204" pitchFamily="34" charset="0"/>
              <a:sym typeface="Calibri"/>
            </a:rPr>
            <a:t>of</a:t>
          </a:r>
          <a:r>
            <a:rPr lang="de-CH" sz="1400" kern="1200">
              <a:solidFill>
                <a:schemeClr val="tx1"/>
              </a:solidFill>
              <a:latin typeface="Arial" panose="020B0604020202020204" pitchFamily="34" charset="0"/>
              <a:ea typeface="Calibri"/>
              <a:cs typeface="Arial" panose="020B0604020202020204" pitchFamily="34" charset="0"/>
              <a:sym typeface="Calibri"/>
            </a:rPr>
            <a:t> CEDRIG Strategic </a:t>
          </a:r>
          <a:r>
            <a:rPr lang="de-CH" sz="1400" kern="1200" err="1">
              <a:solidFill>
                <a:schemeClr val="tx1"/>
              </a:solidFill>
              <a:latin typeface="Arial" panose="020B0604020202020204" pitchFamily="34" charset="0"/>
              <a:ea typeface="Calibri"/>
              <a:cs typeface="Arial" panose="020B0604020202020204" pitchFamily="34" charset="0"/>
              <a:sym typeface="Calibri"/>
            </a:rPr>
            <a:t>ahead</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of</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the</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workshop</a:t>
          </a:r>
          <a:endParaRPr lang="de-CH" sz="1400" kern="1200">
            <a:solidFill>
              <a:schemeClr val="tx1"/>
            </a:solidFill>
            <a:latin typeface="Arial" panose="020B0604020202020204" pitchFamily="34" charset="0"/>
            <a:ea typeface="Calibri"/>
            <a:cs typeface="Arial" panose="020B0604020202020204" pitchFamily="34" charset="0"/>
            <a:sym typeface="Calibri"/>
          </a:endParaRPr>
        </a:p>
      </dsp:txBody>
      <dsp:txXfrm>
        <a:off x="2479" y="1088116"/>
        <a:ext cx="2417583" cy="2854800"/>
      </dsp:txXfrm>
    </dsp:sp>
    <dsp:sp modelId="{6BD2703F-5A40-4798-BF14-68DFC36E325F}">
      <dsp:nvSpPr>
        <dsp:cNvPr id="0" name=""/>
        <dsp:cNvSpPr/>
      </dsp:nvSpPr>
      <dsp:spPr>
        <a:xfrm>
          <a:off x="2758524" y="121083"/>
          <a:ext cx="2417583" cy="967033"/>
        </a:xfrm>
        <a:prstGeom prst="rect">
          <a:avLst/>
        </a:prstGeom>
        <a:solidFill>
          <a:schemeClr val="accent5">
            <a:hueOff val="-3676672"/>
            <a:satOff val="-5114"/>
            <a:lumOff val="-1961"/>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de-CH" sz="1800" kern="1200">
              <a:latin typeface="Arial" panose="020B0604020202020204" pitchFamily="34" charset="0"/>
              <a:cs typeface="Arial" panose="020B0604020202020204" pitchFamily="34" charset="0"/>
            </a:rPr>
            <a:t>Workshop </a:t>
          </a:r>
          <a:r>
            <a:rPr lang="de-CH" sz="1800" kern="1200" err="1">
              <a:latin typeface="Arial" panose="020B0604020202020204" pitchFamily="34" charset="0"/>
              <a:cs typeface="Arial" panose="020B0604020202020204" pitchFamily="34" charset="0"/>
            </a:rPr>
            <a:t>phase</a:t>
          </a:r>
          <a:endParaRPr lang="de-CH" sz="1800" kern="1200">
            <a:latin typeface="Arial" panose="020B0604020202020204" pitchFamily="34" charset="0"/>
            <a:cs typeface="Arial" panose="020B0604020202020204" pitchFamily="34" charset="0"/>
          </a:endParaRPr>
        </a:p>
      </dsp:txBody>
      <dsp:txXfrm>
        <a:off x="2758524" y="121083"/>
        <a:ext cx="2417583" cy="967033"/>
      </dsp:txXfrm>
    </dsp:sp>
    <dsp:sp modelId="{6C9A87F6-6DA4-4FC0-B4D1-5610B1165CCA}">
      <dsp:nvSpPr>
        <dsp:cNvPr id="0" name=""/>
        <dsp:cNvSpPr/>
      </dsp:nvSpPr>
      <dsp:spPr>
        <a:xfrm>
          <a:off x="2758524" y="1088116"/>
          <a:ext cx="2417583" cy="2854800"/>
        </a:xfrm>
        <a:prstGeom prst="rect">
          <a:avLst/>
        </a:prstGeom>
        <a:solidFill>
          <a:schemeClr val="accent5">
            <a:tint val="40000"/>
            <a:alpha val="90000"/>
            <a:hueOff val="-3695877"/>
            <a:satOff val="-6408"/>
            <a:lumOff val="-644"/>
            <a:alphaOff val="0"/>
          </a:schemeClr>
        </a:solidFill>
        <a:ln w="12700" cap="flat" cmpd="sng" algn="ctr">
          <a:solidFill>
            <a:schemeClr val="accent5">
              <a:tint val="40000"/>
              <a:alpha val="90000"/>
              <a:hueOff val="-3695877"/>
              <a:satOff val="-6408"/>
              <a:lumOff val="-6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de-CH" sz="1400" kern="1200" err="1">
              <a:solidFill>
                <a:schemeClr val="tx1"/>
              </a:solidFill>
              <a:latin typeface="Arial" panose="020B0604020202020204" pitchFamily="34" charset="0"/>
              <a:ea typeface="Calibri"/>
              <a:cs typeface="Arial" panose="020B0604020202020204" pitchFamily="34" charset="0"/>
              <a:sym typeface="Calibri"/>
            </a:rPr>
            <a:t>Validate</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assessment</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that</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has</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been</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done</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ahead</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of</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the</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workshop</a:t>
          </a:r>
          <a:endParaRPr lang="de-CH" sz="1400" kern="120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de-CH" sz="1400" kern="1200">
              <a:solidFill>
                <a:schemeClr val="tx1"/>
              </a:solidFill>
              <a:latin typeface="Arial" panose="020B0604020202020204" pitchFamily="34" charset="0"/>
              <a:ea typeface="Calibri"/>
              <a:cs typeface="Arial" panose="020B0604020202020204" pitchFamily="34" charset="0"/>
              <a:sym typeface="Calibri"/>
            </a:rPr>
            <a:t>Work in </a:t>
          </a:r>
          <a:r>
            <a:rPr lang="de-CH" sz="1400" kern="1200" err="1">
              <a:solidFill>
                <a:schemeClr val="tx1"/>
              </a:solidFill>
              <a:latin typeface="Arial" panose="020B0604020202020204" pitchFamily="34" charset="0"/>
              <a:ea typeface="Calibri"/>
              <a:cs typeface="Arial" panose="020B0604020202020204" pitchFamily="34" charset="0"/>
              <a:sym typeface="Calibri"/>
            </a:rPr>
            <a:t>small</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groups</a:t>
          </a:r>
          <a:r>
            <a:rPr lang="de-CH" sz="1400" kern="1200">
              <a:solidFill>
                <a:schemeClr val="tx1"/>
              </a:solidFill>
              <a:latin typeface="Arial" panose="020B0604020202020204" pitchFamily="34" charset="0"/>
              <a:ea typeface="Calibri"/>
              <a:cs typeface="Arial" panose="020B0604020202020204" pitchFamily="34" charset="0"/>
              <a:sym typeface="Calibri"/>
            </a:rPr>
            <a:t> (3-4 </a:t>
          </a:r>
          <a:r>
            <a:rPr lang="de-CH" sz="1400" kern="1200" err="1">
              <a:solidFill>
                <a:schemeClr val="tx1"/>
              </a:solidFill>
              <a:latin typeface="Arial" panose="020B0604020202020204" pitchFamily="34" charset="0"/>
              <a:ea typeface="Calibri"/>
              <a:cs typeface="Arial" panose="020B0604020202020204" pitchFamily="34" charset="0"/>
              <a:sym typeface="Calibri"/>
            </a:rPr>
            <a:t>persons</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one</a:t>
          </a:r>
          <a:r>
            <a:rPr lang="de-CH" sz="1400" kern="1200">
              <a:solidFill>
                <a:schemeClr val="tx1"/>
              </a:solidFill>
              <a:latin typeface="Arial" panose="020B0604020202020204" pitchFamily="34" charset="0"/>
              <a:ea typeface="Calibri"/>
              <a:cs typeface="Arial" panose="020B0604020202020204" pitchFamily="34" charset="0"/>
              <a:sym typeface="Calibri"/>
            </a:rPr>
            <a:t> large screen per </a:t>
          </a:r>
          <a:r>
            <a:rPr lang="de-CH" sz="1400" kern="1200" err="1">
              <a:solidFill>
                <a:schemeClr val="tx1"/>
              </a:solidFill>
              <a:latin typeface="Arial" panose="020B0604020202020204" pitchFamily="34" charset="0"/>
              <a:ea typeface="Calibri"/>
              <a:cs typeface="Arial" panose="020B0604020202020204" pitchFamily="34" charset="0"/>
              <a:sym typeface="Calibri"/>
            </a:rPr>
            <a:t>group</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is</a:t>
          </a:r>
          <a:r>
            <a:rPr lang="de-CH" sz="1400" kern="1200">
              <a:solidFill>
                <a:schemeClr val="tx1"/>
              </a:solidFill>
              <a:latin typeface="Arial" panose="020B0604020202020204" pitchFamily="34" charset="0"/>
              <a:ea typeface="Calibri"/>
              <a:cs typeface="Arial" panose="020B0604020202020204" pitchFamily="34" charset="0"/>
              <a:sym typeface="Calibri"/>
            </a:rPr>
            <a:t> an </a:t>
          </a:r>
          <a:r>
            <a:rPr lang="de-CH" sz="1400" kern="1200" err="1">
              <a:solidFill>
                <a:schemeClr val="tx1"/>
              </a:solidFill>
              <a:latin typeface="Arial" panose="020B0604020202020204" pitchFamily="34" charset="0"/>
              <a:ea typeface="Calibri"/>
              <a:cs typeface="Arial" panose="020B0604020202020204" pitchFamily="34" charset="0"/>
              <a:sym typeface="Calibri"/>
            </a:rPr>
            <a:t>asset</a:t>
          </a:r>
          <a:endParaRPr lang="de-CH" sz="1400" kern="120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SzPct val="80000"/>
            <a:buChar char="•"/>
          </a:pPr>
          <a:r>
            <a:rPr lang="de-CH" sz="1400" kern="1200">
              <a:solidFill>
                <a:schemeClr val="tx1"/>
              </a:solidFill>
              <a:latin typeface="Arial" panose="020B0604020202020204" pitchFamily="34" charset="0"/>
              <a:ea typeface="Calibri"/>
              <a:cs typeface="Arial" panose="020B0604020202020204" pitchFamily="34" charset="0"/>
              <a:sym typeface="Calibri"/>
            </a:rPr>
            <a:t>Be </a:t>
          </a:r>
          <a:r>
            <a:rPr lang="de-CH" sz="1400" kern="1200" err="1">
              <a:solidFill>
                <a:schemeClr val="tx1"/>
              </a:solidFill>
              <a:latin typeface="Arial" panose="020B0604020202020204" pitchFamily="34" charset="0"/>
              <a:ea typeface="Calibri"/>
              <a:cs typeface="Arial" panose="020B0604020202020204" pitchFamily="34" charset="0"/>
              <a:sym typeface="Calibri"/>
            </a:rPr>
            <a:t>interactive</a:t>
          </a:r>
          <a:endParaRPr lang="de-CH" sz="1400" kern="1200">
            <a:solidFill>
              <a:schemeClr val="tx1"/>
            </a:solidFill>
            <a:latin typeface="Arial" panose="020B0604020202020204" pitchFamily="34" charset="0"/>
            <a:ea typeface="Calibri"/>
            <a:cs typeface="Arial" panose="020B0604020202020204" pitchFamily="34" charset="0"/>
            <a:sym typeface="Calibri"/>
          </a:endParaRPr>
        </a:p>
      </dsp:txBody>
      <dsp:txXfrm>
        <a:off x="2758524" y="1088116"/>
        <a:ext cx="2417583" cy="2854800"/>
      </dsp:txXfrm>
    </dsp:sp>
    <dsp:sp modelId="{B0615C72-826A-4813-B462-B0BF205E2DAF}">
      <dsp:nvSpPr>
        <dsp:cNvPr id="0" name=""/>
        <dsp:cNvSpPr/>
      </dsp:nvSpPr>
      <dsp:spPr>
        <a:xfrm>
          <a:off x="5514569" y="121083"/>
          <a:ext cx="2417583" cy="967033"/>
        </a:xfrm>
        <a:prstGeom prst="rect">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de-CH" sz="1800" kern="1200">
              <a:latin typeface="Arial" panose="020B0604020202020204" pitchFamily="34" charset="0"/>
              <a:cs typeface="Arial" panose="020B0604020202020204" pitchFamily="34" charset="0"/>
            </a:rPr>
            <a:t>Debriefing </a:t>
          </a:r>
          <a:r>
            <a:rPr lang="de-CH" sz="1800" kern="1200" err="1">
              <a:latin typeface="Arial" panose="020B0604020202020204" pitchFamily="34" charset="0"/>
              <a:cs typeface="Arial" panose="020B0604020202020204" pitchFamily="34" charset="0"/>
            </a:rPr>
            <a:t>phase</a:t>
          </a:r>
          <a:endParaRPr lang="de-CH" sz="1800" kern="1200">
            <a:latin typeface="Arial" panose="020B0604020202020204" pitchFamily="34" charset="0"/>
            <a:cs typeface="Arial" panose="020B0604020202020204" pitchFamily="34" charset="0"/>
          </a:endParaRPr>
        </a:p>
      </dsp:txBody>
      <dsp:txXfrm>
        <a:off x="5514569" y="121083"/>
        <a:ext cx="2417583" cy="967033"/>
      </dsp:txXfrm>
    </dsp:sp>
    <dsp:sp modelId="{4D716A25-E57F-4A62-B251-C08429882955}">
      <dsp:nvSpPr>
        <dsp:cNvPr id="0" name=""/>
        <dsp:cNvSpPr/>
      </dsp:nvSpPr>
      <dsp:spPr>
        <a:xfrm>
          <a:off x="5514569" y="1088116"/>
          <a:ext cx="2417583" cy="2854800"/>
        </a:xfrm>
        <a:prstGeom prst="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de-CH" sz="1400" kern="1200" err="1">
              <a:solidFill>
                <a:schemeClr val="tx1"/>
              </a:solidFill>
              <a:latin typeface="Arial" panose="020B0604020202020204" pitchFamily="34" charset="0"/>
              <a:ea typeface="Calibri"/>
              <a:cs typeface="Arial" panose="020B0604020202020204" pitchFamily="34" charset="0"/>
              <a:sym typeface="Calibri"/>
            </a:rPr>
            <a:t>What</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went</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well</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where</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is</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room</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for</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improvement</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for</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future</a:t>
          </a:r>
          <a:r>
            <a:rPr lang="de-CH" sz="1400" kern="1200">
              <a:solidFill>
                <a:schemeClr val="tx1"/>
              </a:solidFill>
              <a:latin typeface="Arial" panose="020B0604020202020204" pitchFamily="34" charset="0"/>
              <a:ea typeface="Calibri"/>
              <a:cs typeface="Arial" panose="020B0604020202020204" pitchFamily="34" charset="0"/>
              <a:sym typeface="Calibri"/>
            </a:rPr>
            <a:t> </a:t>
          </a:r>
          <a:r>
            <a:rPr lang="de-CH" sz="1400" kern="1200" err="1">
              <a:solidFill>
                <a:schemeClr val="tx1"/>
              </a:solidFill>
              <a:latin typeface="Arial" panose="020B0604020202020204" pitchFamily="34" charset="0"/>
              <a:ea typeface="Calibri"/>
              <a:cs typeface="Arial" panose="020B0604020202020204" pitchFamily="34" charset="0"/>
              <a:sym typeface="Calibri"/>
            </a:rPr>
            <a:t>workshops</a:t>
          </a:r>
          <a:endParaRPr lang="de-CH" sz="1400" kern="120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SzPct val="80000"/>
            <a:buChar char="•"/>
          </a:pPr>
          <a:r>
            <a:rPr lang="en-US" sz="1400" kern="1200">
              <a:solidFill>
                <a:schemeClr val="tx1"/>
              </a:solidFill>
              <a:latin typeface="Arial" panose="020B0604020202020204" pitchFamily="34" charset="0"/>
              <a:ea typeface="Calibri"/>
              <a:cs typeface="Arial" panose="020B0604020202020204" pitchFamily="34" charset="0"/>
              <a:sym typeface="Calibri"/>
            </a:rPr>
            <a:t>Needs for improvement for the tool? Let us know!</a:t>
          </a:r>
        </a:p>
      </dsp:txBody>
      <dsp:txXfrm>
        <a:off x="5514569" y="1088116"/>
        <a:ext cx="2417583"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92823" y="3228896"/>
            <a:ext cx="7942580" cy="3058954"/>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7af041488a_2_182: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44" name="Google Shape;444;g7af041488a_2_182: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45" name="Google Shape;445;g7af041488a_2_182: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8D98236C-07FE-4129-146B-6A2301468210}"/>
            </a:ext>
          </a:extLst>
        </p:cNvPr>
        <p:cNvGrpSpPr/>
        <p:nvPr/>
      </p:nvGrpSpPr>
      <p:grpSpPr>
        <a:xfrm>
          <a:off x="0" y="0"/>
          <a:ext cx="0" cy="0"/>
          <a:chOff x="0" y="0"/>
          <a:chExt cx="0" cy="0"/>
        </a:xfrm>
      </p:grpSpPr>
      <p:sp>
        <p:nvSpPr>
          <p:cNvPr id="457" name="Google Shape;457;g7af041488a_2_195:notes">
            <a:extLst>
              <a:ext uri="{FF2B5EF4-FFF2-40B4-BE49-F238E27FC236}">
                <a16:creationId xmlns:a16="http://schemas.microsoft.com/office/drawing/2014/main" id="{81B59A00-FD90-2A37-9B22-60457DF19658}"/>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8" name="Google Shape;458;g7af041488a_2_195:notes">
            <a:extLst>
              <a:ext uri="{FF2B5EF4-FFF2-40B4-BE49-F238E27FC236}">
                <a16:creationId xmlns:a16="http://schemas.microsoft.com/office/drawing/2014/main" id="{5ECF42D7-EACF-0FB9-82CD-7CB859E05783}"/>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de"/>
          </a:p>
        </p:txBody>
      </p:sp>
      <p:sp>
        <p:nvSpPr>
          <p:cNvPr id="459" name="Google Shape;459;g7af041488a_2_195:notes">
            <a:extLst>
              <a:ext uri="{FF2B5EF4-FFF2-40B4-BE49-F238E27FC236}">
                <a16:creationId xmlns:a16="http://schemas.microsoft.com/office/drawing/2014/main" id="{C2EDF4BC-41BF-96C8-3CD6-DFAD4092C534}"/>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11</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650250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de"/>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12</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140400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de"/>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3960498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de"/>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15</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549152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de"/>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16</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052482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17</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094695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18</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978160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CH"/>
              <a:t>CEDRIG Operational </a:t>
            </a:r>
            <a:r>
              <a:rPr lang="de-CH" err="1"/>
              <a:t>includes</a:t>
            </a:r>
            <a:r>
              <a:rPr lang="de-CH"/>
              <a:t> 2 </a:t>
            </a:r>
            <a:r>
              <a:rPr lang="de-CH" err="1"/>
              <a:t>parts</a:t>
            </a:r>
            <a:r>
              <a:rPr lang="de-CH"/>
              <a:t>. </a:t>
            </a:r>
          </a:p>
          <a:p>
            <a:pPr marL="457200" lvl="0" indent="-228600" algn="l" rtl="0">
              <a:lnSpc>
                <a:spcPct val="100000"/>
              </a:lnSpc>
              <a:spcBef>
                <a:spcPts val="0"/>
              </a:spcBef>
              <a:spcAft>
                <a:spcPts val="0"/>
              </a:spcAft>
              <a:buSzPts val="1100"/>
              <a:buNone/>
            </a:pPr>
            <a:r>
              <a:rPr lang="de-CH"/>
              <a:t>Part I </a:t>
            </a:r>
            <a:r>
              <a:rPr lang="de-CH" err="1"/>
              <a:t>is</a:t>
            </a:r>
            <a:r>
              <a:rPr lang="de-CH"/>
              <a:t> </a:t>
            </a:r>
            <a:r>
              <a:rPr lang="de-CH" err="1"/>
              <a:t>the</a:t>
            </a:r>
            <a:r>
              <a:rPr lang="de-CH"/>
              <a:t> </a:t>
            </a:r>
            <a:r>
              <a:rPr lang="de-CH" err="1"/>
              <a:t>Context</a:t>
            </a:r>
            <a:r>
              <a:rPr lang="de-CH"/>
              <a:t> </a:t>
            </a:r>
            <a:r>
              <a:rPr lang="de-CH" err="1"/>
              <a:t>analysis</a:t>
            </a:r>
            <a:r>
              <a:rPr lang="de-CH"/>
              <a:t> </a:t>
            </a:r>
          </a:p>
          <a:p>
            <a:pPr marL="457200" lvl="0" indent="-228600" algn="l" rtl="0">
              <a:lnSpc>
                <a:spcPct val="100000"/>
              </a:lnSpc>
              <a:spcBef>
                <a:spcPts val="0"/>
              </a:spcBef>
              <a:spcAft>
                <a:spcPts val="0"/>
              </a:spcAft>
              <a:buSzPts val="1100"/>
              <a:buNone/>
            </a:pPr>
            <a:r>
              <a:rPr lang="de-CH"/>
              <a:t>On </a:t>
            </a:r>
            <a:r>
              <a:rPr lang="de-CH" err="1"/>
              <a:t>the</a:t>
            </a:r>
            <a:r>
              <a:rPr lang="de-CH"/>
              <a:t> </a:t>
            </a:r>
            <a:r>
              <a:rPr lang="de-CH" err="1"/>
              <a:t>left</a:t>
            </a:r>
            <a:r>
              <a:rPr lang="de-CH"/>
              <a:t> </a:t>
            </a:r>
            <a:r>
              <a:rPr lang="de-CH" err="1"/>
              <a:t>side</a:t>
            </a:r>
            <a:r>
              <a:rPr lang="de-CH"/>
              <a:t>, </a:t>
            </a:r>
            <a:r>
              <a:rPr lang="de-CH" err="1"/>
              <a:t>you</a:t>
            </a:r>
            <a:r>
              <a:rPr lang="de-CH"/>
              <a:t> </a:t>
            </a:r>
            <a:r>
              <a:rPr lang="de-CH" err="1"/>
              <a:t>see</a:t>
            </a:r>
            <a:r>
              <a:rPr lang="de-CH"/>
              <a:t> </a:t>
            </a:r>
            <a:r>
              <a:rPr lang="de-CH" err="1"/>
              <a:t>the</a:t>
            </a:r>
            <a:r>
              <a:rPr lang="de-CH"/>
              <a:t> </a:t>
            </a:r>
            <a:r>
              <a:rPr lang="de-CH" err="1"/>
              <a:t>navigation</a:t>
            </a:r>
            <a:r>
              <a:rPr lang="de-CH"/>
              <a:t> </a:t>
            </a:r>
            <a:r>
              <a:rPr lang="de-CH" err="1"/>
              <a:t>tree</a:t>
            </a:r>
            <a:r>
              <a:rPr lang="de-CH"/>
              <a:t> </a:t>
            </a:r>
            <a:r>
              <a:rPr lang="de-CH" err="1"/>
              <a:t>of</a:t>
            </a:r>
            <a:r>
              <a:rPr lang="de-CH"/>
              <a:t> </a:t>
            </a:r>
            <a:r>
              <a:rPr lang="de-CH" err="1"/>
              <a:t>part</a:t>
            </a:r>
            <a:r>
              <a:rPr lang="de-CH"/>
              <a:t> I </a:t>
            </a:r>
            <a:r>
              <a:rPr lang="de-CH" err="1"/>
              <a:t>which</a:t>
            </a:r>
            <a:r>
              <a:rPr lang="de-CH"/>
              <a:t> </a:t>
            </a:r>
            <a:r>
              <a:rPr lang="de-CH" err="1"/>
              <a:t>guides</a:t>
            </a:r>
            <a:r>
              <a:rPr lang="de-CH"/>
              <a:t> </a:t>
            </a:r>
            <a:r>
              <a:rPr lang="de-CH" err="1"/>
              <a:t>you</a:t>
            </a:r>
            <a:r>
              <a:rPr lang="de-CH"/>
              <a:t> </a:t>
            </a:r>
            <a:r>
              <a:rPr lang="de-CH" err="1"/>
              <a:t>through</a:t>
            </a:r>
            <a:r>
              <a:rPr lang="de-CH"/>
              <a:t> it. </a:t>
            </a: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19</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441727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37C0328C-8C77-5334-20A3-9BCC4C625D03}"/>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4CFCB7D7-8DFE-62AE-B62C-ACDE4C7D29B6}"/>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a:extLst>
              <a:ext uri="{FF2B5EF4-FFF2-40B4-BE49-F238E27FC236}">
                <a16:creationId xmlns:a16="http://schemas.microsoft.com/office/drawing/2014/main" id="{99E41966-AEAC-7181-337F-9D7FDB52FD7E}"/>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a:extLst>
              <a:ext uri="{FF2B5EF4-FFF2-40B4-BE49-F238E27FC236}">
                <a16:creationId xmlns:a16="http://schemas.microsoft.com/office/drawing/2014/main" id="{3D2FF622-D5E3-5A65-800E-9C0354F7A529}"/>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20</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799561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05A6CF02-0699-1BDB-F3B9-BD5B48B5EE8D}"/>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13502ECA-EBAC-4553-4C1D-146FC1135DD3}"/>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a:extLst>
              <a:ext uri="{FF2B5EF4-FFF2-40B4-BE49-F238E27FC236}">
                <a16:creationId xmlns:a16="http://schemas.microsoft.com/office/drawing/2014/main" id="{48CF6996-E0F3-B60A-B32F-639080D6E1A1}"/>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a:extLst>
              <a:ext uri="{FF2B5EF4-FFF2-40B4-BE49-F238E27FC236}">
                <a16:creationId xmlns:a16="http://schemas.microsoft.com/office/drawing/2014/main" id="{EFC3AB6F-5128-B9BA-69A0-767E002FE7B8}"/>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21</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657420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287979" lvl="0" indent="-287979" algn="l" rtl="0">
              <a:lnSpc>
                <a:spcPct val="100000"/>
              </a:lnSpc>
              <a:spcBef>
                <a:spcPts val="0"/>
              </a:spcBef>
              <a:spcAft>
                <a:spcPts val="0"/>
              </a:spcAft>
              <a:buSzPts val="1100"/>
              <a:buFont typeface="Arial"/>
              <a:buChar char="•"/>
            </a:pPr>
            <a:r>
              <a:rPr lang="de"/>
              <a:t>CEDRIG stimulates the process of project/strategy development and helps identifying adequate mesaures;</a:t>
            </a:r>
            <a:endParaRPr/>
          </a:p>
          <a:p>
            <a:pPr marL="287979" lvl="0" indent="-287979" algn="l" rtl="0">
              <a:lnSpc>
                <a:spcPct val="100000"/>
              </a:lnSpc>
              <a:spcBef>
                <a:spcPts val="0"/>
              </a:spcBef>
              <a:spcAft>
                <a:spcPts val="0"/>
              </a:spcAft>
              <a:buSzPts val="1100"/>
              <a:buFont typeface="Arial"/>
              <a:buChar char="•"/>
            </a:pPr>
            <a:r>
              <a:rPr lang="de"/>
              <a:t>Instrument for development and humanitarian actors</a:t>
            </a:r>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3</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22</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686986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CH" err="1"/>
              <a:t>Risks</a:t>
            </a:r>
            <a:r>
              <a:rPr lang="de-CH"/>
              <a:t>: a qualitative </a:t>
            </a:r>
            <a:r>
              <a:rPr lang="de-CH" err="1"/>
              <a:t>description</a:t>
            </a:r>
            <a:r>
              <a:rPr lang="de-CH"/>
              <a:t> </a:t>
            </a:r>
            <a:r>
              <a:rPr lang="de-CH" err="1"/>
              <a:t>of</a:t>
            </a:r>
            <a:r>
              <a:rPr lang="de-CH"/>
              <a:t> </a:t>
            </a:r>
            <a:r>
              <a:rPr lang="de-CH" err="1"/>
              <a:t>the</a:t>
            </a:r>
            <a:r>
              <a:rPr lang="de-CH"/>
              <a:t> </a:t>
            </a:r>
            <a:r>
              <a:rPr lang="de-CH" err="1"/>
              <a:t>interplay</a:t>
            </a:r>
            <a:r>
              <a:rPr lang="de-CH"/>
              <a:t> </a:t>
            </a:r>
            <a:r>
              <a:rPr lang="de-CH" err="1"/>
              <a:t>of</a:t>
            </a:r>
            <a:r>
              <a:rPr lang="de-CH"/>
              <a:t> </a:t>
            </a:r>
            <a:r>
              <a:rPr lang="de-CH" err="1"/>
              <a:t>hazards</a:t>
            </a:r>
            <a:r>
              <a:rPr lang="de-CH"/>
              <a:t>, </a:t>
            </a:r>
            <a:r>
              <a:rPr lang="de-CH" err="1"/>
              <a:t>exposure</a:t>
            </a:r>
            <a:r>
              <a:rPr lang="de-CH"/>
              <a:t> and </a:t>
            </a:r>
            <a:r>
              <a:rPr lang="de-CH" err="1"/>
              <a:t>vulnerability</a:t>
            </a: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23</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41464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24</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666949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F849F4FF-9F4F-491F-851D-EEB84B46479F}"/>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1463F1A5-286C-1176-3B6A-F095E3832EA1}"/>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a:extLst>
              <a:ext uri="{FF2B5EF4-FFF2-40B4-BE49-F238E27FC236}">
                <a16:creationId xmlns:a16="http://schemas.microsoft.com/office/drawing/2014/main" id="{0ED94EF6-1F7D-EDC7-A66A-F7BE7A3B4E3B}"/>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a:extLst>
              <a:ext uri="{FF2B5EF4-FFF2-40B4-BE49-F238E27FC236}">
                <a16:creationId xmlns:a16="http://schemas.microsoft.com/office/drawing/2014/main" id="{D6AD21BE-B434-5508-1FA7-922CEDBAA551}"/>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25</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578637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92350956-738D-8341-5CE8-65C0799179CD}"/>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DA6B5F04-6D9E-8183-4482-CE6760C39E2E}"/>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a:extLst>
              <a:ext uri="{FF2B5EF4-FFF2-40B4-BE49-F238E27FC236}">
                <a16:creationId xmlns:a16="http://schemas.microsoft.com/office/drawing/2014/main" id="{DF04FB8A-C3C3-5C70-EAB7-E90966B5483B}"/>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a:extLst>
              <a:ext uri="{FF2B5EF4-FFF2-40B4-BE49-F238E27FC236}">
                <a16:creationId xmlns:a16="http://schemas.microsoft.com/office/drawing/2014/main" id="{402B83E2-7F11-AEE5-2F57-507E9F7D667A}"/>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26</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951950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CH"/>
              <a:t>In </a:t>
            </a:r>
            <a:r>
              <a:rPr lang="de-CH" err="1"/>
              <a:t>part</a:t>
            </a:r>
            <a:r>
              <a:rPr lang="de-CH"/>
              <a:t> II, </a:t>
            </a:r>
            <a:r>
              <a:rPr lang="de-CH" err="1"/>
              <a:t>the</a:t>
            </a:r>
            <a:r>
              <a:rPr lang="de-CH"/>
              <a:t> </a:t>
            </a:r>
            <a:r>
              <a:rPr lang="de-CH" err="1"/>
              <a:t>project</a:t>
            </a:r>
            <a:r>
              <a:rPr lang="de-CH"/>
              <a:t> </a:t>
            </a:r>
            <a:r>
              <a:rPr lang="de-CH" err="1"/>
              <a:t>analysis</a:t>
            </a:r>
            <a:r>
              <a:rPr lang="de-CH"/>
              <a:t>, </a:t>
            </a:r>
            <a:r>
              <a:rPr lang="de-CH" err="1"/>
              <a:t>you</a:t>
            </a:r>
            <a:r>
              <a:rPr lang="de-CH"/>
              <a:t> </a:t>
            </a:r>
            <a:r>
              <a:rPr lang="de-CH" err="1"/>
              <a:t>analyse</a:t>
            </a:r>
            <a:r>
              <a:rPr lang="de-CH"/>
              <a:t> </a:t>
            </a:r>
            <a:r>
              <a:rPr lang="de-CH" err="1"/>
              <a:t>the</a:t>
            </a:r>
            <a:r>
              <a:rPr lang="de-CH"/>
              <a:t> </a:t>
            </a:r>
            <a:r>
              <a:rPr lang="de-CH" err="1"/>
              <a:t>risks</a:t>
            </a:r>
            <a:r>
              <a:rPr lang="de-CH"/>
              <a:t> </a:t>
            </a:r>
            <a:r>
              <a:rPr lang="de-CH" err="1"/>
              <a:t>of</a:t>
            </a:r>
            <a:r>
              <a:rPr lang="de-CH"/>
              <a:t> C/D/E on </a:t>
            </a:r>
            <a:r>
              <a:rPr lang="de-CH" err="1"/>
              <a:t>your</a:t>
            </a:r>
            <a:r>
              <a:rPr lang="de-CH"/>
              <a:t> </a:t>
            </a:r>
            <a:r>
              <a:rPr lang="de-CH" err="1"/>
              <a:t>project</a:t>
            </a:r>
            <a:r>
              <a:rPr lang="de-CH"/>
              <a:t>, and </a:t>
            </a:r>
            <a:r>
              <a:rPr lang="de-CH" err="1"/>
              <a:t>the</a:t>
            </a:r>
            <a:r>
              <a:rPr lang="de-CH"/>
              <a:t> </a:t>
            </a:r>
            <a:r>
              <a:rPr lang="de-CH" err="1"/>
              <a:t>impact</a:t>
            </a:r>
            <a:r>
              <a:rPr lang="de-CH"/>
              <a:t> </a:t>
            </a:r>
            <a:r>
              <a:rPr lang="de-CH" err="1"/>
              <a:t>of</a:t>
            </a:r>
            <a:r>
              <a:rPr lang="de-CH"/>
              <a:t> </a:t>
            </a:r>
            <a:r>
              <a:rPr lang="de-CH" err="1"/>
              <a:t>your</a:t>
            </a:r>
            <a:r>
              <a:rPr lang="de-CH"/>
              <a:t> </a:t>
            </a:r>
            <a:r>
              <a:rPr lang="de-CH" err="1"/>
              <a:t>project</a:t>
            </a:r>
            <a:r>
              <a:rPr lang="de-CH"/>
              <a:t> on C/D/E, and </a:t>
            </a:r>
            <a:r>
              <a:rPr lang="de-CH" err="1"/>
              <a:t>define</a:t>
            </a:r>
            <a:r>
              <a:rPr lang="de-CH"/>
              <a:t> </a:t>
            </a:r>
            <a:r>
              <a:rPr lang="de-CH" err="1"/>
              <a:t>measures</a:t>
            </a:r>
            <a:r>
              <a:rPr lang="de-CH"/>
              <a:t> </a:t>
            </a:r>
            <a:r>
              <a:rPr lang="de-CH" err="1"/>
              <a:t>to</a:t>
            </a:r>
            <a:r>
              <a:rPr lang="de-CH"/>
              <a:t> </a:t>
            </a:r>
            <a:r>
              <a:rPr lang="de-CH" err="1"/>
              <a:t>optimise</a:t>
            </a:r>
            <a:r>
              <a:rPr lang="de-CH"/>
              <a:t> </a:t>
            </a:r>
            <a:r>
              <a:rPr lang="de-CH" err="1"/>
              <a:t>your</a:t>
            </a:r>
            <a:r>
              <a:rPr lang="de-CH"/>
              <a:t> </a:t>
            </a:r>
            <a:r>
              <a:rPr lang="de-CH" err="1"/>
              <a:t>project</a:t>
            </a:r>
            <a:r>
              <a:rPr lang="de-CH"/>
              <a:t>.</a:t>
            </a: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27</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214974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28</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7af041488a_11_190: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2" name="Google Shape;582;g7af041488a_11_190:notes"/>
          <p:cNvSpPr txBox="1">
            <a:spLocks noGrp="1"/>
          </p:cNvSpPr>
          <p:nvPr>
            <p:ph type="body" idx="1"/>
          </p:nvPr>
        </p:nvSpPr>
        <p:spPr>
          <a:xfrm>
            <a:off x="995363" y="3228975"/>
            <a:ext cx="7937368" cy="3057616"/>
          </a:xfrm>
          <a:prstGeom prst="rect">
            <a:avLst/>
          </a:prstGeom>
          <a:noFill/>
          <a:ln>
            <a:noFill/>
          </a:ln>
        </p:spPr>
        <p:txBody>
          <a:bodyPr spcFirstLastPara="1" wrap="square" lIns="95750" tIns="47875" rIns="95750" bIns="47875" anchor="t" anchorCtr="0">
            <a:noAutofit/>
          </a:bodyPr>
          <a:lstStyle/>
          <a:p>
            <a:pPr marL="0" lvl="0" indent="0" algn="l" rtl="0">
              <a:spcBef>
                <a:spcPts val="360"/>
              </a:spcBef>
              <a:spcAft>
                <a:spcPts val="0"/>
              </a:spcAft>
              <a:buNone/>
            </a:pPr>
            <a:r>
              <a:rPr lang="en-GB"/>
              <a:t>The potential damage depends on the size of the natural event, as well as the value, vulnerability and probability of presence.</a:t>
            </a:r>
          </a:p>
          <a:p>
            <a:pPr marL="0" lvl="0" indent="0" algn="l" rtl="0">
              <a:spcBef>
                <a:spcPts val="360"/>
              </a:spcBef>
              <a:spcAft>
                <a:spcPts val="0"/>
              </a:spcAft>
              <a:buNone/>
            </a:pPr>
            <a:endParaRPr lang="en-GB"/>
          </a:p>
          <a:p>
            <a:pPr marL="0" lvl="0" indent="0" algn="l" rtl="0">
              <a:spcBef>
                <a:spcPts val="360"/>
              </a:spcBef>
              <a:spcAft>
                <a:spcPts val="0"/>
              </a:spcAft>
              <a:buNone/>
            </a:pPr>
            <a:r>
              <a:rPr lang="en-GB"/>
              <a:t>Damage occurring = number of deaths &amp; economic losses.</a:t>
            </a:r>
          </a:p>
          <a:p>
            <a:pPr marL="0" lvl="0" indent="0" algn="l" rtl="0">
              <a:spcBef>
                <a:spcPts val="360"/>
              </a:spcBef>
              <a:spcAft>
                <a:spcPts val="0"/>
              </a:spcAft>
              <a:buNone/>
            </a:pPr>
            <a:r>
              <a:rPr lang="en-GB"/>
              <a:t>Many events cannot be influenced: Geophysical: earthquakes, volcanic eruptions, tsunamis</a:t>
            </a:r>
          </a:p>
          <a:p>
            <a:pPr marL="0" lvl="0" indent="0" algn="l" rtl="0">
              <a:spcBef>
                <a:spcPts val="360"/>
              </a:spcBef>
              <a:spcAft>
                <a:spcPts val="0"/>
              </a:spcAft>
              <a:buNone/>
            </a:pPr>
            <a:r>
              <a:rPr lang="en-GB"/>
              <a:t>However, we can influence the damage they cause. </a:t>
            </a:r>
          </a:p>
          <a:p>
            <a:pPr marL="0" lvl="0" indent="0" algn="l" rtl="0">
              <a:spcBef>
                <a:spcPts val="360"/>
              </a:spcBef>
              <a:spcAft>
                <a:spcPts val="0"/>
              </a:spcAft>
              <a:buNone/>
            </a:pPr>
            <a:r>
              <a:rPr lang="en-GB"/>
              <a:t>Natural disasters are not simply a result of a natural event, but a reaction</a:t>
            </a:r>
          </a:p>
          <a:p>
            <a:pPr marL="0" lvl="0" indent="0" algn="l" rtl="0">
              <a:spcBef>
                <a:spcPts val="360"/>
              </a:spcBef>
              <a:spcAft>
                <a:spcPts val="0"/>
              </a:spcAft>
              <a:buNone/>
            </a:pPr>
            <a:endParaRPr lang="en-GB"/>
          </a:p>
          <a:p>
            <a:pPr marL="0" lvl="0" indent="0" algn="l" rtl="0">
              <a:spcBef>
                <a:spcPts val="360"/>
              </a:spcBef>
              <a:spcAft>
                <a:spcPts val="0"/>
              </a:spcAft>
              <a:buNone/>
            </a:pPr>
            <a:r>
              <a:rPr lang="en-GB"/>
              <a:t>Vulnerability is also often a function of poverty. Poor people are pushed into less safe areas and are far more exposed to a natural event than (often better protected) wealthy sections of the population. Governance and development play an important role.</a:t>
            </a:r>
          </a:p>
          <a:p>
            <a:pPr marL="0" lvl="0" indent="0" algn="l" rtl="0">
              <a:spcBef>
                <a:spcPts val="360"/>
              </a:spcBef>
              <a:spcAft>
                <a:spcPts val="0"/>
              </a:spcAft>
              <a:buNone/>
            </a:pPr>
            <a:endParaRPr lang="en-GB"/>
          </a:p>
          <a:p>
            <a:pPr marL="0" lvl="0" indent="0" algn="l" rtl="0">
              <a:spcBef>
                <a:spcPts val="360"/>
              </a:spcBef>
              <a:spcAft>
                <a:spcPts val="0"/>
              </a:spcAft>
              <a:buNone/>
            </a:pPr>
            <a:endParaRPr/>
          </a:p>
        </p:txBody>
      </p:sp>
      <p:sp>
        <p:nvSpPr>
          <p:cNvPr id="583" name="Google Shape;583;g7af041488a_11_190:notes"/>
          <p:cNvSpPr txBox="1">
            <a:spLocks noGrp="1"/>
          </p:cNvSpPr>
          <p:nvPr>
            <p:ph type="sldNum" idx="12"/>
          </p:nvPr>
        </p:nvSpPr>
        <p:spPr>
          <a:xfrm>
            <a:off x="5622925" y="6456363"/>
            <a:ext cx="4303534" cy="339661"/>
          </a:xfrm>
          <a:prstGeom prst="rect">
            <a:avLst/>
          </a:prstGeom>
          <a:noFill/>
          <a:ln>
            <a:noFill/>
          </a:ln>
        </p:spPr>
        <p:txBody>
          <a:bodyPr spcFirstLastPara="1" wrap="square" lIns="95750" tIns="47875" rIns="95750" bIns="47875" anchor="b" anchorCtr="0">
            <a:noAutofit/>
          </a:bodyPr>
          <a:lstStyle/>
          <a:p>
            <a:pPr marL="0" lvl="0" indent="0" algn="r" rtl="0">
              <a:spcBef>
                <a:spcPts val="0"/>
              </a:spcBef>
              <a:spcAft>
                <a:spcPts val="0"/>
              </a:spcAft>
              <a:buNone/>
            </a:pPr>
            <a:fld id="{00000000-1234-1234-1234-123412341234}" type="slidenum">
              <a:rPr lang="de"/>
              <a:t>29</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d8aa2f539a_12_0: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d8aa2f539a_12_0:notes"/>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25477839-C424-4E0A-A85B-A375B6F66883}"/>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4C829C4F-CBDC-42C1-ACE4-6937869F86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81924" name="Slide Number Placeholder 3">
            <a:extLst>
              <a:ext uri="{FF2B5EF4-FFF2-40B4-BE49-F238E27FC236}">
                <a16:creationId xmlns:a16="http://schemas.microsoft.com/office/drawing/2014/main" id="{B5EACE8E-D896-436D-AB8C-357E79F595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86385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AB68C-0F9C-FDC2-40ED-E6BBE82CC2CA}"/>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471A28B7-15FF-2EC9-21EB-A92F0F0F5F5F}"/>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D7B4822D-EB3C-5039-9D6D-E1E03C1657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81924" name="Slide Number Placeholder 3">
            <a:extLst>
              <a:ext uri="{FF2B5EF4-FFF2-40B4-BE49-F238E27FC236}">
                <a16:creationId xmlns:a16="http://schemas.microsoft.com/office/drawing/2014/main" id="{6732ACBF-801D-B304-8F85-B7F53795B7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extLst>
      <p:ext uri="{BB962C8B-B14F-4D97-AF65-F5344CB8AC3E}">
        <p14:creationId xmlns:p14="http://schemas.microsoft.com/office/powerpoint/2010/main" val="37817021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F30ED-7AC7-5104-6180-7E332EB6C3A3}"/>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138BCB54-B046-7F24-A1A2-8D6A19D76D7F}"/>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D9B5F057-432C-7327-3BCA-05D425A8EF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81924" name="Slide Number Placeholder 3">
            <a:extLst>
              <a:ext uri="{FF2B5EF4-FFF2-40B4-BE49-F238E27FC236}">
                <a16:creationId xmlns:a16="http://schemas.microsoft.com/office/drawing/2014/main" id="{5CFFC24B-8BF5-DF3A-71DE-B2A4C9DC46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extLst>
      <p:ext uri="{BB962C8B-B14F-4D97-AF65-F5344CB8AC3E}">
        <p14:creationId xmlns:p14="http://schemas.microsoft.com/office/powerpoint/2010/main" val="8910950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34</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40078144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0FEA22FA-ED65-447C-BF48-49AAE41F7D9E}"/>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FE83A0EC-0F49-4F7D-A438-B0D3DAEA57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110596" name="Slide Number Placeholder 3">
            <a:extLst>
              <a:ext uri="{FF2B5EF4-FFF2-40B4-BE49-F238E27FC236}">
                <a16:creationId xmlns:a16="http://schemas.microsoft.com/office/drawing/2014/main" id="{623C682C-F11D-4779-BAE9-E85A397CF2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fld id="{FCAAE557-CA90-4210-985A-94866F3BE646}" type="slidenum">
              <a:rPr lang="en-GB" altLang="de-DE" sz="1200" smtClean="0"/>
              <a:pPr/>
              <a:t>35</a:t>
            </a:fld>
            <a:endParaRPr lang="en-GB" altLang="de-DE" sz="1200"/>
          </a:p>
        </p:txBody>
      </p:sp>
    </p:spTree>
    <p:extLst>
      <p:ext uri="{BB962C8B-B14F-4D97-AF65-F5344CB8AC3E}">
        <p14:creationId xmlns:p14="http://schemas.microsoft.com/office/powerpoint/2010/main" val="36063172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0FEA22FA-ED65-447C-BF48-49AAE41F7D9E}"/>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FE83A0EC-0F49-4F7D-A438-B0D3DAEA57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110596" name="Slide Number Placeholder 3">
            <a:extLst>
              <a:ext uri="{FF2B5EF4-FFF2-40B4-BE49-F238E27FC236}">
                <a16:creationId xmlns:a16="http://schemas.microsoft.com/office/drawing/2014/main" id="{623C682C-F11D-4779-BAE9-E85A397CF2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fld id="{FCAAE557-CA90-4210-985A-94866F3BE646}" type="slidenum">
              <a:rPr lang="en-GB" altLang="de-DE" sz="1200" smtClean="0"/>
              <a:pPr/>
              <a:t>36</a:t>
            </a:fld>
            <a:endParaRPr lang="en-GB" altLang="de-DE" sz="1200"/>
          </a:p>
        </p:txBody>
      </p:sp>
    </p:spTree>
    <p:extLst>
      <p:ext uri="{BB962C8B-B14F-4D97-AF65-F5344CB8AC3E}">
        <p14:creationId xmlns:p14="http://schemas.microsoft.com/office/powerpoint/2010/main" val="15350852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3717F-7D5B-51D1-F9C4-8031D4CA2992}"/>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532C4B19-01C6-22E4-6A7D-3A91DC0F1E1C}"/>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BD9F7963-14F5-9343-C34A-FDDDA1E60A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81924" name="Slide Number Placeholder 3">
            <a:extLst>
              <a:ext uri="{FF2B5EF4-FFF2-40B4-BE49-F238E27FC236}">
                <a16:creationId xmlns:a16="http://schemas.microsoft.com/office/drawing/2014/main" id="{7F8F8656-FF09-756D-73C6-DA7FFD6F63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extLst>
      <p:ext uri="{BB962C8B-B14F-4D97-AF65-F5344CB8AC3E}">
        <p14:creationId xmlns:p14="http://schemas.microsoft.com/office/powerpoint/2010/main" val="27915485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38</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050034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39</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660656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40</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552866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41</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4274649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8EBE69A1-DBAA-4773-9CAE-1003F44CA021}"/>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35CCA225-BBE1-405F-8DFB-2722A24B59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750" indent="0">
              <a:buNone/>
            </a:pPr>
            <a:r>
              <a:rPr lang="de-CH" altLang="de-DE"/>
              <a:t>CEDRIG </a:t>
            </a:r>
            <a:r>
              <a:rPr lang="de-CH" altLang="de-DE" err="1"/>
              <a:t>is</a:t>
            </a:r>
            <a:r>
              <a:rPr lang="de-CH" altLang="de-DE"/>
              <a:t> relevant in all </a:t>
            </a:r>
            <a:r>
              <a:rPr lang="de-CH" altLang="de-DE" err="1"/>
              <a:t>sectors</a:t>
            </a:r>
            <a:r>
              <a:rPr lang="de-CH" altLang="de-DE"/>
              <a:t> </a:t>
            </a:r>
            <a:r>
              <a:rPr lang="de-CH" altLang="de-DE" err="1"/>
              <a:t>of</a:t>
            </a:r>
            <a:r>
              <a:rPr lang="de-CH" altLang="de-DE"/>
              <a:t> </a:t>
            </a:r>
            <a:r>
              <a:rPr lang="de-CH" altLang="de-DE" err="1"/>
              <a:t>development</a:t>
            </a:r>
            <a:endParaRPr lang="de-CH" altLang="de-DE"/>
          </a:p>
        </p:txBody>
      </p:sp>
      <p:sp>
        <p:nvSpPr>
          <p:cNvPr id="33796" name="Slide Number Placeholder 3">
            <a:extLst>
              <a:ext uri="{FF2B5EF4-FFF2-40B4-BE49-F238E27FC236}">
                <a16:creationId xmlns:a16="http://schemas.microsoft.com/office/drawing/2014/main" id="{D106EABF-8A85-492B-8992-65FC60EF84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fld id="{C8B4DA8A-1CF9-49C5-ADD6-2257C7BBF161}" type="slidenum">
              <a:rPr lang="en-GB" altLang="de-DE" sz="1200" smtClean="0"/>
              <a:pPr/>
              <a:t>5</a:t>
            </a:fld>
            <a:endParaRPr lang="en-GB" altLang="de-DE"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42</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468096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43</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6806891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a:extLst>
            <a:ext uri="{FF2B5EF4-FFF2-40B4-BE49-F238E27FC236}">
              <a16:creationId xmlns:a16="http://schemas.microsoft.com/office/drawing/2014/main" id="{6BA2AF44-618A-9590-3526-84E1D89EAD13}"/>
            </a:ext>
          </a:extLst>
        </p:cNvPr>
        <p:cNvGrpSpPr/>
        <p:nvPr/>
      </p:nvGrpSpPr>
      <p:grpSpPr>
        <a:xfrm>
          <a:off x="0" y="0"/>
          <a:ext cx="0" cy="0"/>
          <a:chOff x="0" y="0"/>
          <a:chExt cx="0" cy="0"/>
        </a:xfrm>
      </p:grpSpPr>
      <p:sp>
        <p:nvSpPr>
          <p:cNvPr id="569" name="Google Shape;569;g7af041488a_2_296:notes">
            <a:extLst>
              <a:ext uri="{FF2B5EF4-FFF2-40B4-BE49-F238E27FC236}">
                <a16:creationId xmlns:a16="http://schemas.microsoft.com/office/drawing/2014/main" id="{3016DAC4-B06D-8120-7B65-8354C3C62205}"/>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a:extLst>
              <a:ext uri="{FF2B5EF4-FFF2-40B4-BE49-F238E27FC236}">
                <a16:creationId xmlns:a16="http://schemas.microsoft.com/office/drawing/2014/main" id="{C8BBD189-F0B8-3C5C-6D6C-05A16FCFCAA6}"/>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a:extLst>
              <a:ext uri="{FF2B5EF4-FFF2-40B4-BE49-F238E27FC236}">
                <a16:creationId xmlns:a16="http://schemas.microsoft.com/office/drawing/2014/main" id="{C58C2416-DDBE-424D-C28F-B44534CE0B4E}"/>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44</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6932815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de"/>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46</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7624534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de"/>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47</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9725235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48</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1243514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49</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2199768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CH"/>
              <a:t>CEDRIG Strategic </a:t>
            </a:r>
            <a:r>
              <a:rPr lang="de-CH" err="1"/>
              <a:t>includes</a:t>
            </a:r>
            <a:r>
              <a:rPr lang="de-CH"/>
              <a:t> 2 </a:t>
            </a:r>
            <a:r>
              <a:rPr lang="de-CH" err="1"/>
              <a:t>parts</a:t>
            </a:r>
            <a:r>
              <a:rPr lang="de-CH"/>
              <a:t>. </a:t>
            </a:r>
          </a:p>
          <a:p>
            <a:pPr marL="457200" lvl="0" indent="-228600" algn="l" rtl="0">
              <a:lnSpc>
                <a:spcPct val="100000"/>
              </a:lnSpc>
              <a:spcBef>
                <a:spcPts val="0"/>
              </a:spcBef>
              <a:spcAft>
                <a:spcPts val="0"/>
              </a:spcAft>
              <a:buSzPts val="1100"/>
              <a:buNone/>
            </a:pPr>
            <a:r>
              <a:rPr lang="de-CH"/>
              <a:t>Part I </a:t>
            </a:r>
            <a:r>
              <a:rPr lang="de-CH" err="1"/>
              <a:t>is</a:t>
            </a:r>
            <a:r>
              <a:rPr lang="de-CH"/>
              <a:t> </a:t>
            </a:r>
            <a:r>
              <a:rPr lang="de-CH" err="1"/>
              <a:t>the</a:t>
            </a:r>
            <a:r>
              <a:rPr lang="de-CH"/>
              <a:t> </a:t>
            </a:r>
            <a:r>
              <a:rPr lang="de-CH" err="1"/>
              <a:t>Context</a:t>
            </a:r>
            <a:r>
              <a:rPr lang="de-CH"/>
              <a:t> </a:t>
            </a:r>
            <a:r>
              <a:rPr lang="de-CH" err="1"/>
              <a:t>analysis</a:t>
            </a:r>
            <a:r>
              <a:rPr lang="de-CH"/>
              <a:t> </a:t>
            </a:r>
          </a:p>
          <a:p>
            <a:pPr marL="457200" lvl="0" indent="-228600" algn="l" rtl="0">
              <a:lnSpc>
                <a:spcPct val="100000"/>
              </a:lnSpc>
              <a:spcBef>
                <a:spcPts val="0"/>
              </a:spcBef>
              <a:spcAft>
                <a:spcPts val="0"/>
              </a:spcAft>
              <a:buSzPts val="1100"/>
              <a:buNone/>
            </a:pPr>
            <a:r>
              <a:rPr lang="de-CH"/>
              <a:t>On </a:t>
            </a:r>
            <a:r>
              <a:rPr lang="de-CH" err="1"/>
              <a:t>the</a:t>
            </a:r>
            <a:r>
              <a:rPr lang="de-CH"/>
              <a:t> </a:t>
            </a:r>
            <a:r>
              <a:rPr lang="de-CH" err="1"/>
              <a:t>left</a:t>
            </a:r>
            <a:r>
              <a:rPr lang="de-CH"/>
              <a:t> </a:t>
            </a:r>
            <a:r>
              <a:rPr lang="de-CH" err="1"/>
              <a:t>side</a:t>
            </a:r>
            <a:r>
              <a:rPr lang="de-CH"/>
              <a:t>, </a:t>
            </a:r>
            <a:r>
              <a:rPr lang="de-CH" err="1"/>
              <a:t>you</a:t>
            </a:r>
            <a:r>
              <a:rPr lang="de-CH"/>
              <a:t> </a:t>
            </a:r>
            <a:r>
              <a:rPr lang="de-CH" err="1"/>
              <a:t>see</a:t>
            </a:r>
            <a:r>
              <a:rPr lang="de-CH"/>
              <a:t> </a:t>
            </a:r>
            <a:r>
              <a:rPr lang="de-CH" err="1"/>
              <a:t>the</a:t>
            </a:r>
            <a:r>
              <a:rPr lang="de-CH"/>
              <a:t> </a:t>
            </a:r>
            <a:r>
              <a:rPr lang="de-CH" err="1"/>
              <a:t>navigation</a:t>
            </a:r>
            <a:r>
              <a:rPr lang="de-CH"/>
              <a:t> </a:t>
            </a:r>
            <a:r>
              <a:rPr lang="de-CH" err="1"/>
              <a:t>tree</a:t>
            </a:r>
            <a:r>
              <a:rPr lang="de-CH"/>
              <a:t> </a:t>
            </a:r>
            <a:r>
              <a:rPr lang="de-CH" err="1"/>
              <a:t>of</a:t>
            </a:r>
            <a:r>
              <a:rPr lang="de-CH"/>
              <a:t> </a:t>
            </a:r>
            <a:r>
              <a:rPr lang="de-CH" err="1"/>
              <a:t>part</a:t>
            </a:r>
            <a:r>
              <a:rPr lang="de-CH"/>
              <a:t> I </a:t>
            </a:r>
            <a:r>
              <a:rPr lang="de-CH" err="1"/>
              <a:t>which</a:t>
            </a:r>
            <a:r>
              <a:rPr lang="de-CH"/>
              <a:t> </a:t>
            </a:r>
            <a:r>
              <a:rPr lang="de-CH" err="1"/>
              <a:t>guides</a:t>
            </a:r>
            <a:r>
              <a:rPr lang="de-CH"/>
              <a:t> </a:t>
            </a:r>
            <a:r>
              <a:rPr lang="de-CH" err="1"/>
              <a:t>you</a:t>
            </a:r>
            <a:r>
              <a:rPr lang="de-CH"/>
              <a:t> </a:t>
            </a:r>
            <a:r>
              <a:rPr lang="de-CH" err="1"/>
              <a:t>through</a:t>
            </a:r>
            <a:r>
              <a:rPr lang="de-CH"/>
              <a:t> it. </a:t>
            </a: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50</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3811797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37C0328C-8C77-5334-20A3-9BCC4C625D03}"/>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4CFCB7D7-8DFE-62AE-B62C-ACDE4C7D29B6}"/>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a:extLst>
              <a:ext uri="{FF2B5EF4-FFF2-40B4-BE49-F238E27FC236}">
                <a16:creationId xmlns:a16="http://schemas.microsoft.com/office/drawing/2014/main" id="{99E41966-AEAC-7181-337F-9D7FDB52FD7E}"/>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a:extLst>
              <a:ext uri="{FF2B5EF4-FFF2-40B4-BE49-F238E27FC236}">
                <a16:creationId xmlns:a16="http://schemas.microsoft.com/office/drawing/2014/main" id="{3D2FF622-D5E3-5A65-800E-9C0354F7A529}"/>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51</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4081738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05A6CF02-0699-1BDB-F3B9-BD5B48B5EE8D}"/>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13502ECA-EBAC-4553-4C1D-146FC1135DD3}"/>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a:extLst>
              <a:ext uri="{FF2B5EF4-FFF2-40B4-BE49-F238E27FC236}">
                <a16:creationId xmlns:a16="http://schemas.microsoft.com/office/drawing/2014/main" id="{48CF6996-E0F3-B60A-B32F-639080D6E1A1}"/>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a:extLst>
              <a:ext uri="{FF2B5EF4-FFF2-40B4-BE49-F238E27FC236}">
                <a16:creationId xmlns:a16="http://schemas.microsoft.com/office/drawing/2014/main" id="{EFC3AB6F-5128-B9BA-69A0-767E002FE7B8}"/>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52</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012204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7af041488a_2_217: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6" name="Google Shape;496;g7af041488a_2_217: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CH"/>
              <a:t>The CEDRIG </a:t>
            </a:r>
            <a:r>
              <a:rPr lang="de-CH" err="1"/>
              <a:t>tool</a:t>
            </a:r>
            <a:r>
              <a:rPr lang="de-CH"/>
              <a:t> </a:t>
            </a:r>
            <a:r>
              <a:rPr lang="de-CH" err="1"/>
              <a:t>has</a:t>
            </a:r>
            <a:r>
              <a:rPr lang="de-CH"/>
              <a:t> </a:t>
            </a:r>
            <a:r>
              <a:rPr lang="de-CH" err="1"/>
              <a:t>two</a:t>
            </a:r>
            <a:r>
              <a:rPr lang="de-CH"/>
              <a:t> </a:t>
            </a:r>
            <a:r>
              <a:rPr lang="de-CH" err="1"/>
              <a:t>modules</a:t>
            </a:r>
            <a:r>
              <a:rPr lang="de-CH"/>
              <a:t>: </a:t>
            </a:r>
          </a:p>
          <a:p>
            <a:pPr marL="457200" lvl="0" indent="-228600" algn="l" rtl="0">
              <a:lnSpc>
                <a:spcPct val="100000"/>
              </a:lnSpc>
              <a:spcBef>
                <a:spcPts val="0"/>
              </a:spcBef>
              <a:spcAft>
                <a:spcPts val="0"/>
              </a:spcAft>
              <a:buSzPts val="1100"/>
              <a:buFontTx/>
              <a:buChar char="-"/>
            </a:pPr>
            <a:r>
              <a:rPr lang="de-CH"/>
              <a:t>CEDRIG Strategic </a:t>
            </a:r>
            <a:r>
              <a:rPr lang="de-CH" err="1"/>
              <a:t>for</a:t>
            </a:r>
            <a:r>
              <a:rPr lang="de-CH"/>
              <a:t> </a:t>
            </a:r>
            <a:r>
              <a:rPr lang="de-CH" err="1"/>
              <a:t>strategies</a:t>
            </a:r>
            <a:r>
              <a:rPr lang="de-CH"/>
              <a:t> and </a:t>
            </a:r>
            <a:r>
              <a:rPr lang="de-CH" err="1"/>
              <a:t>programmes</a:t>
            </a:r>
            <a:endParaRPr lang="de-CH"/>
          </a:p>
          <a:p>
            <a:pPr marL="457200" lvl="0" indent="-228600" algn="l" rtl="0">
              <a:lnSpc>
                <a:spcPct val="100000"/>
              </a:lnSpc>
              <a:spcBef>
                <a:spcPts val="0"/>
              </a:spcBef>
              <a:spcAft>
                <a:spcPts val="0"/>
              </a:spcAft>
              <a:buSzPts val="1100"/>
              <a:buFontTx/>
              <a:buChar char="-"/>
            </a:pPr>
            <a:r>
              <a:rPr lang="de-CH"/>
              <a:t>CEDRIG Operational </a:t>
            </a:r>
            <a:r>
              <a:rPr lang="de-CH" err="1"/>
              <a:t>for</a:t>
            </a:r>
            <a:r>
              <a:rPr lang="de-CH"/>
              <a:t> </a:t>
            </a:r>
            <a:r>
              <a:rPr lang="de-CH" err="1"/>
              <a:t>projects</a:t>
            </a:r>
            <a:endParaRPr/>
          </a:p>
        </p:txBody>
      </p:sp>
      <p:sp>
        <p:nvSpPr>
          <p:cNvPr id="497" name="Google Shape;497;g7af041488a_2_217: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6</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53</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9607605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CH" err="1"/>
              <a:t>Risks</a:t>
            </a:r>
            <a:r>
              <a:rPr lang="de-CH"/>
              <a:t>: a qualitative </a:t>
            </a:r>
            <a:r>
              <a:rPr lang="de-CH" err="1"/>
              <a:t>description</a:t>
            </a:r>
            <a:r>
              <a:rPr lang="de-CH"/>
              <a:t> </a:t>
            </a:r>
            <a:r>
              <a:rPr lang="de-CH" err="1"/>
              <a:t>of</a:t>
            </a:r>
            <a:r>
              <a:rPr lang="de-CH"/>
              <a:t> </a:t>
            </a:r>
            <a:r>
              <a:rPr lang="de-CH" err="1"/>
              <a:t>the</a:t>
            </a:r>
            <a:r>
              <a:rPr lang="de-CH"/>
              <a:t> </a:t>
            </a:r>
            <a:r>
              <a:rPr lang="de-CH" err="1"/>
              <a:t>interplay</a:t>
            </a:r>
            <a:r>
              <a:rPr lang="de-CH"/>
              <a:t> </a:t>
            </a:r>
            <a:r>
              <a:rPr lang="de-CH" err="1"/>
              <a:t>of</a:t>
            </a:r>
            <a:r>
              <a:rPr lang="de-CH"/>
              <a:t> </a:t>
            </a:r>
            <a:r>
              <a:rPr lang="de-CH" err="1"/>
              <a:t>hazards</a:t>
            </a:r>
            <a:r>
              <a:rPr lang="de-CH"/>
              <a:t>, </a:t>
            </a:r>
            <a:r>
              <a:rPr lang="de-CH" err="1"/>
              <a:t>exposure</a:t>
            </a:r>
            <a:r>
              <a:rPr lang="de-CH"/>
              <a:t> and </a:t>
            </a:r>
            <a:r>
              <a:rPr lang="de-CH" err="1"/>
              <a:t>vulnerability</a:t>
            </a: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54</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1713614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55</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5137963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F849F4FF-9F4F-491F-851D-EEB84B46479F}"/>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1463F1A5-286C-1176-3B6A-F095E3832EA1}"/>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a:extLst>
              <a:ext uri="{FF2B5EF4-FFF2-40B4-BE49-F238E27FC236}">
                <a16:creationId xmlns:a16="http://schemas.microsoft.com/office/drawing/2014/main" id="{0ED94EF6-1F7D-EDC7-A66A-F7BE7A3B4E3B}"/>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a:extLst>
              <a:ext uri="{FF2B5EF4-FFF2-40B4-BE49-F238E27FC236}">
                <a16:creationId xmlns:a16="http://schemas.microsoft.com/office/drawing/2014/main" id="{D6AD21BE-B434-5508-1FA7-922CEDBAA551}"/>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56</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7226830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92350956-738D-8341-5CE8-65C0799179CD}"/>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DA6B5F04-6D9E-8183-4482-CE6760C39E2E}"/>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a:extLst>
              <a:ext uri="{FF2B5EF4-FFF2-40B4-BE49-F238E27FC236}">
                <a16:creationId xmlns:a16="http://schemas.microsoft.com/office/drawing/2014/main" id="{DF04FB8A-C3C3-5C70-EAB7-E90966B5483B}"/>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a:extLst>
              <a:ext uri="{FF2B5EF4-FFF2-40B4-BE49-F238E27FC236}">
                <a16:creationId xmlns:a16="http://schemas.microsoft.com/office/drawing/2014/main" id="{402B83E2-7F11-AEE5-2F57-507E9F7D667A}"/>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57</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0357347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CH"/>
              <a:t>In </a:t>
            </a:r>
            <a:r>
              <a:rPr lang="de-CH" err="1"/>
              <a:t>part</a:t>
            </a:r>
            <a:r>
              <a:rPr lang="de-CH"/>
              <a:t> II, </a:t>
            </a:r>
            <a:r>
              <a:rPr lang="de-CH" err="1"/>
              <a:t>the</a:t>
            </a:r>
            <a:r>
              <a:rPr lang="de-CH"/>
              <a:t> </a:t>
            </a:r>
            <a:r>
              <a:rPr lang="de-CH" err="1"/>
              <a:t>strategy</a:t>
            </a:r>
            <a:r>
              <a:rPr lang="de-CH"/>
              <a:t> </a:t>
            </a:r>
            <a:r>
              <a:rPr lang="de-CH" err="1"/>
              <a:t>analysis</a:t>
            </a:r>
            <a:r>
              <a:rPr lang="de-CH"/>
              <a:t>, </a:t>
            </a:r>
            <a:r>
              <a:rPr lang="de-CH" err="1"/>
              <a:t>you</a:t>
            </a:r>
            <a:r>
              <a:rPr lang="de-CH"/>
              <a:t> </a:t>
            </a:r>
            <a:r>
              <a:rPr lang="de-CH" err="1"/>
              <a:t>analyse</a:t>
            </a:r>
            <a:r>
              <a:rPr lang="de-CH"/>
              <a:t> </a:t>
            </a:r>
            <a:r>
              <a:rPr lang="de-CH" err="1"/>
              <a:t>the</a:t>
            </a:r>
            <a:r>
              <a:rPr lang="de-CH"/>
              <a:t> </a:t>
            </a:r>
            <a:r>
              <a:rPr lang="de-CH" err="1"/>
              <a:t>risks</a:t>
            </a:r>
            <a:r>
              <a:rPr lang="de-CH"/>
              <a:t> </a:t>
            </a:r>
            <a:r>
              <a:rPr lang="de-CH" err="1"/>
              <a:t>of</a:t>
            </a:r>
            <a:r>
              <a:rPr lang="de-CH"/>
              <a:t> C/D/E on </a:t>
            </a:r>
            <a:r>
              <a:rPr lang="de-CH" err="1"/>
              <a:t>your</a:t>
            </a:r>
            <a:r>
              <a:rPr lang="de-CH"/>
              <a:t> </a:t>
            </a:r>
            <a:r>
              <a:rPr lang="de-CH" err="1"/>
              <a:t>strategy</a:t>
            </a:r>
            <a:r>
              <a:rPr lang="de-CH"/>
              <a:t>, and </a:t>
            </a:r>
            <a:r>
              <a:rPr lang="de-CH" err="1"/>
              <a:t>the</a:t>
            </a:r>
            <a:r>
              <a:rPr lang="de-CH"/>
              <a:t> </a:t>
            </a:r>
            <a:r>
              <a:rPr lang="de-CH" err="1"/>
              <a:t>impact</a:t>
            </a:r>
            <a:r>
              <a:rPr lang="de-CH"/>
              <a:t> </a:t>
            </a:r>
            <a:r>
              <a:rPr lang="de-CH" err="1"/>
              <a:t>of</a:t>
            </a:r>
            <a:r>
              <a:rPr lang="de-CH"/>
              <a:t> </a:t>
            </a:r>
            <a:r>
              <a:rPr lang="de-CH" err="1"/>
              <a:t>your</a:t>
            </a:r>
            <a:r>
              <a:rPr lang="de-CH"/>
              <a:t> </a:t>
            </a:r>
            <a:r>
              <a:rPr lang="de-CH" err="1"/>
              <a:t>strategy</a:t>
            </a:r>
            <a:r>
              <a:rPr lang="de-CH"/>
              <a:t> on C/D/E, and </a:t>
            </a:r>
            <a:r>
              <a:rPr lang="de-CH" err="1"/>
              <a:t>define</a:t>
            </a:r>
            <a:r>
              <a:rPr lang="de-CH"/>
              <a:t> </a:t>
            </a:r>
            <a:r>
              <a:rPr lang="de-CH" err="1"/>
              <a:t>measures</a:t>
            </a:r>
            <a:r>
              <a:rPr lang="de-CH"/>
              <a:t> </a:t>
            </a:r>
            <a:r>
              <a:rPr lang="de-CH" err="1"/>
              <a:t>to</a:t>
            </a:r>
            <a:r>
              <a:rPr lang="de-CH"/>
              <a:t> </a:t>
            </a:r>
            <a:r>
              <a:rPr lang="de-CH" err="1"/>
              <a:t>optimise</a:t>
            </a:r>
            <a:r>
              <a:rPr lang="de-CH"/>
              <a:t> </a:t>
            </a:r>
            <a:r>
              <a:rPr lang="de-CH" err="1"/>
              <a:t>your</a:t>
            </a:r>
            <a:r>
              <a:rPr lang="de-CH"/>
              <a:t> </a:t>
            </a:r>
            <a:r>
              <a:rPr lang="de-CH" err="1"/>
              <a:t>strategy</a:t>
            </a:r>
            <a:r>
              <a:rPr lang="de-CH"/>
              <a:t>.</a:t>
            </a: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58</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3658031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60</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8068267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7af041488a_11_190: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2" name="Google Shape;582;g7af041488a_11_190:notes"/>
          <p:cNvSpPr txBox="1">
            <a:spLocks noGrp="1"/>
          </p:cNvSpPr>
          <p:nvPr>
            <p:ph type="body" idx="1"/>
          </p:nvPr>
        </p:nvSpPr>
        <p:spPr>
          <a:xfrm>
            <a:off x="995363" y="3228975"/>
            <a:ext cx="7937368" cy="3057616"/>
          </a:xfrm>
          <a:prstGeom prst="rect">
            <a:avLst/>
          </a:prstGeom>
          <a:noFill/>
          <a:ln>
            <a:noFill/>
          </a:ln>
        </p:spPr>
        <p:txBody>
          <a:bodyPr spcFirstLastPara="1" wrap="square" lIns="95750" tIns="47875" rIns="95750" bIns="47875" anchor="t" anchorCtr="0">
            <a:noAutofit/>
          </a:bodyPr>
          <a:lstStyle/>
          <a:p>
            <a:pPr marL="0" lvl="0" indent="0" algn="l" rtl="0">
              <a:spcBef>
                <a:spcPts val="360"/>
              </a:spcBef>
              <a:spcAft>
                <a:spcPts val="0"/>
              </a:spcAft>
              <a:buNone/>
            </a:pPr>
            <a:r>
              <a:rPr lang="en-GB"/>
              <a:t>The potential damage depends on the size of the natural event, as well as the value, vulnerability and probability of presence.</a:t>
            </a:r>
          </a:p>
          <a:p>
            <a:pPr marL="0" lvl="0" indent="0" algn="l" rtl="0">
              <a:spcBef>
                <a:spcPts val="360"/>
              </a:spcBef>
              <a:spcAft>
                <a:spcPts val="0"/>
              </a:spcAft>
              <a:buNone/>
            </a:pPr>
            <a:endParaRPr lang="en-GB"/>
          </a:p>
          <a:p>
            <a:pPr marL="0" lvl="0" indent="0" algn="l" rtl="0">
              <a:spcBef>
                <a:spcPts val="360"/>
              </a:spcBef>
              <a:spcAft>
                <a:spcPts val="0"/>
              </a:spcAft>
              <a:buNone/>
            </a:pPr>
            <a:r>
              <a:rPr lang="en-GB"/>
              <a:t>Damage occurring = number of deaths &amp; economic losses.</a:t>
            </a:r>
          </a:p>
          <a:p>
            <a:pPr marL="0" lvl="0" indent="0" algn="l" rtl="0">
              <a:spcBef>
                <a:spcPts val="360"/>
              </a:spcBef>
              <a:spcAft>
                <a:spcPts val="0"/>
              </a:spcAft>
              <a:buNone/>
            </a:pPr>
            <a:r>
              <a:rPr lang="en-GB"/>
              <a:t>Many events cannot be influenced: Geophysical: earthquakes, volcanic eruptions, tsunamis</a:t>
            </a:r>
          </a:p>
          <a:p>
            <a:pPr marL="0" lvl="0" indent="0" algn="l" rtl="0">
              <a:spcBef>
                <a:spcPts val="360"/>
              </a:spcBef>
              <a:spcAft>
                <a:spcPts val="0"/>
              </a:spcAft>
              <a:buNone/>
            </a:pPr>
            <a:r>
              <a:rPr lang="en-GB"/>
              <a:t>However, we can influence the damage they cause. </a:t>
            </a:r>
          </a:p>
          <a:p>
            <a:pPr marL="0" lvl="0" indent="0" algn="l" rtl="0">
              <a:spcBef>
                <a:spcPts val="360"/>
              </a:spcBef>
              <a:spcAft>
                <a:spcPts val="0"/>
              </a:spcAft>
              <a:buNone/>
            </a:pPr>
            <a:r>
              <a:rPr lang="en-GB"/>
              <a:t>Natural disasters are not simply a result of a natural event, but a reaction</a:t>
            </a:r>
          </a:p>
          <a:p>
            <a:pPr marL="0" lvl="0" indent="0" algn="l" rtl="0">
              <a:spcBef>
                <a:spcPts val="360"/>
              </a:spcBef>
              <a:spcAft>
                <a:spcPts val="0"/>
              </a:spcAft>
              <a:buNone/>
            </a:pPr>
            <a:endParaRPr lang="en-GB"/>
          </a:p>
          <a:p>
            <a:pPr marL="0" lvl="0" indent="0" algn="l" rtl="0">
              <a:spcBef>
                <a:spcPts val="360"/>
              </a:spcBef>
              <a:spcAft>
                <a:spcPts val="0"/>
              </a:spcAft>
              <a:buNone/>
            </a:pPr>
            <a:r>
              <a:rPr lang="en-GB"/>
              <a:t>Vulnerability is also often a function of poverty. Poor people are pushed into less safe areas and are far more exposed to a natural event than (often better protected) wealthy sections of the population. Governance and development play an important role.</a:t>
            </a:r>
          </a:p>
          <a:p>
            <a:pPr marL="0" lvl="0" indent="0" algn="l" rtl="0">
              <a:spcBef>
                <a:spcPts val="360"/>
              </a:spcBef>
              <a:spcAft>
                <a:spcPts val="0"/>
              </a:spcAft>
              <a:buNone/>
            </a:pPr>
            <a:endParaRPr lang="en-GB"/>
          </a:p>
          <a:p>
            <a:pPr marL="0" lvl="0" indent="0" algn="l" rtl="0">
              <a:spcBef>
                <a:spcPts val="360"/>
              </a:spcBef>
              <a:spcAft>
                <a:spcPts val="0"/>
              </a:spcAft>
              <a:buNone/>
            </a:pPr>
            <a:endParaRPr/>
          </a:p>
        </p:txBody>
      </p:sp>
      <p:sp>
        <p:nvSpPr>
          <p:cNvPr id="583" name="Google Shape;583;g7af041488a_11_190:notes"/>
          <p:cNvSpPr txBox="1">
            <a:spLocks noGrp="1"/>
          </p:cNvSpPr>
          <p:nvPr>
            <p:ph type="sldNum" idx="12"/>
          </p:nvPr>
        </p:nvSpPr>
        <p:spPr>
          <a:xfrm>
            <a:off x="5622925" y="6456363"/>
            <a:ext cx="4303534" cy="339661"/>
          </a:xfrm>
          <a:prstGeom prst="rect">
            <a:avLst/>
          </a:prstGeom>
          <a:noFill/>
          <a:ln>
            <a:noFill/>
          </a:ln>
        </p:spPr>
        <p:txBody>
          <a:bodyPr spcFirstLastPara="1" wrap="square" lIns="95750" tIns="47875" rIns="95750" bIns="478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287160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d8aa2f539a_12_0: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d8aa2f539a_12_0:notes"/>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26329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AB68C-0F9C-FDC2-40ED-E6BBE82CC2CA}"/>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471A28B7-15FF-2EC9-21EB-A92F0F0F5F5F}"/>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D7B4822D-EB3C-5039-9D6D-E1E03C1657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750" indent="0">
              <a:buNone/>
            </a:pPr>
            <a:r>
              <a:rPr lang="de-CH" altLang="de-DE"/>
              <a:t>First, </a:t>
            </a:r>
            <a:r>
              <a:rPr lang="de-CH" altLang="de-DE" err="1"/>
              <a:t>you</a:t>
            </a:r>
            <a:r>
              <a:rPr lang="de-CH" altLang="de-DE"/>
              <a:t> </a:t>
            </a:r>
            <a:r>
              <a:rPr lang="de-CH" altLang="de-DE" err="1"/>
              <a:t>need</a:t>
            </a:r>
            <a:r>
              <a:rPr lang="de-CH" altLang="de-DE"/>
              <a:t> </a:t>
            </a:r>
            <a:r>
              <a:rPr lang="de-CH" altLang="de-DE" err="1"/>
              <a:t>to</a:t>
            </a:r>
            <a:r>
              <a:rPr lang="de-CH" altLang="de-DE"/>
              <a:t> </a:t>
            </a:r>
            <a:r>
              <a:rPr lang="de-CH" altLang="de-DE" err="1"/>
              <a:t>define</a:t>
            </a:r>
            <a:r>
              <a:rPr lang="de-CH" altLang="de-DE"/>
              <a:t> </a:t>
            </a:r>
            <a:r>
              <a:rPr lang="de-CH" altLang="de-DE" err="1"/>
              <a:t>the</a:t>
            </a:r>
            <a:r>
              <a:rPr lang="de-CH" altLang="de-DE"/>
              <a:t> </a:t>
            </a:r>
            <a:r>
              <a:rPr lang="de-CH" altLang="de-DE" err="1"/>
              <a:t>risks</a:t>
            </a:r>
            <a:r>
              <a:rPr lang="de-CH" altLang="de-DE"/>
              <a:t> </a:t>
            </a:r>
            <a:r>
              <a:rPr lang="de-CH" altLang="de-DE" err="1"/>
              <a:t>that</a:t>
            </a:r>
            <a:r>
              <a:rPr lang="de-CH" altLang="de-DE"/>
              <a:t> </a:t>
            </a:r>
            <a:r>
              <a:rPr lang="de-CH" altLang="de-DE" err="1"/>
              <a:t>are</a:t>
            </a:r>
            <a:r>
              <a:rPr lang="de-CH" altLang="de-DE"/>
              <a:t> relevant </a:t>
            </a:r>
            <a:r>
              <a:rPr lang="de-CH" altLang="de-DE" err="1"/>
              <a:t>to</a:t>
            </a:r>
            <a:r>
              <a:rPr lang="de-CH" altLang="de-DE"/>
              <a:t> </a:t>
            </a:r>
            <a:r>
              <a:rPr lang="de-CH" altLang="de-DE" err="1"/>
              <a:t>your</a:t>
            </a:r>
            <a:r>
              <a:rPr lang="de-CH" altLang="de-DE"/>
              <a:t> </a:t>
            </a:r>
            <a:r>
              <a:rPr lang="de-CH" altLang="de-DE" err="1"/>
              <a:t>strategy</a:t>
            </a:r>
            <a:r>
              <a:rPr lang="de-CH" altLang="de-DE"/>
              <a:t>. </a:t>
            </a:r>
          </a:p>
          <a:p>
            <a:pPr marL="158750" indent="0">
              <a:buNone/>
            </a:pPr>
            <a:r>
              <a:rPr lang="de-CH" altLang="de-DE" err="1"/>
              <a:t>You</a:t>
            </a:r>
            <a:r>
              <a:rPr lang="de-CH" altLang="de-DE"/>
              <a:t>  </a:t>
            </a:r>
            <a:r>
              <a:rPr lang="de-CH" altLang="de-DE" err="1"/>
              <a:t>may</a:t>
            </a:r>
            <a:r>
              <a:rPr lang="de-CH" altLang="de-DE"/>
              <a:t> </a:t>
            </a:r>
            <a:r>
              <a:rPr lang="de-CH" altLang="de-DE" err="1"/>
              <a:t>import</a:t>
            </a:r>
            <a:r>
              <a:rPr lang="de-CH" altLang="de-DE"/>
              <a:t> </a:t>
            </a:r>
            <a:r>
              <a:rPr lang="de-CH" altLang="de-DE" err="1"/>
              <a:t>risks</a:t>
            </a:r>
            <a:r>
              <a:rPr lang="de-CH" altLang="de-DE"/>
              <a:t> </a:t>
            </a:r>
            <a:r>
              <a:rPr lang="de-CH" altLang="de-DE" err="1"/>
              <a:t>from</a:t>
            </a:r>
            <a:r>
              <a:rPr lang="de-CH" altLang="de-DE"/>
              <a:t> </a:t>
            </a:r>
            <a:r>
              <a:rPr lang="de-CH" altLang="de-DE" err="1"/>
              <a:t>your</a:t>
            </a:r>
            <a:r>
              <a:rPr lang="de-CH" altLang="de-DE"/>
              <a:t> </a:t>
            </a:r>
            <a:r>
              <a:rPr lang="de-CH" altLang="de-DE" err="1"/>
              <a:t>context</a:t>
            </a:r>
            <a:r>
              <a:rPr lang="de-CH" altLang="de-DE"/>
              <a:t> </a:t>
            </a:r>
            <a:r>
              <a:rPr lang="de-CH" altLang="de-DE" err="1"/>
              <a:t>analysis</a:t>
            </a:r>
            <a:endParaRPr lang="de-CH" altLang="de-DE"/>
          </a:p>
        </p:txBody>
      </p:sp>
      <p:sp>
        <p:nvSpPr>
          <p:cNvPr id="81924" name="Slide Number Placeholder 3">
            <a:extLst>
              <a:ext uri="{FF2B5EF4-FFF2-40B4-BE49-F238E27FC236}">
                <a16:creationId xmlns:a16="http://schemas.microsoft.com/office/drawing/2014/main" id="{6732ACBF-801D-B304-8F85-B7F53795B7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extLst>
      <p:ext uri="{BB962C8B-B14F-4D97-AF65-F5344CB8AC3E}">
        <p14:creationId xmlns:p14="http://schemas.microsoft.com/office/powerpoint/2010/main" val="2570996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348BB349-49B4-B77E-8AB4-7D374B095CE3}"/>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D682DB98-AD39-18F7-D3E3-3E43B6C6138B}"/>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a:extLst>
              <a:ext uri="{FF2B5EF4-FFF2-40B4-BE49-F238E27FC236}">
                <a16:creationId xmlns:a16="http://schemas.microsoft.com/office/drawing/2014/main" id="{A59F17E1-2432-AEDF-4B90-AF5F0493B103}"/>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CH" err="1"/>
              <a:t>Depending</a:t>
            </a:r>
            <a:r>
              <a:rPr lang="de-CH"/>
              <a:t> on </a:t>
            </a:r>
            <a:r>
              <a:rPr lang="de-CH" err="1"/>
              <a:t>whether</a:t>
            </a:r>
            <a:r>
              <a:rPr lang="de-CH"/>
              <a:t> </a:t>
            </a:r>
            <a:r>
              <a:rPr lang="de-CH" err="1"/>
              <a:t>you</a:t>
            </a:r>
            <a:r>
              <a:rPr lang="de-CH"/>
              <a:t> </a:t>
            </a:r>
            <a:r>
              <a:rPr lang="de-CH" err="1"/>
              <a:t>would</a:t>
            </a:r>
            <a:r>
              <a:rPr lang="de-CH"/>
              <a:t> like </a:t>
            </a:r>
            <a:r>
              <a:rPr lang="de-CH" err="1"/>
              <a:t>to</a:t>
            </a:r>
            <a:r>
              <a:rPr lang="de-CH"/>
              <a:t> </a:t>
            </a:r>
            <a:r>
              <a:rPr lang="de-CH" err="1"/>
              <a:t>assess</a:t>
            </a:r>
            <a:r>
              <a:rPr lang="de-CH"/>
              <a:t> a </a:t>
            </a:r>
            <a:r>
              <a:rPr lang="de-CH" err="1"/>
              <a:t>strategy</a:t>
            </a:r>
            <a:r>
              <a:rPr lang="de-CH"/>
              <a:t> </a:t>
            </a:r>
            <a:r>
              <a:rPr lang="de-CH" err="1"/>
              <a:t>or</a:t>
            </a:r>
            <a:r>
              <a:rPr lang="de-CH"/>
              <a:t> a </a:t>
            </a:r>
            <a:r>
              <a:rPr lang="de-CH" err="1"/>
              <a:t>project</a:t>
            </a:r>
            <a:r>
              <a:rPr lang="de-CH"/>
              <a:t>, </a:t>
            </a:r>
            <a:r>
              <a:rPr lang="de-CH" err="1"/>
              <a:t>you</a:t>
            </a:r>
            <a:r>
              <a:rPr lang="de-CH"/>
              <a:t> </a:t>
            </a:r>
            <a:r>
              <a:rPr lang="de-CH" err="1"/>
              <a:t>conduct</a:t>
            </a:r>
            <a:r>
              <a:rPr lang="de-CH"/>
              <a:t> a CEDRIG Strategic </a:t>
            </a:r>
            <a:r>
              <a:rPr lang="de-CH" err="1"/>
              <a:t>or</a:t>
            </a:r>
            <a:r>
              <a:rPr lang="de-CH"/>
              <a:t> Operational Study. In </a:t>
            </a:r>
            <a:r>
              <a:rPr lang="de-CH" err="1"/>
              <a:t>either</a:t>
            </a:r>
            <a:r>
              <a:rPr lang="de-CH"/>
              <a:t> </a:t>
            </a:r>
            <a:r>
              <a:rPr lang="de-CH" err="1"/>
              <a:t>case</a:t>
            </a:r>
            <a:r>
              <a:rPr lang="de-CH"/>
              <a:t>, </a:t>
            </a:r>
            <a:r>
              <a:rPr lang="de-CH" err="1"/>
              <a:t>you</a:t>
            </a:r>
            <a:r>
              <a:rPr lang="de-CH"/>
              <a:t> </a:t>
            </a:r>
            <a:r>
              <a:rPr lang="de-CH" err="1"/>
              <a:t>start</a:t>
            </a:r>
            <a:r>
              <a:rPr lang="de-CH"/>
              <a:t> </a:t>
            </a:r>
            <a:r>
              <a:rPr lang="de-CH" err="1"/>
              <a:t>with</a:t>
            </a:r>
            <a:r>
              <a:rPr lang="de-CH"/>
              <a:t> </a:t>
            </a:r>
            <a:r>
              <a:rPr lang="de-CH" err="1"/>
              <a:t>part</a:t>
            </a:r>
            <a:r>
              <a:rPr lang="de-CH"/>
              <a:t> I, </a:t>
            </a:r>
            <a:r>
              <a:rPr lang="de-CH" err="1"/>
              <a:t>which</a:t>
            </a:r>
            <a:r>
              <a:rPr lang="de-CH"/>
              <a:t> </a:t>
            </a:r>
            <a:r>
              <a:rPr lang="de-CH" err="1"/>
              <a:t>is</a:t>
            </a:r>
            <a:r>
              <a:rPr lang="de-CH"/>
              <a:t> </a:t>
            </a:r>
            <a:r>
              <a:rPr lang="de-CH" err="1"/>
              <a:t>the</a:t>
            </a:r>
            <a:r>
              <a:rPr lang="de-CH"/>
              <a:t> </a:t>
            </a:r>
            <a:r>
              <a:rPr lang="de-CH" err="1"/>
              <a:t>context</a:t>
            </a:r>
            <a:r>
              <a:rPr lang="de-CH"/>
              <a:t> </a:t>
            </a:r>
            <a:r>
              <a:rPr lang="de-CH" err="1"/>
              <a:t>analysis</a:t>
            </a:r>
            <a:r>
              <a:rPr lang="de-CH"/>
              <a:t>. Part II </a:t>
            </a:r>
            <a:r>
              <a:rPr lang="de-CH" err="1"/>
              <a:t>then</a:t>
            </a:r>
            <a:r>
              <a:rPr lang="de-CH"/>
              <a:t> </a:t>
            </a:r>
            <a:r>
              <a:rPr lang="de-CH" err="1"/>
              <a:t>builds</a:t>
            </a:r>
            <a:r>
              <a:rPr lang="de-CH"/>
              <a:t> on </a:t>
            </a:r>
            <a:r>
              <a:rPr lang="de-CH" err="1"/>
              <a:t>that</a:t>
            </a:r>
            <a:r>
              <a:rPr lang="de-CH"/>
              <a:t> </a:t>
            </a:r>
            <a:r>
              <a:rPr lang="de-CH" err="1"/>
              <a:t>context</a:t>
            </a:r>
            <a:r>
              <a:rPr lang="de-CH"/>
              <a:t> </a:t>
            </a:r>
            <a:r>
              <a:rPr lang="de-CH" err="1"/>
              <a:t>analysis</a:t>
            </a:r>
            <a:r>
              <a:rPr lang="de-CH"/>
              <a:t> and </a:t>
            </a:r>
            <a:r>
              <a:rPr lang="de-CH" err="1"/>
              <a:t>looks</a:t>
            </a:r>
            <a:r>
              <a:rPr lang="de-CH"/>
              <a:t> at </a:t>
            </a:r>
            <a:r>
              <a:rPr lang="de-CH" err="1"/>
              <a:t>the</a:t>
            </a:r>
            <a:r>
              <a:rPr lang="de-CH"/>
              <a:t> </a:t>
            </a:r>
            <a:r>
              <a:rPr lang="de-CH" err="1"/>
              <a:t>interaction</a:t>
            </a:r>
            <a:r>
              <a:rPr lang="de-CH"/>
              <a:t> </a:t>
            </a:r>
            <a:r>
              <a:rPr lang="de-CH" err="1"/>
              <a:t>of</a:t>
            </a:r>
            <a:r>
              <a:rPr lang="de-CH"/>
              <a:t> </a:t>
            </a:r>
            <a:r>
              <a:rPr lang="de-CH" err="1"/>
              <a:t>your</a:t>
            </a:r>
            <a:r>
              <a:rPr lang="de-CH"/>
              <a:t> </a:t>
            </a:r>
            <a:r>
              <a:rPr lang="de-CH" err="1"/>
              <a:t>project</a:t>
            </a:r>
            <a:r>
              <a:rPr lang="de-CH"/>
              <a:t>/</a:t>
            </a:r>
            <a:r>
              <a:rPr lang="de-CH" err="1"/>
              <a:t>strategy</a:t>
            </a:r>
            <a:r>
              <a:rPr lang="de-CH"/>
              <a:t> </a:t>
            </a:r>
            <a:r>
              <a:rPr lang="de-CH" err="1"/>
              <a:t>with</a:t>
            </a:r>
            <a:r>
              <a:rPr lang="de-CH"/>
              <a:t> </a:t>
            </a:r>
            <a:r>
              <a:rPr lang="de-CH" err="1"/>
              <a:t>the</a:t>
            </a:r>
            <a:r>
              <a:rPr lang="de-CH"/>
              <a:t> </a:t>
            </a:r>
            <a:r>
              <a:rPr lang="de-CH" err="1"/>
              <a:t>context</a:t>
            </a:r>
            <a:r>
              <a:rPr lang="de-CH"/>
              <a:t> </a:t>
            </a:r>
            <a:r>
              <a:rPr lang="de-CH" err="1"/>
              <a:t>of</a:t>
            </a:r>
            <a:r>
              <a:rPr lang="de-CH"/>
              <a:t> CDE. Part II, </a:t>
            </a:r>
            <a:r>
              <a:rPr lang="de-CH" err="1"/>
              <a:t>however</a:t>
            </a:r>
            <a:r>
              <a:rPr lang="de-CH"/>
              <a:t>, </a:t>
            </a:r>
            <a:r>
              <a:rPr lang="de-CH" err="1"/>
              <a:t>can</a:t>
            </a:r>
            <a:r>
              <a:rPr lang="de-CH"/>
              <a:t> </a:t>
            </a:r>
            <a:r>
              <a:rPr lang="de-CH" err="1"/>
              <a:t>only</a:t>
            </a:r>
            <a:r>
              <a:rPr lang="de-CH"/>
              <a:t> </a:t>
            </a:r>
            <a:r>
              <a:rPr lang="de-CH" err="1"/>
              <a:t>be</a:t>
            </a:r>
            <a:r>
              <a:rPr lang="de-CH"/>
              <a:t> </a:t>
            </a:r>
            <a:r>
              <a:rPr lang="de-CH" err="1"/>
              <a:t>conducted</a:t>
            </a:r>
            <a:r>
              <a:rPr lang="de-CH"/>
              <a:t> </a:t>
            </a:r>
            <a:r>
              <a:rPr lang="de-CH" err="1"/>
              <a:t>if</a:t>
            </a:r>
            <a:r>
              <a:rPr lang="de-CH"/>
              <a:t> a </a:t>
            </a:r>
            <a:r>
              <a:rPr lang="de-CH" err="1"/>
              <a:t>concrete</a:t>
            </a:r>
            <a:r>
              <a:rPr lang="de-CH"/>
              <a:t> </a:t>
            </a:r>
            <a:r>
              <a:rPr lang="de-CH" err="1"/>
              <a:t>or</a:t>
            </a:r>
            <a:r>
              <a:rPr lang="de-CH"/>
              <a:t> draft </a:t>
            </a:r>
            <a:r>
              <a:rPr lang="de-CH" err="1"/>
              <a:t>project</a:t>
            </a:r>
            <a:r>
              <a:rPr lang="de-CH"/>
              <a:t>/</a:t>
            </a:r>
            <a:r>
              <a:rPr lang="de-CH" err="1"/>
              <a:t>strategy</a:t>
            </a:r>
            <a:r>
              <a:rPr lang="de-CH"/>
              <a:t> </a:t>
            </a:r>
            <a:r>
              <a:rPr lang="de-CH" err="1"/>
              <a:t>exists</a:t>
            </a:r>
            <a:r>
              <a:rPr lang="de-CH"/>
              <a:t>.</a:t>
            </a:r>
            <a:endParaRPr/>
          </a:p>
        </p:txBody>
      </p:sp>
      <p:sp>
        <p:nvSpPr>
          <p:cNvPr id="483" name="Google Shape;483;g7af041488a_2_204:notes">
            <a:extLst>
              <a:ext uri="{FF2B5EF4-FFF2-40B4-BE49-F238E27FC236}">
                <a16:creationId xmlns:a16="http://schemas.microsoft.com/office/drawing/2014/main" id="{C9091244-5EDB-A964-83E5-194F40CA395D}"/>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7</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7561880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AB68C-0F9C-FDC2-40ED-E6BBE82CC2CA}"/>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471A28B7-15FF-2EC9-21EB-A92F0F0F5F5F}"/>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D7B4822D-EB3C-5039-9D6D-E1E03C1657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750" indent="0">
              <a:buNone/>
            </a:pPr>
            <a:r>
              <a:rPr lang="de-CH" altLang="de-DE" err="1"/>
              <a:t>Alternatively</a:t>
            </a:r>
            <a:r>
              <a:rPr lang="de-CH" altLang="de-DE"/>
              <a:t>, </a:t>
            </a:r>
            <a:r>
              <a:rPr lang="de-CH" altLang="de-DE" err="1"/>
              <a:t>you</a:t>
            </a:r>
            <a:r>
              <a:rPr lang="de-CH" altLang="de-DE"/>
              <a:t> </a:t>
            </a:r>
            <a:r>
              <a:rPr lang="de-CH" altLang="de-DE" err="1"/>
              <a:t>can</a:t>
            </a:r>
            <a:r>
              <a:rPr lang="de-CH" altLang="de-DE"/>
              <a:t> </a:t>
            </a:r>
            <a:r>
              <a:rPr lang="de-CH" altLang="de-DE" err="1"/>
              <a:t>add</a:t>
            </a:r>
            <a:r>
              <a:rPr lang="de-CH" altLang="de-DE"/>
              <a:t> </a:t>
            </a:r>
            <a:r>
              <a:rPr lang="de-CH" altLang="de-DE" err="1"/>
              <a:t>new</a:t>
            </a:r>
            <a:r>
              <a:rPr lang="de-CH" altLang="de-DE"/>
              <a:t> </a:t>
            </a:r>
            <a:r>
              <a:rPr lang="de-CH" altLang="de-DE" err="1"/>
              <a:t>risks</a:t>
            </a:r>
            <a:r>
              <a:rPr lang="de-CH" altLang="de-DE"/>
              <a:t>.</a:t>
            </a:r>
          </a:p>
        </p:txBody>
      </p:sp>
      <p:sp>
        <p:nvSpPr>
          <p:cNvPr id="81924" name="Slide Number Placeholder 3">
            <a:extLst>
              <a:ext uri="{FF2B5EF4-FFF2-40B4-BE49-F238E27FC236}">
                <a16:creationId xmlns:a16="http://schemas.microsoft.com/office/drawing/2014/main" id="{6732ACBF-801D-B304-8F85-B7F53795B7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extLst>
      <p:ext uri="{BB962C8B-B14F-4D97-AF65-F5344CB8AC3E}">
        <p14:creationId xmlns:p14="http://schemas.microsoft.com/office/powerpoint/2010/main" val="2830200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AB68C-0F9C-FDC2-40ED-E6BBE82CC2CA}"/>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471A28B7-15FF-2EC9-21EB-A92F0F0F5F5F}"/>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D7B4822D-EB3C-5039-9D6D-E1E03C1657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750" indent="0">
              <a:buNone/>
            </a:pPr>
            <a:endParaRPr lang="de-CH" altLang="de-DE"/>
          </a:p>
        </p:txBody>
      </p:sp>
      <p:sp>
        <p:nvSpPr>
          <p:cNvPr id="81924" name="Slide Number Placeholder 3">
            <a:extLst>
              <a:ext uri="{FF2B5EF4-FFF2-40B4-BE49-F238E27FC236}">
                <a16:creationId xmlns:a16="http://schemas.microsoft.com/office/drawing/2014/main" id="{6732ACBF-801D-B304-8F85-B7F53795B7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extLst>
      <p:ext uri="{BB962C8B-B14F-4D97-AF65-F5344CB8AC3E}">
        <p14:creationId xmlns:p14="http://schemas.microsoft.com/office/powerpoint/2010/main" val="22670389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13802300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0FEA22FA-ED65-447C-BF48-49AAE41F7D9E}"/>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FE83A0EC-0F49-4F7D-A438-B0D3DAEA57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110596" name="Slide Number Placeholder 3">
            <a:extLst>
              <a:ext uri="{FF2B5EF4-FFF2-40B4-BE49-F238E27FC236}">
                <a16:creationId xmlns:a16="http://schemas.microsoft.com/office/drawing/2014/main" id="{623C682C-F11D-4779-BAE9-E85A397CF2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CAAE557-CA90-4210-985A-94866F3BE646}" type="slidenum">
              <a:rPr kumimoji="0" lang="en-GB" altLang="de-DE" sz="1200" b="0" i="0" u="none" strike="noStrike" kern="0" cap="none" spc="0" normalizeH="0" baseline="0" noProof="0" smtClean="0">
                <a:ln>
                  <a:noFill/>
                </a:ln>
                <a:solidFill>
                  <a:srgbClr val="000000"/>
                </a:solidFill>
                <a:effectLst/>
                <a:uLnTx/>
                <a:uFillTx/>
                <a:latin typeface="Gill Sans" charset="0"/>
                <a:sym typeface="Gill Sans" charset="0"/>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lang="en-GB" altLang="de-DE" sz="1200" b="0" i="0" u="none" strike="noStrike" kern="0" cap="none" spc="0" normalizeH="0" baseline="0" noProof="0">
              <a:ln>
                <a:noFill/>
              </a:ln>
              <a:solidFill>
                <a:srgbClr val="000000"/>
              </a:solidFill>
              <a:effectLst/>
              <a:uLnTx/>
              <a:uFillTx/>
              <a:latin typeface="Gill Sans" charset="0"/>
              <a:sym typeface="Gill Sans" charset="0"/>
            </a:endParaRPr>
          </a:p>
        </p:txBody>
      </p:sp>
    </p:spTree>
    <p:extLst>
      <p:ext uri="{BB962C8B-B14F-4D97-AF65-F5344CB8AC3E}">
        <p14:creationId xmlns:p14="http://schemas.microsoft.com/office/powerpoint/2010/main" val="15472722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3717F-7D5B-51D1-F9C4-8031D4CA2992}"/>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532C4B19-01C6-22E4-6A7D-3A91DC0F1E1C}"/>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BD9F7963-14F5-9343-C34A-FDDDA1E60A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81924" name="Slide Number Placeholder 3">
            <a:extLst>
              <a:ext uri="{FF2B5EF4-FFF2-40B4-BE49-F238E27FC236}">
                <a16:creationId xmlns:a16="http://schemas.microsoft.com/office/drawing/2014/main" id="{7F8F8656-FF09-756D-73C6-DA7FFD6F63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extLst>
      <p:ext uri="{BB962C8B-B14F-4D97-AF65-F5344CB8AC3E}">
        <p14:creationId xmlns:p14="http://schemas.microsoft.com/office/powerpoint/2010/main" val="37267327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69</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36343249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70</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39643022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27723584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72</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32751219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73</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2980948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pPr>
            <a:r>
              <a:rPr lang="de-CH"/>
              <a:t>Risk </a:t>
            </a:r>
            <a:r>
              <a:rPr lang="de-CH" err="1"/>
              <a:t>perspective</a:t>
            </a:r>
            <a:r>
              <a:rPr lang="de-CH"/>
              <a:t>: D</a:t>
            </a:r>
            <a:r>
              <a:rPr lang="en-US" b="0" i="0" err="1">
                <a:effectLst/>
                <a:latin typeface="firasans"/>
              </a:rPr>
              <a:t>etermine</a:t>
            </a:r>
            <a:r>
              <a:rPr lang="en-US" b="0" i="0">
                <a:effectLst/>
                <a:latin typeface="firasans"/>
              </a:rPr>
              <a:t> whether or not project goals, aims or priorities are at risk from climate change, environmental issues or natural hazards</a:t>
            </a:r>
          </a:p>
          <a:p>
            <a:pPr marL="457200" lvl="0" indent="-228600" algn="l" rtl="0">
              <a:lnSpc>
                <a:spcPct val="100000"/>
              </a:lnSpc>
              <a:spcBef>
                <a:spcPts val="0"/>
              </a:spcBef>
              <a:spcAft>
                <a:spcPts val="0"/>
              </a:spcAft>
              <a:buSzPts val="1100"/>
            </a:pPr>
            <a:r>
              <a:rPr lang="en-US" b="0" i="0">
                <a:effectLst/>
                <a:latin typeface="firasans"/>
              </a:rPr>
              <a:t>Impact perspective: determine whether the project may have adverse effects on the climate or the environment, or whether it creates or exacerbates risks</a:t>
            </a:r>
          </a:p>
          <a:p>
            <a:pPr marL="457200" lvl="0" indent="-228600" algn="l" rtl="0">
              <a:lnSpc>
                <a:spcPct val="100000"/>
              </a:lnSpc>
              <a:spcBef>
                <a:spcPts val="0"/>
              </a:spcBef>
              <a:spcAft>
                <a:spcPts val="0"/>
              </a:spcAft>
              <a:buSzPts val="1100"/>
            </a:pPr>
            <a:r>
              <a:rPr lang="en-US" b="0" i="0" err="1">
                <a:effectLst/>
                <a:latin typeface="firasans"/>
              </a:rPr>
              <a:t>Optimisation</a:t>
            </a:r>
            <a:r>
              <a:rPr lang="en-US" b="0" i="0">
                <a:effectLst/>
                <a:latin typeface="firasans"/>
              </a:rPr>
              <a:t>: Adjust your project/strategy to integrate climate change, disaster risk reduction and the environment (C/D/E) into your activities, capture entry points for the creation of positive impacts on C/D/E, and create and make use of synergies and co-benefits with existing initiatives, projects and actors.</a:t>
            </a: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8</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5920675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a:extLst>
            <a:ext uri="{FF2B5EF4-FFF2-40B4-BE49-F238E27FC236}">
              <a16:creationId xmlns:a16="http://schemas.microsoft.com/office/drawing/2014/main" id="{6BA2AF44-618A-9590-3526-84E1D89EAD13}"/>
            </a:ext>
          </a:extLst>
        </p:cNvPr>
        <p:cNvGrpSpPr/>
        <p:nvPr/>
      </p:nvGrpSpPr>
      <p:grpSpPr>
        <a:xfrm>
          <a:off x="0" y="0"/>
          <a:ext cx="0" cy="0"/>
          <a:chOff x="0" y="0"/>
          <a:chExt cx="0" cy="0"/>
        </a:xfrm>
      </p:grpSpPr>
      <p:sp>
        <p:nvSpPr>
          <p:cNvPr id="569" name="Google Shape;569;g7af041488a_2_296:notes">
            <a:extLst>
              <a:ext uri="{FF2B5EF4-FFF2-40B4-BE49-F238E27FC236}">
                <a16:creationId xmlns:a16="http://schemas.microsoft.com/office/drawing/2014/main" id="{3016DAC4-B06D-8120-7B65-8354C3C62205}"/>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a:extLst>
              <a:ext uri="{FF2B5EF4-FFF2-40B4-BE49-F238E27FC236}">
                <a16:creationId xmlns:a16="http://schemas.microsoft.com/office/drawing/2014/main" id="{C8BBD189-F0B8-3C5C-6D6C-05A16FCFCAA6}"/>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a:extLst>
              <a:ext uri="{FF2B5EF4-FFF2-40B4-BE49-F238E27FC236}">
                <a16:creationId xmlns:a16="http://schemas.microsoft.com/office/drawing/2014/main" id="{C58C2416-DDBE-424D-C28F-B44534CE0B4E}"/>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74</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3993593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3E74E8CE-A6C5-4C3A-BF6F-76D82BA2A668}"/>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F2FEE6C9-8792-4BD8-8A2F-17FA3E4F00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750" indent="0" algn="l">
              <a:buNone/>
            </a:pPr>
            <a:r>
              <a:rPr lang="en-US" b="0" i="0">
                <a:effectLst/>
                <a:latin typeface="firasans"/>
              </a:rPr>
              <a:t>Thematic Integration Briefs (TIBs) are structured along the CEDRIG approach, and provide compilations of the interrelations between a development sector, and climate change, disaster risk and the environment (C/D/E). The TIBs may give inspiration, and are meant to support the CEDRIG way of thinking about these interrelationships in all modules, and all steps of the studies. The aims are to:</a:t>
            </a:r>
          </a:p>
          <a:p>
            <a:pPr algn="l">
              <a:buFont typeface="Arial" panose="020B0604020202020204" pitchFamily="34" charset="0"/>
              <a:buChar char="•"/>
            </a:pPr>
            <a:r>
              <a:rPr lang="en-US" b="0" i="0">
                <a:effectLst/>
                <a:latin typeface="firasans"/>
              </a:rPr>
              <a:t>Help users understand the potential risks for a sector, project or system</a:t>
            </a:r>
          </a:p>
          <a:p>
            <a:pPr algn="l">
              <a:buFont typeface="Arial" panose="020B0604020202020204" pitchFamily="34" charset="0"/>
              <a:buChar char="•"/>
            </a:pPr>
            <a:r>
              <a:rPr lang="en-US" b="0" i="0">
                <a:effectLst/>
                <a:latin typeface="firasans"/>
              </a:rPr>
              <a:t>Highlight possible adverse impacts of development sectors on climate, disaster risk and the environment</a:t>
            </a:r>
          </a:p>
          <a:p>
            <a:pPr algn="l">
              <a:buFont typeface="Arial" panose="020B0604020202020204" pitchFamily="34" charset="0"/>
              <a:buChar char="•"/>
            </a:pPr>
            <a:r>
              <a:rPr lang="en-US" b="0" i="0">
                <a:effectLst/>
                <a:latin typeface="firasans"/>
              </a:rPr>
              <a:t>Offer practical advice on options for integrating C/D/E considerations into the sector of interest, and show how to add value, assure greening, and risk-proof the sector</a:t>
            </a:r>
          </a:p>
          <a:p>
            <a:pPr marL="158750" indent="0">
              <a:buNone/>
            </a:pPr>
            <a:endParaRPr lang="de-CH" altLang="de-DE"/>
          </a:p>
        </p:txBody>
      </p:sp>
      <p:sp>
        <p:nvSpPr>
          <p:cNvPr id="120836" name="Slide Number Placeholder 3">
            <a:extLst>
              <a:ext uri="{FF2B5EF4-FFF2-40B4-BE49-F238E27FC236}">
                <a16:creationId xmlns:a16="http://schemas.microsoft.com/office/drawing/2014/main" id="{AC5D7914-DE46-445F-9FE2-FE04778761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41363" indent="-284163">
              <a:defRPr sz="4200">
                <a:solidFill>
                  <a:srgbClr val="000000"/>
                </a:solidFill>
                <a:latin typeface="Gill Sans" charset="0"/>
                <a:cs typeface="ヒラギノ角ゴ ProN W3" charset="0"/>
                <a:sym typeface="Gill Sans" charset="0"/>
              </a:defRPr>
            </a:lvl2pPr>
            <a:lvl3pPr marL="1141413" indent="-227013">
              <a:defRPr sz="4200">
                <a:solidFill>
                  <a:srgbClr val="000000"/>
                </a:solidFill>
                <a:latin typeface="Gill Sans" charset="0"/>
                <a:cs typeface="ヒラギノ角ゴ ProN W3" charset="0"/>
                <a:sym typeface="Gill Sans" charset="0"/>
              </a:defRPr>
            </a:lvl3pPr>
            <a:lvl4pPr marL="1598613" indent="-227013">
              <a:defRPr sz="4200">
                <a:solidFill>
                  <a:srgbClr val="000000"/>
                </a:solidFill>
                <a:latin typeface="Gill Sans" charset="0"/>
                <a:cs typeface="ヒラギノ角ゴ ProN W3" charset="0"/>
                <a:sym typeface="Gill Sans" charset="0"/>
              </a:defRPr>
            </a:lvl4pPr>
            <a:lvl5pPr marL="2055813" indent="-227013">
              <a:defRPr sz="4200">
                <a:solidFill>
                  <a:srgbClr val="000000"/>
                </a:solidFill>
                <a:latin typeface="Gill Sans" charset="0"/>
                <a:cs typeface="ヒラギノ角ゴ ProN W3" charset="0"/>
                <a:sym typeface="Gill Sans" charset="0"/>
              </a:defRPr>
            </a:lvl5pPr>
            <a:lvl6pPr marL="2513013" indent="-227013"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70213" indent="-227013"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27413" indent="-227013"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84613" indent="-227013"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fld id="{C19B81B5-9191-453A-A439-461E783B91B2}" type="slidenum">
              <a:rPr lang="en-GB" altLang="de-DE" sz="1200" smtClean="0"/>
              <a:pPr/>
              <a:t>9</a:t>
            </a:fld>
            <a:endParaRPr lang="en-GB" altLang="de-DE" sz="1200"/>
          </a:p>
        </p:txBody>
      </p:sp>
    </p:spTree>
    <p:extLst>
      <p:ext uri="{BB962C8B-B14F-4D97-AF65-F5344CB8AC3E}">
        <p14:creationId xmlns:p14="http://schemas.microsoft.com/office/powerpoint/2010/main" val="84161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r>
              <a:rPr lang="de"/>
              <a:t>This is how the landing page of the CEDRIG tool will look like once there are public studies.</a:t>
            </a:r>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10</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6449132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37350" y="471200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pic>
        <p:nvPicPr>
          <p:cNvPr id="8" name="Google Shape;566;p92">
            <a:extLst>
              <a:ext uri="{FF2B5EF4-FFF2-40B4-BE49-F238E27FC236}">
                <a16:creationId xmlns:a16="http://schemas.microsoft.com/office/drawing/2014/main" id="{BDBE9D97-DFCE-4469-A1F9-8C01D143A955}"/>
              </a:ext>
            </a:extLst>
          </p:cNvPr>
          <p:cNvPicPr preferRelativeResize="0"/>
          <p:nvPr userDrawn="1"/>
        </p:nvPicPr>
        <p:blipFill rotWithShape="1">
          <a:blip r:embed="rId2">
            <a:alphaModFix/>
          </a:blip>
          <a:srcRect/>
          <a:stretch/>
        </p:blipFill>
        <p:spPr>
          <a:xfrm>
            <a:off x="212878" y="160308"/>
            <a:ext cx="197644" cy="21550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et contenu" type="obj">
  <p:cSld name="Titre et contenu">
    <p:spTree>
      <p:nvGrpSpPr>
        <p:cNvPr id="1" name="Shape 109"/>
        <p:cNvGrpSpPr/>
        <p:nvPr/>
      </p:nvGrpSpPr>
      <p:grpSpPr>
        <a:xfrm>
          <a:off x="0" y="0"/>
          <a:ext cx="0" cy="0"/>
          <a:chOff x="0" y="0"/>
          <a:chExt cx="0" cy="0"/>
        </a:xfrm>
      </p:grpSpPr>
      <p:sp>
        <p:nvSpPr>
          <p:cNvPr id="110" name="Google Shape;110;p28"/>
          <p:cNvSpPr txBox="1">
            <a:spLocks noGrp="1"/>
          </p:cNvSpPr>
          <p:nvPr>
            <p:ph type="title"/>
          </p:nvPr>
        </p:nvSpPr>
        <p:spPr>
          <a:xfrm>
            <a:off x="419984" y="1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b="1">
                <a:solidFill>
                  <a:srgbClr val="34872B"/>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1" name="Google Shape;111;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Tx/>
              <a:buSzPct val="80000"/>
              <a:buFont typeface="Arial" panose="020B0604020202020204" pitchFamily="34" charset="0"/>
              <a:buChar char="•"/>
              <a:defRPr>
                <a:solidFill>
                  <a:schemeClr val="tx1"/>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35135143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Google Shape;110;p28">
            <a:extLst>
              <a:ext uri="{FF2B5EF4-FFF2-40B4-BE49-F238E27FC236}">
                <a16:creationId xmlns:a16="http://schemas.microsoft.com/office/drawing/2014/main" id="{4B39612E-369C-AEC7-440F-ECA7A6994879}"/>
              </a:ext>
            </a:extLst>
          </p:cNvPr>
          <p:cNvSpPr txBox="1">
            <a:spLocks noGrp="1"/>
          </p:cNvSpPr>
          <p:nvPr>
            <p:ph type="title"/>
          </p:nvPr>
        </p:nvSpPr>
        <p:spPr>
          <a:xfrm>
            <a:off x="419984" y="1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b="1">
                <a:solidFill>
                  <a:srgbClr val="34872B"/>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 name="Google Shape;111;p28">
            <a:extLst>
              <a:ext uri="{FF2B5EF4-FFF2-40B4-BE49-F238E27FC236}">
                <a16:creationId xmlns:a16="http://schemas.microsoft.com/office/drawing/2014/main" id="{A803A758-7872-F622-113A-0E4CA6CCC07C}"/>
              </a:ext>
            </a:extLst>
          </p:cNvPr>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ct val="80000"/>
              <a:buFont typeface="Arial" panose="020B0604020202020204" pitchFamily="34" charset="0"/>
              <a:buChar char="•"/>
              <a:defRPr sz="180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pic>
        <p:nvPicPr>
          <p:cNvPr id="8" name="Google Shape;566;p92">
            <a:extLst>
              <a:ext uri="{FF2B5EF4-FFF2-40B4-BE49-F238E27FC236}">
                <a16:creationId xmlns:a16="http://schemas.microsoft.com/office/drawing/2014/main" id="{17FD41D3-484B-D420-68CD-AA23E9E7D4CA}"/>
              </a:ext>
            </a:extLst>
          </p:cNvPr>
          <p:cNvPicPr preferRelativeResize="0"/>
          <p:nvPr userDrawn="1"/>
        </p:nvPicPr>
        <p:blipFill rotWithShape="1">
          <a:blip r:embed="rId2">
            <a:alphaModFix/>
          </a:blip>
          <a:srcRect/>
          <a:stretch/>
        </p:blipFill>
        <p:spPr>
          <a:xfrm>
            <a:off x="212878" y="162147"/>
            <a:ext cx="197644" cy="215503"/>
          </a:xfrm>
          <a:prstGeom prst="rect">
            <a:avLst/>
          </a:prstGeom>
          <a:noFill/>
          <a:ln>
            <a:noFill/>
          </a:ln>
        </p:spPr>
      </p:pic>
    </p:spTree>
    <p:extLst>
      <p:ext uri="{BB962C8B-B14F-4D97-AF65-F5344CB8AC3E}">
        <p14:creationId xmlns:p14="http://schemas.microsoft.com/office/powerpoint/2010/main" val="306198091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pic>
        <p:nvPicPr>
          <p:cNvPr id="10" name="Google Shape;566;p92">
            <a:extLst>
              <a:ext uri="{FF2B5EF4-FFF2-40B4-BE49-F238E27FC236}">
                <a16:creationId xmlns:a16="http://schemas.microsoft.com/office/drawing/2014/main" id="{A6E5D9E7-6936-4537-8DEB-5722D057478D}"/>
              </a:ext>
            </a:extLst>
          </p:cNvPr>
          <p:cNvPicPr preferRelativeResize="0"/>
          <p:nvPr userDrawn="1"/>
        </p:nvPicPr>
        <p:blipFill rotWithShape="1">
          <a:blip r:embed="rId5">
            <a:alphaModFix/>
          </a:blip>
          <a:srcRect/>
          <a:stretch/>
        </p:blipFill>
        <p:spPr>
          <a:xfrm>
            <a:off x="212878" y="162147"/>
            <a:ext cx="197644" cy="215503"/>
          </a:xfrm>
          <a:prstGeom prst="rect">
            <a:avLst/>
          </a:prstGeom>
          <a:noFill/>
          <a:ln>
            <a:noFill/>
          </a:ln>
        </p:spPr>
      </p:pic>
      <p:pic>
        <p:nvPicPr>
          <p:cNvPr id="9" name="Picture 8">
            <a:extLst>
              <a:ext uri="{FF2B5EF4-FFF2-40B4-BE49-F238E27FC236}">
                <a16:creationId xmlns:a16="http://schemas.microsoft.com/office/drawing/2014/main" id="{1A723E7C-721D-4863-9084-B8343DE9A36D}"/>
              </a:ext>
            </a:extLst>
          </p:cNvPr>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5510010" y="4580342"/>
            <a:ext cx="3596640" cy="50856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73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de-CH"/>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CH"/>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CH"/>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965EEBB-33ED-43FB-9046-EF91ED4FB904}" type="slidenum">
              <a:rPr lang="de-CH" smtClean="0"/>
              <a:t>‹Nr.›</a:t>
            </a:fld>
            <a:endParaRPr lang="de-CH"/>
          </a:p>
        </p:txBody>
      </p:sp>
    </p:spTree>
    <p:extLst>
      <p:ext uri="{BB962C8B-B14F-4D97-AF65-F5344CB8AC3E}">
        <p14:creationId xmlns:p14="http://schemas.microsoft.com/office/powerpoint/2010/main" val="3326199274"/>
      </p:ext>
    </p:extLst>
  </p:cSld>
  <p:clrMap bg1="lt1" tx1="dk1" bg2="lt2" tx2="dk2" accent1="accent1" accent2="accent2" accent3="accent3" accent4="accent4" accent5="accent5" accent6="accent6" hlink="hlink" folHlink="folHlink"/>
  <p:sldLayoutIdLst>
    <p:sldLayoutId id="2147483763" r:id="rId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290_31772B13.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ideo" Target="https://www.youtube.com/embed/A7COXoR1ouM?feature=oembed" TargetMode="Externa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rV7zxQ4UaqE"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cedrig.org/" TargetMode="Externa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www.ipcc.ch/report/managing-the-risks-of-extreme-events-and-disasters-to-advance-climate-change-adaptation/"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hyperlink" Target="https://interactive-atlas.ipcc.ch/" TargetMode="Externa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ideo" Target="https://www.youtube.com/embed/PS_dj9M_-so?feature=oembed" TargetMode="Externa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video" Target="https://www.youtube.com/embed/3CvD4nuucqY?feature=oembed" TargetMode="External"/><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youtu.be/3CvD4nuucqY"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71_0.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hyperlink" Target="https://www.ipcc.ch/report/managing-the-risks-of-extreme-events-and-disasters-to-advance-climate-change-adaptation/"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www.cedrig.or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hyperlink" Target="https://interactive-atlas.ipcc.ch/" TargetMode="External"/><Relationship Id="rId4" Type="http://schemas.openxmlformats.org/officeDocument/2006/relationships/image" Target="../media/image35.png"/></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18/10/relationships/comments" Target="../comments/modernComment_246_A13EA5F8.xm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www.sdc-cde.ch/" TargetMode="External"/><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8" name="Google Shape;448;p85"/>
          <p:cNvSpPr/>
          <p:nvPr/>
        </p:nvSpPr>
        <p:spPr>
          <a:xfrm>
            <a:off x="1741885" y="215504"/>
            <a:ext cx="5572125" cy="352425"/>
          </a:xfrm>
          <a:prstGeom prst="rect">
            <a:avLst/>
          </a:prstGeom>
          <a:no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None/>
            </a:pPr>
            <a:endParaRPr sz="2100" b="1" i="0" u="none" strike="noStrike" cap="none">
              <a:solidFill>
                <a:srgbClr val="006A91"/>
              </a:solidFill>
              <a:latin typeface="Arial"/>
              <a:ea typeface="Arial"/>
              <a:cs typeface="Arial"/>
              <a:sym typeface="Arial"/>
            </a:endParaRPr>
          </a:p>
        </p:txBody>
      </p:sp>
      <p:sp>
        <p:nvSpPr>
          <p:cNvPr id="449" name="Google Shape;449;p85"/>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2" name="Titel 1">
            <a:extLst>
              <a:ext uri="{FF2B5EF4-FFF2-40B4-BE49-F238E27FC236}">
                <a16:creationId xmlns:a16="http://schemas.microsoft.com/office/drawing/2014/main" id="{F2D4F835-2148-9743-23DF-803D99F0CCCC}"/>
              </a:ext>
            </a:extLst>
          </p:cNvPr>
          <p:cNvSpPr>
            <a:spLocks noGrp="1"/>
          </p:cNvSpPr>
          <p:nvPr>
            <p:ph type="title"/>
          </p:nvPr>
        </p:nvSpPr>
        <p:spPr/>
        <p:txBody>
          <a:bodyPr>
            <a:normAutofit/>
          </a:bodyPr>
          <a:lstStyle/>
          <a:p>
            <a:r>
              <a:rPr lang="de-CH" sz="2400" b="1" dirty="0" err="1">
                <a:solidFill>
                  <a:srgbClr val="FF0000"/>
                </a:solidFill>
                <a:latin typeface="Arial"/>
                <a:cs typeface="Arial"/>
              </a:rPr>
              <a:t>Introduction</a:t>
            </a:r>
            <a:r>
              <a:rPr lang="de-CH" sz="2400" b="1" dirty="0">
                <a:solidFill>
                  <a:srgbClr val="FF0000"/>
                </a:solidFill>
                <a:latin typeface="Arial"/>
                <a:cs typeface="Arial"/>
              </a:rPr>
              <a:t> </a:t>
            </a:r>
            <a:r>
              <a:rPr lang="de-CH" sz="2400" b="1" dirty="0" err="1">
                <a:solidFill>
                  <a:srgbClr val="FF0000"/>
                </a:solidFill>
                <a:latin typeface="Arial"/>
                <a:cs typeface="Arial"/>
              </a:rPr>
              <a:t>to</a:t>
            </a:r>
            <a:r>
              <a:rPr lang="de-CH" sz="2400" b="1" dirty="0">
                <a:solidFill>
                  <a:srgbClr val="FF0000"/>
                </a:solidFill>
                <a:latin typeface="Arial"/>
                <a:cs typeface="Arial"/>
              </a:rPr>
              <a:t> </a:t>
            </a:r>
            <a:r>
              <a:rPr lang="de-CH" sz="2400" b="1" dirty="0" err="1">
                <a:solidFill>
                  <a:srgbClr val="FF0000"/>
                </a:solidFill>
                <a:latin typeface="Arial"/>
                <a:cs typeface="Arial"/>
              </a:rPr>
              <a:t>this</a:t>
            </a:r>
            <a:r>
              <a:rPr lang="de-CH" sz="2400" b="1" dirty="0">
                <a:solidFill>
                  <a:srgbClr val="FF0000"/>
                </a:solidFill>
                <a:latin typeface="Arial"/>
                <a:cs typeface="Arial"/>
              </a:rPr>
              <a:t> </a:t>
            </a:r>
            <a:r>
              <a:rPr lang="de-CH" sz="2400" b="1" dirty="0" err="1">
                <a:solidFill>
                  <a:srgbClr val="FF0000"/>
                </a:solidFill>
                <a:latin typeface="Arial"/>
                <a:cs typeface="Arial"/>
              </a:rPr>
              <a:t>slide</a:t>
            </a:r>
            <a:r>
              <a:rPr lang="de-CH" sz="2400" b="1" dirty="0">
                <a:solidFill>
                  <a:srgbClr val="FF0000"/>
                </a:solidFill>
                <a:latin typeface="Arial"/>
                <a:cs typeface="Arial"/>
              </a:rPr>
              <a:t> deck / Disclaimer</a:t>
            </a:r>
          </a:p>
        </p:txBody>
      </p:sp>
      <p:sp>
        <p:nvSpPr>
          <p:cNvPr id="3" name="Inhaltsplatzhalter 2">
            <a:extLst>
              <a:ext uri="{FF2B5EF4-FFF2-40B4-BE49-F238E27FC236}">
                <a16:creationId xmlns:a16="http://schemas.microsoft.com/office/drawing/2014/main" id="{EAD09245-FE82-C1C2-94FF-FB58BA9D77EB}"/>
              </a:ext>
            </a:extLst>
          </p:cNvPr>
          <p:cNvSpPr>
            <a:spLocks noGrp="1"/>
          </p:cNvSpPr>
          <p:nvPr>
            <p:ph type="body" idx="1"/>
          </p:nvPr>
        </p:nvSpPr>
        <p:spPr/>
        <p:txBody>
          <a:bodyPr>
            <a:normAutofit/>
          </a:bodyPr>
          <a:lstStyle/>
          <a:p>
            <a:r>
              <a:rPr lang="en-US" dirty="0">
                <a:solidFill>
                  <a:srgbClr val="FF0000"/>
                </a:solidFill>
              </a:rPr>
              <a:t>T</a:t>
            </a:r>
            <a:r>
              <a:rPr lang="en-US" sz="1800" dirty="0">
                <a:solidFill>
                  <a:srgbClr val="FF0000"/>
                </a:solidFill>
              </a:rPr>
              <a:t>his </a:t>
            </a:r>
            <a:r>
              <a:rPr lang="en-US" sz="1800">
                <a:solidFill>
                  <a:srgbClr val="FF0000"/>
                </a:solidFill>
              </a:rPr>
              <a:t>slide deck </a:t>
            </a:r>
            <a:r>
              <a:rPr lang="en-US" sz="1800" dirty="0">
                <a:solidFill>
                  <a:srgbClr val="FF0000"/>
                </a:solidFill>
              </a:rPr>
              <a:t>has been provided by the CDE network of SDC to serve as inspiration for CEDRIG trainings. </a:t>
            </a:r>
          </a:p>
          <a:p>
            <a:r>
              <a:rPr lang="en-US" sz="1800" dirty="0">
                <a:solidFill>
                  <a:srgbClr val="FF0000"/>
                </a:solidFill>
              </a:rPr>
              <a:t>The slide deck or parts thereof may be used for CEDRIG training courses.</a:t>
            </a:r>
          </a:p>
          <a:p>
            <a:r>
              <a:rPr lang="en-US" sz="1800" b="1" dirty="0">
                <a:solidFill>
                  <a:srgbClr val="FF0000"/>
                </a:solidFill>
              </a:rPr>
              <a:t>Use is at your own risk. The SDC accepts no liability in connection with the use of this presentation or parts thereof.</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2" name="Titel 1">
            <a:extLst>
              <a:ext uri="{FF2B5EF4-FFF2-40B4-BE49-F238E27FC236}">
                <a16:creationId xmlns:a16="http://schemas.microsoft.com/office/drawing/2014/main" id="{F0476102-8598-B354-DE82-F5A4039AC342}"/>
              </a:ext>
            </a:extLst>
          </p:cNvPr>
          <p:cNvSpPr>
            <a:spLocks noGrp="1"/>
          </p:cNvSpPr>
          <p:nvPr>
            <p:ph type="title"/>
          </p:nvPr>
        </p:nvSpPr>
        <p:spPr/>
        <p:txBody>
          <a:bodyPr/>
          <a:lstStyle/>
          <a:p>
            <a:r>
              <a:rPr lang="de-CH"/>
              <a:t>CEDRIG: </a:t>
            </a:r>
            <a:r>
              <a:rPr lang="de-CH" err="1"/>
              <a:t>Overview</a:t>
            </a:r>
            <a:endParaRPr lang="de-CH"/>
          </a:p>
        </p:txBody>
      </p:sp>
      <p:sp>
        <p:nvSpPr>
          <p:cNvPr id="3" name="Textplatzhalter 2">
            <a:extLst>
              <a:ext uri="{FF2B5EF4-FFF2-40B4-BE49-F238E27FC236}">
                <a16:creationId xmlns:a16="http://schemas.microsoft.com/office/drawing/2014/main" id="{8AFF4BD0-5C18-73F4-25B9-FAD5C377CE19}"/>
              </a:ext>
            </a:extLst>
          </p:cNvPr>
          <p:cNvSpPr>
            <a:spLocks noGrp="1"/>
          </p:cNvSpPr>
          <p:nvPr>
            <p:ph type="body" idx="1"/>
          </p:nvPr>
        </p:nvSpPr>
        <p:spPr/>
        <p:txBody>
          <a:bodyPr/>
          <a:lstStyle/>
          <a:p>
            <a:endParaRPr lang="de-CH"/>
          </a:p>
        </p:txBody>
      </p:sp>
      <p:pic>
        <p:nvPicPr>
          <p:cNvPr id="5" name="Picture 4">
            <a:extLst>
              <a:ext uri="{FF2B5EF4-FFF2-40B4-BE49-F238E27FC236}">
                <a16:creationId xmlns:a16="http://schemas.microsoft.com/office/drawing/2014/main" id="{E3506475-43CD-4799-1E3E-C7DB643ED3F8}"/>
              </a:ext>
            </a:extLst>
          </p:cNvPr>
          <p:cNvPicPr>
            <a:picLocks noChangeAspect="1"/>
          </p:cNvPicPr>
          <p:nvPr/>
        </p:nvPicPr>
        <p:blipFill>
          <a:blip r:embed="rId3"/>
          <a:stretch>
            <a:fillRect/>
          </a:stretch>
        </p:blipFill>
        <p:spPr>
          <a:xfrm>
            <a:off x="324528" y="646829"/>
            <a:ext cx="7962221" cy="4295852"/>
          </a:xfrm>
          <a:prstGeom prst="rect">
            <a:avLst/>
          </a:prstGeom>
        </p:spPr>
      </p:pic>
    </p:spTree>
    <p:extLst>
      <p:ext uri="{BB962C8B-B14F-4D97-AF65-F5344CB8AC3E}">
        <p14:creationId xmlns:p14="http://schemas.microsoft.com/office/powerpoint/2010/main" val="3627725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0">
          <a:extLst>
            <a:ext uri="{FF2B5EF4-FFF2-40B4-BE49-F238E27FC236}">
              <a16:creationId xmlns:a16="http://schemas.microsoft.com/office/drawing/2014/main" id="{B0195771-3FF3-FA1E-86B4-37C07B1E31D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2C65A5C-C7C2-D059-D33E-8D56DF3CF800}"/>
              </a:ext>
            </a:extLst>
          </p:cNvPr>
          <p:cNvSpPr>
            <a:spLocks noGrp="1"/>
          </p:cNvSpPr>
          <p:nvPr>
            <p:ph type="title"/>
          </p:nvPr>
        </p:nvSpPr>
        <p:spPr/>
        <p:txBody>
          <a:bodyPr/>
          <a:lstStyle/>
          <a:p>
            <a:r>
              <a:rPr lang="en-US"/>
              <a:t>Methodical intro – Different ways of conducting a CEDRIG workshop</a:t>
            </a:r>
            <a:endParaRPr lang="de-CH"/>
          </a:p>
        </p:txBody>
      </p:sp>
      <p:sp>
        <p:nvSpPr>
          <p:cNvPr id="4" name="Textplatzhalter 3">
            <a:extLst>
              <a:ext uri="{FF2B5EF4-FFF2-40B4-BE49-F238E27FC236}">
                <a16:creationId xmlns:a16="http://schemas.microsoft.com/office/drawing/2014/main" id="{746455BB-25FA-90D1-D349-F969004E26B4}"/>
              </a:ext>
            </a:extLst>
          </p:cNvPr>
          <p:cNvSpPr>
            <a:spLocks noGrp="1"/>
          </p:cNvSpPr>
          <p:nvPr>
            <p:ph type="body" idx="1"/>
          </p:nvPr>
        </p:nvSpPr>
        <p:spPr/>
        <p:txBody>
          <a:bodyPr/>
          <a:lstStyle/>
          <a:p>
            <a:pPr>
              <a:buFont typeface="+mj-lt"/>
              <a:buAutoNum type="arabicPeriod"/>
            </a:pPr>
            <a:r>
              <a:rPr lang="de-CH"/>
              <a:t>General </a:t>
            </a:r>
            <a:r>
              <a:rPr lang="de-CH" b="1" err="1"/>
              <a:t>introduction</a:t>
            </a:r>
            <a:r>
              <a:rPr lang="de-CH" b="1"/>
              <a:t> </a:t>
            </a:r>
            <a:r>
              <a:rPr lang="de-CH" b="1" err="1"/>
              <a:t>to</a:t>
            </a:r>
            <a:r>
              <a:rPr lang="de-CH" b="1"/>
              <a:t> CEDRIG </a:t>
            </a:r>
            <a:r>
              <a:rPr lang="de-CH" err="1"/>
              <a:t>workshop</a:t>
            </a:r>
            <a:r>
              <a:rPr lang="de-CH"/>
              <a:t>: </a:t>
            </a:r>
            <a:r>
              <a:rPr lang="de-CH" err="1"/>
              <a:t>Participants</a:t>
            </a:r>
            <a:r>
              <a:rPr lang="de-CH"/>
              <a:t> </a:t>
            </a:r>
            <a:r>
              <a:rPr lang="de-CH" err="1"/>
              <a:t>gain</a:t>
            </a:r>
            <a:r>
              <a:rPr lang="de-CH"/>
              <a:t> </a:t>
            </a:r>
            <a:r>
              <a:rPr lang="de-CH" err="1"/>
              <a:t>knowledge</a:t>
            </a:r>
            <a:r>
              <a:rPr lang="de-CH"/>
              <a:t> and </a:t>
            </a:r>
            <a:r>
              <a:rPr lang="de-CH" err="1"/>
              <a:t>insights</a:t>
            </a:r>
            <a:r>
              <a:rPr lang="de-CH"/>
              <a:t> on </a:t>
            </a:r>
            <a:r>
              <a:rPr lang="de-CH" err="1"/>
              <a:t>the</a:t>
            </a:r>
            <a:r>
              <a:rPr lang="de-CH"/>
              <a:t> </a:t>
            </a:r>
            <a:r>
              <a:rPr lang="de-CH" err="1"/>
              <a:t>aim</a:t>
            </a:r>
            <a:r>
              <a:rPr lang="de-CH"/>
              <a:t> and </a:t>
            </a:r>
            <a:r>
              <a:rPr lang="de-CH" err="1"/>
              <a:t>logic</a:t>
            </a:r>
            <a:r>
              <a:rPr lang="de-CH"/>
              <a:t> </a:t>
            </a:r>
            <a:r>
              <a:rPr lang="de-CH" err="1"/>
              <a:t>of</a:t>
            </a:r>
            <a:r>
              <a:rPr lang="de-CH"/>
              <a:t> CEDRIG, </a:t>
            </a:r>
            <a:r>
              <a:rPr lang="de-CH" err="1"/>
              <a:t>including</a:t>
            </a:r>
            <a:r>
              <a:rPr lang="de-CH"/>
              <a:t> </a:t>
            </a:r>
            <a:r>
              <a:rPr lang="de-CH" err="1"/>
              <a:t>the</a:t>
            </a:r>
            <a:r>
              <a:rPr lang="de-CH"/>
              <a:t> </a:t>
            </a:r>
            <a:r>
              <a:rPr lang="de-CH" err="1"/>
              <a:t>two</a:t>
            </a:r>
            <a:r>
              <a:rPr lang="de-CH"/>
              <a:t> </a:t>
            </a:r>
            <a:r>
              <a:rPr lang="de-CH" err="1"/>
              <a:t>modules</a:t>
            </a:r>
            <a:r>
              <a:rPr lang="de-CH"/>
              <a:t> and different </a:t>
            </a:r>
            <a:r>
              <a:rPr lang="de-CH" err="1"/>
              <a:t>work</a:t>
            </a:r>
            <a:r>
              <a:rPr lang="de-CH"/>
              <a:t> </a:t>
            </a:r>
            <a:r>
              <a:rPr lang="de-CH" err="1"/>
              <a:t>steps</a:t>
            </a:r>
            <a:r>
              <a:rPr lang="de-CH"/>
              <a:t>. </a:t>
            </a:r>
            <a:r>
              <a:rPr lang="de-CH" err="1"/>
              <a:t>They</a:t>
            </a:r>
            <a:r>
              <a:rPr lang="de-CH"/>
              <a:t> </a:t>
            </a:r>
            <a:r>
              <a:rPr lang="de-CH" err="1"/>
              <a:t>apply</a:t>
            </a:r>
            <a:r>
              <a:rPr lang="de-CH"/>
              <a:t> CEDRIG Operational in a </a:t>
            </a:r>
            <a:r>
              <a:rPr lang="de-CH" err="1"/>
              <a:t>training</a:t>
            </a:r>
            <a:r>
              <a:rPr lang="de-CH"/>
              <a:t> </a:t>
            </a:r>
            <a:r>
              <a:rPr lang="de-CH" err="1"/>
              <a:t>context</a:t>
            </a:r>
            <a:r>
              <a:rPr lang="de-CH"/>
              <a:t>, on </a:t>
            </a:r>
            <a:r>
              <a:rPr lang="de-CH" err="1"/>
              <a:t>the</a:t>
            </a:r>
            <a:r>
              <a:rPr lang="de-CH"/>
              <a:t> </a:t>
            </a:r>
            <a:r>
              <a:rPr lang="de-CH" err="1"/>
              <a:t>basis</a:t>
            </a:r>
            <a:r>
              <a:rPr lang="de-CH"/>
              <a:t> </a:t>
            </a:r>
            <a:r>
              <a:rPr lang="de-CH" err="1"/>
              <a:t>of</a:t>
            </a:r>
            <a:r>
              <a:rPr lang="de-CH"/>
              <a:t> </a:t>
            </a:r>
            <a:r>
              <a:rPr lang="de-CH" err="1"/>
              <a:t>case</a:t>
            </a:r>
            <a:r>
              <a:rPr lang="de-CH"/>
              <a:t> </a:t>
            </a:r>
            <a:r>
              <a:rPr lang="de-CH" err="1"/>
              <a:t>studies</a:t>
            </a:r>
            <a:r>
              <a:rPr lang="de-CH"/>
              <a:t>.</a:t>
            </a:r>
          </a:p>
          <a:p>
            <a:pPr>
              <a:buFont typeface="+mj-lt"/>
              <a:buAutoNum type="arabicPeriod"/>
            </a:pPr>
            <a:r>
              <a:rPr lang="de-CH" b="1"/>
              <a:t>CEDRIG Operational </a:t>
            </a:r>
            <a:r>
              <a:rPr lang="de-CH" err="1"/>
              <a:t>workshop</a:t>
            </a:r>
            <a:r>
              <a:rPr lang="de-CH"/>
              <a:t>: </a:t>
            </a:r>
            <a:r>
              <a:rPr lang="de-CH" err="1"/>
              <a:t>Participants</a:t>
            </a:r>
            <a:r>
              <a:rPr lang="de-CH"/>
              <a:t> </a:t>
            </a:r>
            <a:r>
              <a:rPr lang="de-CH" err="1"/>
              <a:t>conduct</a:t>
            </a:r>
            <a:r>
              <a:rPr lang="de-CH"/>
              <a:t> a CEDRIG </a:t>
            </a:r>
            <a:r>
              <a:rPr lang="de-CH" err="1"/>
              <a:t>assessment</a:t>
            </a:r>
            <a:r>
              <a:rPr lang="de-CH"/>
              <a:t> </a:t>
            </a:r>
            <a:r>
              <a:rPr lang="de-CH" err="1"/>
              <a:t>of</a:t>
            </a:r>
            <a:r>
              <a:rPr lang="de-CH"/>
              <a:t> </a:t>
            </a:r>
            <a:r>
              <a:rPr lang="de-CH" err="1"/>
              <a:t>specific</a:t>
            </a:r>
            <a:r>
              <a:rPr lang="de-CH"/>
              <a:t> planned </a:t>
            </a:r>
            <a:r>
              <a:rPr lang="de-CH" err="1"/>
              <a:t>or</a:t>
            </a:r>
            <a:r>
              <a:rPr lang="de-CH"/>
              <a:t> </a:t>
            </a:r>
            <a:r>
              <a:rPr lang="de-CH" err="1"/>
              <a:t>ongoing</a:t>
            </a:r>
            <a:r>
              <a:rPr lang="de-CH"/>
              <a:t> </a:t>
            </a:r>
            <a:r>
              <a:rPr lang="de-CH" err="1"/>
              <a:t>project</a:t>
            </a:r>
            <a:r>
              <a:rPr lang="de-CH"/>
              <a:t>(s). </a:t>
            </a:r>
            <a:r>
              <a:rPr lang="en-US"/>
              <a:t>The workshop serves to work on (parts of) the CEDRIG process (and to validate other parts that have already been worked on by the project, a consultant, etc.).</a:t>
            </a:r>
          </a:p>
          <a:p>
            <a:pPr>
              <a:buFont typeface="+mj-lt"/>
              <a:buAutoNum type="arabicPeriod"/>
            </a:pPr>
            <a:r>
              <a:rPr lang="en-US" b="1"/>
              <a:t>CEDRIG Strategic </a:t>
            </a:r>
            <a:r>
              <a:rPr lang="en-US"/>
              <a:t>workshop: Participate conduct a CEDRIG assessment of their planned or ongoing strategy. The workshop is mainly used to validate and discuss work prepared on Part I and II (at least until risk and impact overview) with management level, and identify </a:t>
            </a:r>
            <a:r>
              <a:rPr lang="en-US" err="1"/>
              <a:t>optimisation</a:t>
            </a:r>
            <a:r>
              <a:rPr lang="en-US"/>
              <a:t> measures.</a:t>
            </a:r>
            <a:endParaRPr lang="de-CH"/>
          </a:p>
        </p:txBody>
      </p:sp>
    </p:spTree>
    <p:extLst>
      <p:ext uri="{BB962C8B-B14F-4D97-AF65-F5344CB8AC3E}">
        <p14:creationId xmlns:p14="http://schemas.microsoft.com/office/powerpoint/2010/main" val="829893395"/>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2" name="Titel 1">
            <a:extLst>
              <a:ext uri="{FF2B5EF4-FFF2-40B4-BE49-F238E27FC236}">
                <a16:creationId xmlns:a16="http://schemas.microsoft.com/office/drawing/2014/main" id="{657D1246-E513-FC52-E48F-BCE4E3615B3B}"/>
              </a:ext>
            </a:extLst>
          </p:cNvPr>
          <p:cNvSpPr>
            <a:spLocks noGrp="1"/>
          </p:cNvSpPr>
          <p:nvPr>
            <p:ph type="title"/>
          </p:nvPr>
        </p:nvSpPr>
        <p:spPr/>
        <p:txBody>
          <a:bodyPr/>
          <a:lstStyle/>
          <a:p>
            <a:r>
              <a:rPr lang="en-US"/>
              <a:t>Methodical intro – How to conduct a CEDRIG introductory / Operational workshop</a:t>
            </a:r>
            <a:endParaRPr lang="de-CH"/>
          </a:p>
        </p:txBody>
      </p:sp>
      <p:graphicFrame>
        <p:nvGraphicFramePr>
          <p:cNvPr id="3" name="Diagramm 2">
            <a:extLst>
              <a:ext uri="{FF2B5EF4-FFF2-40B4-BE49-F238E27FC236}">
                <a16:creationId xmlns:a16="http://schemas.microsoft.com/office/drawing/2014/main" id="{D77F9722-4970-8EEC-E250-69C97DF7E0C4}"/>
              </a:ext>
            </a:extLst>
          </p:cNvPr>
          <p:cNvGraphicFramePr/>
          <p:nvPr>
            <p:extLst>
              <p:ext uri="{D42A27DB-BD31-4B8C-83A1-F6EECF244321}">
                <p14:modId xmlns:p14="http://schemas.microsoft.com/office/powerpoint/2010/main" val="2878003421"/>
              </p:ext>
            </p:extLst>
          </p:nvPr>
        </p:nvGraphicFramePr>
        <p:xfrm>
          <a:off x="523569" y="871590"/>
          <a:ext cx="796412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8535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2" name="Titel 1">
            <a:extLst>
              <a:ext uri="{FF2B5EF4-FFF2-40B4-BE49-F238E27FC236}">
                <a16:creationId xmlns:a16="http://schemas.microsoft.com/office/drawing/2014/main" id="{657D1246-E513-FC52-E48F-BCE4E3615B3B}"/>
              </a:ext>
            </a:extLst>
          </p:cNvPr>
          <p:cNvSpPr>
            <a:spLocks noGrp="1"/>
          </p:cNvSpPr>
          <p:nvPr>
            <p:ph type="title"/>
          </p:nvPr>
        </p:nvSpPr>
        <p:spPr/>
        <p:txBody>
          <a:bodyPr/>
          <a:lstStyle/>
          <a:p>
            <a:r>
              <a:rPr lang="en-US"/>
              <a:t>Methodical intro – How to conduct a CEDRIG Strategic workshop</a:t>
            </a:r>
            <a:endParaRPr lang="de-CH"/>
          </a:p>
        </p:txBody>
      </p:sp>
      <p:graphicFrame>
        <p:nvGraphicFramePr>
          <p:cNvPr id="3" name="Diagramm 2">
            <a:extLst>
              <a:ext uri="{FF2B5EF4-FFF2-40B4-BE49-F238E27FC236}">
                <a16:creationId xmlns:a16="http://schemas.microsoft.com/office/drawing/2014/main" id="{D77F9722-4970-8EEC-E250-69C97DF7E0C4}"/>
              </a:ext>
            </a:extLst>
          </p:cNvPr>
          <p:cNvGraphicFramePr/>
          <p:nvPr>
            <p:extLst>
              <p:ext uri="{D42A27DB-BD31-4B8C-83A1-F6EECF244321}">
                <p14:modId xmlns:p14="http://schemas.microsoft.com/office/powerpoint/2010/main" val="2368325670"/>
              </p:ext>
            </p:extLst>
          </p:nvPr>
        </p:nvGraphicFramePr>
        <p:xfrm>
          <a:off x="486697" y="864214"/>
          <a:ext cx="793463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1241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9B866E-B163-E6D3-3E2D-CA339D86B8CD}"/>
              </a:ext>
            </a:extLst>
          </p:cNvPr>
          <p:cNvSpPr>
            <a:spLocks noGrp="1"/>
          </p:cNvSpPr>
          <p:nvPr>
            <p:ph type="title"/>
          </p:nvPr>
        </p:nvSpPr>
        <p:spPr/>
        <p:txBody>
          <a:bodyPr/>
          <a:lstStyle/>
          <a:p>
            <a:r>
              <a:rPr lang="de-CH" b="1">
                <a:solidFill>
                  <a:srgbClr val="34872B"/>
                </a:solidFill>
              </a:rPr>
              <a:t>CEDRIG Operational: </a:t>
            </a:r>
            <a:r>
              <a:rPr lang="de-CH" b="1" err="1">
                <a:solidFill>
                  <a:srgbClr val="34872B"/>
                </a:solidFill>
              </a:rPr>
              <a:t>Overview</a:t>
            </a:r>
            <a:endParaRPr lang="de-CH" b="1">
              <a:solidFill>
                <a:srgbClr val="34872B"/>
              </a:solidFill>
            </a:endParaRPr>
          </a:p>
        </p:txBody>
      </p:sp>
    </p:spTree>
    <p:extLst>
      <p:ext uri="{BB962C8B-B14F-4D97-AF65-F5344CB8AC3E}">
        <p14:creationId xmlns:p14="http://schemas.microsoft.com/office/powerpoint/2010/main" val="4144667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 name="Titel 3">
            <a:extLst>
              <a:ext uri="{FF2B5EF4-FFF2-40B4-BE49-F238E27FC236}">
                <a16:creationId xmlns:a16="http://schemas.microsoft.com/office/drawing/2014/main" id="{E426C15C-54C2-617E-5F2C-2AA1C5840915}"/>
              </a:ext>
            </a:extLst>
          </p:cNvPr>
          <p:cNvSpPr>
            <a:spLocks noGrp="1"/>
          </p:cNvSpPr>
          <p:nvPr>
            <p:ph type="title"/>
          </p:nvPr>
        </p:nvSpPr>
        <p:spPr/>
        <p:txBody>
          <a:bodyPr/>
          <a:lstStyle/>
          <a:p>
            <a:r>
              <a:rPr lang="de-CH"/>
              <a:t>CEDRIG Operational: </a:t>
            </a:r>
            <a:r>
              <a:rPr lang="de-CH" err="1"/>
              <a:t>Introduction</a:t>
            </a:r>
            <a:r>
              <a:rPr lang="de-CH"/>
              <a:t> </a:t>
            </a:r>
          </a:p>
        </p:txBody>
      </p:sp>
      <p:pic>
        <p:nvPicPr>
          <p:cNvPr id="3" name="Onlinemedien 2" title="CEDRIG Operational EN">
            <a:hlinkClick r:id="" action="ppaction://media"/>
            <a:extLst>
              <a:ext uri="{FF2B5EF4-FFF2-40B4-BE49-F238E27FC236}">
                <a16:creationId xmlns:a16="http://schemas.microsoft.com/office/drawing/2014/main" id="{89433F5E-FB37-13D8-7135-D905E2C9B439}"/>
              </a:ext>
            </a:extLst>
          </p:cNvPr>
          <p:cNvPicPr>
            <a:picLocks noRot="1" noChangeAspect="1"/>
          </p:cNvPicPr>
          <p:nvPr>
            <a:videoFile r:link="rId1"/>
          </p:nvPr>
        </p:nvPicPr>
        <p:blipFill>
          <a:blip r:embed="rId4"/>
          <a:stretch>
            <a:fillRect/>
          </a:stretch>
        </p:blipFill>
        <p:spPr>
          <a:xfrm>
            <a:off x="1485018" y="827753"/>
            <a:ext cx="6173965" cy="3487994"/>
          </a:xfrm>
          <a:prstGeom prst="rect">
            <a:avLst/>
          </a:prstGeom>
        </p:spPr>
      </p:pic>
    </p:spTree>
    <p:extLst>
      <p:ext uri="{BB962C8B-B14F-4D97-AF65-F5344CB8AC3E}">
        <p14:creationId xmlns:p14="http://schemas.microsoft.com/office/powerpoint/2010/main" val="27147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3" name="Titel 2">
            <a:extLst>
              <a:ext uri="{FF2B5EF4-FFF2-40B4-BE49-F238E27FC236}">
                <a16:creationId xmlns:a16="http://schemas.microsoft.com/office/drawing/2014/main" id="{2C9B0D36-7527-BA45-8335-4B601BDBE030}"/>
              </a:ext>
            </a:extLst>
          </p:cNvPr>
          <p:cNvSpPr>
            <a:spLocks noGrp="1"/>
          </p:cNvSpPr>
          <p:nvPr>
            <p:ph type="title"/>
          </p:nvPr>
        </p:nvSpPr>
        <p:spPr/>
        <p:txBody>
          <a:bodyPr/>
          <a:lstStyle/>
          <a:p>
            <a:r>
              <a:rPr lang="de-CH"/>
              <a:t>CEDRIG Operational: </a:t>
            </a:r>
            <a:r>
              <a:rPr lang="de-CH" err="1"/>
              <a:t>Overview</a:t>
            </a:r>
            <a:endParaRPr lang="de-CH"/>
          </a:p>
        </p:txBody>
      </p:sp>
      <p:sp>
        <p:nvSpPr>
          <p:cNvPr id="4" name="Textplatzhalter 3">
            <a:extLst>
              <a:ext uri="{FF2B5EF4-FFF2-40B4-BE49-F238E27FC236}">
                <a16:creationId xmlns:a16="http://schemas.microsoft.com/office/drawing/2014/main" id="{4DF5725A-07FA-48A6-6478-2B3B609348D2}"/>
              </a:ext>
            </a:extLst>
          </p:cNvPr>
          <p:cNvSpPr>
            <a:spLocks noGrp="1"/>
          </p:cNvSpPr>
          <p:nvPr>
            <p:ph type="body" idx="1"/>
          </p:nvPr>
        </p:nvSpPr>
        <p:spPr/>
        <p:txBody>
          <a:bodyPr/>
          <a:lstStyle/>
          <a:p>
            <a:endParaRPr lang="de-CH"/>
          </a:p>
        </p:txBody>
      </p:sp>
      <p:pic>
        <p:nvPicPr>
          <p:cNvPr id="7" name="Grafik 6">
            <a:extLst>
              <a:ext uri="{FF2B5EF4-FFF2-40B4-BE49-F238E27FC236}">
                <a16:creationId xmlns:a16="http://schemas.microsoft.com/office/drawing/2014/main" id="{A8D9C77A-34DC-391F-F067-0D1BC943485B}"/>
              </a:ext>
            </a:extLst>
          </p:cNvPr>
          <p:cNvPicPr>
            <a:picLocks noChangeAspect="1"/>
          </p:cNvPicPr>
          <p:nvPr/>
        </p:nvPicPr>
        <p:blipFill>
          <a:blip r:embed="rId3"/>
          <a:stretch>
            <a:fillRect/>
          </a:stretch>
        </p:blipFill>
        <p:spPr>
          <a:xfrm>
            <a:off x="0" y="594527"/>
            <a:ext cx="8207477" cy="4463791"/>
          </a:xfrm>
          <a:prstGeom prst="rect">
            <a:avLst/>
          </a:prstGeom>
        </p:spPr>
      </p:pic>
    </p:spTree>
    <p:extLst>
      <p:ext uri="{BB962C8B-B14F-4D97-AF65-F5344CB8AC3E}">
        <p14:creationId xmlns:p14="http://schemas.microsoft.com/office/powerpoint/2010/main" val="4184490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E1455C5E-621D-86D9-CFD8-94443B6473A3}"/>
              </a:ext>
            </a:extLst>
          </p:cNvPr>
          <p:cNvSpPr>
            <a:spLocks noGrp="1"/>
          </p:cNvSpPr>
          <p:nvPr>
            <p:ph type="title"/>
          </p:nvPr>
        </p:nvSpPr>
        <p:spPr/>
        <p:txBody>
          <a:bodyPr/>
          <a:lstStyle/>
          <a:p>
            <a:r>
              <a:rPr lang="de-CH"/>
              <a:t>CEDRIG Operational</a:t>
            </a:r>
            <a:br>
              <a:rPr lang="de-CH"/>
            </a:br>
            <a:endParaRPr lang="de-CH"/>
          </a:p>
        </p:txBody>
      </p:sp>
      <p:sp>
        <p:nvSpPr>
          <p:cNvPr id="3" name="Text Placeholder 2">
            <a:extLst>
              <a:ext uri="{FF2B5EF4-FFF2-40B4-BE49-F238E27FC236}">
                <a16:creationId xmlns:a16="http://schemas.microsoft.com/office/drawing/2014/main" id="{EDB9C387-A2C6-4BE1-B3C3-67B19212FCED}"/>
              </a:ext>
            </a:extLst>
          </p:cNvPr>
          <p:cNvSpPr>
            <a:spLocks noGrp="1"/>
          </p:cNvSpPr>
          <p:nvPr>
            <p:ph type="body" idx="1"/>
          </p:nvPr>
        </p:nvSpPr>
        <p:spPr>
          <a:xfrm>
            <a:off x="311699" y="1152475"/>
            <a:ext cx="4356165" cy="3416400"/>
          </a:xfrm>
        </p:spPr>
        <p:txBody>
          <a:bodyPr/>
          <a:lstStyle/>
          <a:p>
            <a:pPr>
              <a:buFont typeface="Arial" panose="020B0604020202020204" pitchFamily="34" charset="0"/>
              <a:buChar char="•"/>
            </a:pPr>
            <a:r>
              <a:rPr lang="de-CH">
                <a:solidFill>
                  <a:schemeClr val="tx1"/>
                </a:solidFill>
                <a:latin typeface="+mj-lt"/>
              </a:rPr>
              <a:t>Operational </a:t>
            </a:r>
            <a:r>
              <a:rPr lang="de-CH" err="1">
                <a:solidFill>
                  <a:schemeClr val="tx1"/>
                </a:solidFill>
                <a:latin typeface="+mj-lt"/>
              </a:rPr>
              <a:t>projects</a:t>
            </a:r>
            <a:r>
              <a:rPr lang="de-CH">
                <a:solidFill>
                  <a:schemeClr val="tx1"/>
                </a:solidFill>
                <a:latin typeface="+mj-lt"/>
              </a:rPr>
              <a:t>, </a:t>
            </a:r>
            <a:r>
              <a:rPr lang="de-CH" err="1">
                <a:solidFill>
                  <a:schemeClr val="tx1"/>
                </a:solidFill>
                <a:latin typeface="+mj-lt"/>
              </a:rPr>
              <a:t>programmes</a:t>
            </a:r>
            <a:r>
              <a:rPr lang="de-CH">
                <a:solidFill>
                  <a:schemeClr val="tx1"/>
                </a:solidFill>
                <a:latin typeface="+mj-lt"/>
              </a:rPr>
              <a:t>, etc.</a:t>
            </a:r>
          </a:p>
          <a:p>
            <a:pPr>
              <a:buFont typeface="Arial" panose="020B0604020202020204" pitchFamily="34" charset="0"/>
              <a:buChar char="•"/>
            </a:pPr>
            <a:r>
              <a:rPr lang="de-CH" err="1">
                <a:solidFill>
                  <a:schemeClr val="tx1"/>
                </a:solidFill>
                <a:latin typeface="+mj-lt"/>
              </a:rPr>
              <a:t>Ongoing</a:t>
            </a:r>
            <a:r>
              <a:rPr lang="de-CH">
                <a:solidFill>
                  <a:schemeClr val="tx1"/>
                </a:solidFill>
                <a:latin typeface="+mj-lt"/>
              </a:rPr>
              <a:t> </a:t>
            </a:r>
            <a:r>
              <a:rPr lang="de-CH" err="1">
                <a:solidFill>
                  <a:schemeClr val="tx1"/>
                </a:solidFill>
                <a:latin typeface="+mj-lt"/>
              </a:rPr>
              <a:t>or</a:t>
            </a:r>
            <a:r>
              <a:rPr lang="de-CH">
                <a:solidFill>
                  <a:schemeClr val="tx1"/>
                </a:solidFill>
                <a:latin typeface="+mj-lt"/>
              </a:rPr>
              <a:t> </a:t>
            </a:r>
            <a:r>
              <a:rPr lang="de-CH" err="1">
                <a:solidFill>
                  <a:schemeClr val="tx1"/>
                </a:solidFill>
                <a:latin typeface="+mj-lt"/>
              </a:rPr>
              <a:t>ideally</a:t>
            </a:r>
            <a:r>
              <a:rPr lang="de-CH">
                <a:solidFill>
                  <a:schemeClr val="tx1"/>
                </a:solidFill>
                <a:latin typeface="+mj-lt"/>
              </a:rPr>
              <a:t> </a:t>
            </a:r>
            <a:r>
              <a:rPr lang="de-CH" err="1">
                <a:solidFill>
                  <a:schemeClr val="tx1"/>
                </a:solidFill>
                <a:latin typeface="+mj-lt"/>
              </a:rPr>
              <a:t>planning</a:t>
            </a:r>
            <a:r>
              <a:rPr lang="de-CH">
                <a:solidFill>
                  <a:schemeClr val="tx1"/>
                </a:solidFill>
                <a:latin typeface="+mj-lt"/>
              </a:rPr>
              <a:t> </a:t>
            </a:r>
            <a:r>
              <a:rPr lang="de-CH" err="1">
                <a:solidFill>
                  <a:schemeClr val="tx1"/>
                </a:solidFill>
                <a:latin typeface="+mj-lt"/>
              </a:rPr>
              <a:t>stage</a:t>
            </a:r>
            <a:r>
              <a:rPr lang="de-CH">
                <a:solidFill>
                  <a:schemeClr val="tx1"/>
                </a:solidFill>
                <a:latin typeface="+mj-lt"/>
              </a:rPr>
              <a:t> (</a:t>
            </a:r>
            <a:r>
              <a:rPr lang="de-CH" err="1">
                <a:solidFill>
                  <a:schemeClr val="tx1"/>
                </a:solidFill>
                <a:latin typeface="+mj-lt"/>
              </a:rPr>
              <a:t>or</a:t>
            </a:r>
            <a:r>
              <a:rPr lang="de-CH">
                <a:solidFill>
                  <a:schemeClr val="tx1"/>
                </a:solidFill>
                <a:latin typeface="+mj-lt"/>
              </a:rPr>
              <a:t> </a:t>
            </a:r>
            <a:r>
              <a:rPr lang="de-CH" err="1">
                <a:solidFill>
                  <a:schemeClr val="tx1"/>
                </a:solidFill>
                <a:latin typeface="+mj-lt"/>
              </a:rPr>
              <a:t>mid</a:t>
            </a:r>
            <a:r>
              <a:rPr lang="de-CH">
                <a:solidFill>
                  <a:schemeClr val="tx1"/>
                </a:solidFill>
                <a:latin typeface="+mj-lt"/>
              </a:rPr>
              <a:t>-term review)</a:t>
            </a:r>
          </a:p>
          <a:p>
            <a:pPr>
              <a:buFont typeface="Arial" panose="020B0604020202020204" pitchFamily="34" charset="0"/>
              <a:buChar char="•"/>
            </a:pPr>
            <a:r>
              <a:rPr lang="de-CH" err="1">
                <a:solidFill>
                  <a:schemeClr val="tx1"/>
                </a:solidFill>
                <a:latin typeface="+mj-lt"/>
              </a:rPr>
              <a:t>Involve</a:t>
            </a:r>
            <a:r>
              <a:rPr lang="de-CH">
                <a:solidFill>
                  <a:schemeClr val="tx1"/>
                </a:solidFill>
                <a:latin typeface="+mj-lt"/>
              </a:rPr>
              <a:t> </a:t>
            </a:r>
            <a:r>
              <a:rPr lang="de-CH" err="1">
                <a:solidFill>
                  <a:schemeClr val="tx1"/>
                </a:solidFill>
                <a:latin typeface="+mj-lt"/>
              </a:rPr>
              <a:t>key</a:t>
            </a:r>
            <a:r>
              <a:rPr lang="de-CH">
                <a:solidFill>
                  <a:schemeClr val="tx1"/>
                </a:solidFill>
                <a:latin typeface="+mj-lt"/>
              </a:rPr>
              <a:t> </a:t>
            </a:r>
            <a:r>
              <a:rPr lang="de-CH" err="1">
                <a:solidFill>
                  <a:schemeClr val="tx1"/>
                </a:solidFill>
                <a:latin typeface="+mj-lt"/>
              </a:rPr>
              <a:t>responsible</a:t>
            </a:r>
            <a:r>
              <a:rPr lang="de-CH">
                <a:solidFill>
                  <a:schemeClr val="tx1"/>
                </a:solidFill>
                <a:latin typeface="+mj-lt"/>
              </a:rPr>
              <a:t> </a:t>
            </a:r>
            <a:r>
              <a:rPr lang="de-CH" err="1">
                <a:solidFill>
                  <a:schemeClr val="tx1"/>
                </a:solidFill>
                <a:latin typeface="+mj-lt"/>
              </a:rPr>
              <a:t>staff</a:t>
            </a:r>
            <a:r>
              <a:rPr lang="de-CH">
                <a:solidFill>
                  <a:schemeClr val="tx1"/>
                </a:solidFill>
                <a:latin typeface="+mj-lt"/>
              </a:rPr>
              <a:t> &amp; </a:t>
            </a:r>
            <a:r>
              <a:rPr lang="de-CH" err="1">
                <a:solidFill>
                  <a:schemeClr val="tx1"/>
                </a:solidFill>
                <a:latin typeface="+mj-lt"/>
              </a:rPr>
              <a:t>partners</a:t>
            </a:r>
            <a:r>
              <a:rPr lang="de-CH">
                <a:solidFill>
                  <a:schemeClr val="tx1"/>
                </a:solidFill>
                <a:latin typeface="+mj-lt"/>
              </a:rPr>
              <a:t> (&gt; </a:t>
            </a:r>
            <a:r>
              <a:rPr lang="de-CH" err="1">
                <a:solidFill>
                  <a:schemeClr val="tx1"/>
                </a:solidFill>
                <a:latin typeface="+mj-lt"/>
              </a:rPr>
              <a:t>multistakeholder</a:t>
            </a:r>
            <a:r>
              <a:rPr lang="de-CH">
                <a:solidFill>
                  <a:schemeClr val="tx1"/>
                </a:solidFill>
                <a:latin typeface="+mj-lt"/>
              </a:rPr>
              <a:t> </a:t>
            </a:r>
            <a:r>
              <a:rPr lang="de-CH" err="1">
                <a:solidFill>
                  <a:schemeClr val="tx1"/>
                </a:solidFill>
                <a:latin typeface="+mj-lt"/>
              </a:rPr>
              <a:t>workshop</a:t>
            </a:r>
            <a:r>
              <a:rPr lang="de-CH">
                <a:solidFill>
                  <a:schemeClr val="tx1"/>
                </a:solidFill>
                <a:latin typeface="+mj-lt"/>
              </a:rPr>
              <a:t>)</a:t>
            </a:r>
          </a:p>
          <a:p>
            <a:pPr>
              <a:buFont typeface="Arial" panose="020B0604020202020204" pitchFamily="34" charset="0"/>
              <a:buChar char="•"/>
            </a:pPr>
            <a:r>
              <a:rPr lang="de-CH" err="1">
                <a:solidFill>
                  <a:schemeClr val="tx1"/>
                </a:solidFill>
                <a:latin typeface="+mj-lt"/>
              </a:rPr>
              <a:t>Typically</a:t>
            </a:r>
            <a:r>
              <a:rPr lang="de-CH">
                <a:solidFill>
                  <a:schemeClr val="tx1"/>
                </a:solidFill>
                <a:latin typeface="+mj-lt"/>
              </a:rPr>
              <a:t> 2-3 </a:t>
            </a:r>
            <a:r>
              <a:rPr lang="de-CH" err="1">
                <a:solidFill>
                  <a:schemeClr val="tx1"/>
                </a:solidFill>
                <a:latin typeface="+mj-lt"/>
              </a:rPr>
              <a:t>days</a:t>
            </a:r>
            <a:r>
              <a:rPr lang="de-CH">
                <a:solidFill>
                  <a:schemeClr val="tx1"/>
                </a:solidFill>
                <a:latin typeface="+mj-lt"/>
              </a:rPr>
              <a:t> incl. </a:t>
            </a:r>
            <a:r>
              <a:rPr lang="de-CH" err="1">
                <a:solidFill>
                  <a:schemeClr val="tx1"/>
                </a:solidFill>
                <a:latin typeface="+mj-lt"/>
              </a:rPr>
              <a:t>field</a:t>
            </a:r>
            <a:r>
              <a:rPr lang="de-CH">
                <a:solidFill>
                  <a:schemeClr val="tx1"/>
                </a:solidFill>
                <a:latin typeface="+mj-lt"/>
              </a:rPr>
              <a:t> </a:t>
            </a:r>
            <a:r>
              <a:rPr lang="de-CH" err="1">
                <a:solidFill>
                  <a:schemeClr val="tx1"/>
                </a:solidFill>
                <a:latin typeface="+mj-lt"/>
              </a:rPr>
              <a:t>visit</a:t>
            </a:r>
            <a:endParaRPr lang="de-CH">
              <a:solidFill>
                <a:schemeClr val="tx1"/>
              </a:solidFill>
              <a:latin typeface="+mj-lt"/>
            </a:endParaRPr>
          </a:p>
          <a:p>
            <a:pPr>
              <a:buFont typeface="Arial" panose="020B0604020202020204" pitchFamily="34" charset="0"/>
              <a:buChar char="•"/>
            </a:pPr>
            <a:r>
              <a:rPr lang="de-CH">
                <a:solidFill>
                  <a:schemeClr val="tx1"/>
                </a:solidFill>
                <a:latin typeface="+mj-lt"/>
              </a:rPr>
              <a:t>Intro-</a:t>
            </a:r>
            <a:r>
              <a:rPr lang="de-CH" err="1">
                <a:solidFill>
                  <a:schemeClr val="tx1"/>
                </a:solidFill>
                <a:latin typeface="+mj-lt"/>
              </a:rPr>
              <a:t>movie</a:t>
            </a:r>
            <a:r>
              <a:rPr lang="de-CH">
                <a:solidFill>
                  <a:schemeClr val="tx1"/>
                </a:solidFill>
                <a:latin typeface="+mj-lt"/>
              </a:rPr>
              <a:t>: </a:t>
            </a:r>
            <a:r>
              <a:rPr lang="de-CH" sz="1200" u="sng">
                <a:solidFill>
                  <a:schemeClr val="tx1"/>
                </a:solidFill>
                <a:effectLst/>
                <a:latin typeface="+mj-lt"/>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https://youtu.be/rV7zxQ4UaqE</a:t>
            </a:r>
            <a:endParaRPr lang="de-CH" sz="1200">
              <a:solidFill>
                <a:schemeClr val="tx1"/>
              </a:solidFill>
              <a:effectLst/>
              <a:latin typeface="+mj-lt"/>
              <a:ea typeface="Aptos" panose="020B0004020202020204" pitchFamily="34" charset="0"/>
              <a:cs typeface="Aptos" panose="020B0004020202020204" pitchFamily="34" charset="0"/>
            </a:endParaRPr>
          </a:p>
          <a:p>
            <a:pPr marL="114300" indent="0">
              <a:buNone/>
            </a:pPr>
            <a:r>
              <a:rPr lang="de-CH" sz="1200">
                <a:solidFill>
                  <a:schemeClr val="tx1"/>
                </a:solidFill>
                <a:effectLst/>
                <a:latin typeface="+mj-lt"/>
                <a:ea typeface="Aptos" panose="020B0004020202020204" pitchFamily="34" charset="0"/>
                <a:cs typeface="Aptos" panose="020B0004020202020204" pitchFamily="34" charset="0"/>
              </a:rPr>
              <a:t>	</a:t>
            </a:r>
          </a:p>
          <a:p>
            <a:pPr>
              <a:buFont typeface="Arial" panose="020B0604020202020204" pitchFamily="34" charset="0"/>
              <a:buChar char="•"/>
            </a:pPr>
            <a:endParaRPr lang="de-CH">
              <a:solidFill>
                <a:schemeClr val="tx1"/>
              </a:solidFill>
            </a:endParaRPr>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4" name="Grafik 3" descr="Ein Bild, das Text, Screenshot, Diagramm, Schrift enthält.&#10;&#10;KI-generierte Inhalte können fehlerhaft sein.">
            <a:extLst>
              <a:ext uri="{FF2B5EF4-FFF2-40B4-BE49-F238E27FC236}">
                <a16:creationId xmlns:a16="http://schemas.microsoft.com/office/drawing/2014/main" id="{6D7B40A7-1186-1C09-281D-AE0925D3E2BE}"/>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4480126" y="862790"/>
            <a:ext cx="4461468" cy="3044063"/>
          </a:xfrm>
          <a:prstGeom prst="rect">
            <a:avLst/>
          </a:prstGeom>
        </p:spPr>
      </p:pic>
    </p:spTree>
    <p:extLst>
      <p:ext uri="{BB962C8B-B14F-4D97-AF65-F5344CB8AC3E}">
        <p14:creationId xmlns:p14="http://schemas.microsoft.com/office/powerpoint/2010/main" val="871575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4A0DB8DD-E5A2-4688-A0B8-DDBA3A607C88}"/>
              </a:ext>
            </a:extLst>
          </p:cNvPr>
          <p:cNvSpPr>
            <a:spLocks noGrp="1"/>
          </p:cNvSpPr>
          <p:nvPr>
            <p:ph type="title"/>
          </p:nvPr>
        </p:nvSpPr>
        <p:spPr/>
        <p:txBody>
          <a:bodyPr/>
          <a:lstStyle/>
          <a:p>
            <a:r>
              <a:rPr lang="en-US" altLang="en-US" sz="2400" b="1">
                <a:solidFill>
                  <a:srgbClr val="34872B"/>
                </a:solidFill>
                <a:cs typeface="Arial" panose="020B0604020202020204" pitchFamily="34" charset="0"/>
              </a:rPr>
              <a:t>CEDRIG Operational</a:t>
            </a:r>
            <a:endParaRPr lang="de-CH"/>
          </a:p>
        </p:txBody>
      </p:sp>
      <p:sp>
        <p:nvSpPr>
          <p:cNvPr id="3" name="Text Placeholder 2">
            <a:extLst>
              <a:ext uri="{FF2B5EF4-FFF2-40B4-BE49-F238E27FC236}">
                <a16:creationId xmlns:a16="http://schemas.microsoft.com/office/drawing/2014/main" id="{EDB9C387-A2C6-4BE1-B3C3-67B19212FCED}"/>
              </a:ext>
            </a:extLst>
          </p:cNvPr>
          <p:cNvSpPr>
            <a:spLocks noGrp="1"/>
          </p:cNvSpPr>
          <p:nvPr>
            <p:ph type="body" idx="1"/>
          </p:nvPr>
        </p:nvSpPr>
        <p:spPr>
          <a:xfrm>
            <a:off x="311700" y="1152475"/>
            <a:ext cx="3534039" cy="3416400"/>
          </a:xfrm>
        </p:spPr>
        <p:txBody>
          <a:bodyPr/>
          <a:lstStyle/>
          <a:p>
            <a:pPr>
              <a:buFont typeface="Arial" panose="020B0604020202020204" pitchFamily="34" charset="0"/>
              <a:buChar char="•"/>
            </a:pPr>
            <a:r>
              <a:rPr lang="de-CH" err="1">
                <a:solidFill>
                  <a:schemeClr val="tx1"/>
                </a:solidFill>
              </a:rPr>
              <a:t>Getting</a:t>
            </a:r>
            <a:r>
              <a:rPr lang="de-CH">
                <a:solidFill>
                  <a:schemeClr val="tx1"/>
                </a:solidFill>
              </a:rPr>
              <a:t> </a:t>
            </a:r>
            <a:r>
              <a:rPr lang="de-CH" err="1">
                <a:solidFill>
                  <a:schemeClr val="tx1"/>
                </a:solidFill>
              </a:rPr>
              <a:t>started</a:t>
            </a:r>
            <a:r>
              <a:rPr lang="de-CH">
                <a:solidFill>
                  <a:schemeClr val="tx1"/>
                </a:solidFill>
              </a:rPr>
              <a:t> </a:t>
            </a:r>
            <a:r>
              <a:rPr lang="de-CH" err="1">
                <a:solidFill>
                  <a:schemeClr val="tx1"/>
                </a:solidFill>
              </a:rPr>
              <a:t>with</a:t>
            </a:r>
            <a:r>
              <a:rPr lang="de-CH">
                <a:solidFill>
                  <a:schemeClr val="tx1"/>
                </a:solidFill>
              </a:rPr>
              <a:t> </a:t>
            </a:r>
            <a:r>
              <a:rPr lang="de-CH" err="1">
                <a:solidFill>
                  <a:schemeClr val="tx1"/>
                </a:solidFill>
              </a:rPr>
              <a:t>some</a:t>
            </a:r>
            <a:r>
              <a:rPr lang="de-CH">
                <a:solidFill>
                  <a:schemeClr val="tx1"/>
                </a:solidFill>
              </a:rPr>
              <a:t> </a:t>
            </a:r>
            <a:r>
              <a:rPr lang="de-CH" err="1">
                <a:solidFill>
                  <a:schemeClr val="tx1"/>
                </a:solidFill>
              </a:rPr>
              <a:t>basic</a:t>
            </a:r>
            <a:r>
              <a:rPr lang="de-CH">
                <a:solidFill>
                  <a:schemeClr val="tx1"/>
                </a:solidFill>
              </a:rPr>
              <a:t> </a:t>
            </a:r>
            <a:r>
              <a:rPr lang="de-CH" err="1">
                <a:solidFill>
                  <a:schemeClr val="tx1"/>
                </a:solidFill>
              </a:rPr>
              <a:t>information</a:t>
            </a:r>
            <a:endParaRPr lang="de-CH">
              <a:solidFill>
                <a:schemeClr val="tx1"/>
              </a:solidFill>
            </a:endParaRPr>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5" name="Grafik 4">
            <a:extLst>
              <a:ext uri="{FF2B5EF4-FFF2-40B4-BE49-F238E27FC236}">
                <a16:creationId xmlns:a16="http://schemas.microsoft.com/office/drawing/2014/main" id="{A2937685-D7C2-D3C5-7F53-683AE944D6BE}"/>
              </a:ext>
            </a:extLst>
          </p:cNvPr>
          <p:cNvPicPr>
            <a:picLocks noChangeAspect="1"/>
          </p:cNvPicPr>
          <p:nvPr/>
        </p:nvPicPr>
        <p:blipFill>
          <a:blip r:embed="rId3"/>
          <a:stretch>
            <a:fillRect/>
          </a:stretch>
        </p:blipFill>
        <p:spPr>
          <a:xfrm>
            <a:off x="3845740" y="504232"/>
            <a:ext cx="5298259" cy="4551956"/>
          </a:xfrm>
          <a:prstGeom prst="rect">
            <a:avLst/>
          </a:prstGeom>
        </p:spPr>
      </p:pic>
    </p:spTree>
    <p:extLst>
      <p:ext uri="{BB962C8B-B14F-4D97-AF65-F5344CB8AC3E}">
        <p14:creationId xmlns:p14="http://schemas.microsoft.com/office/powerpoint/2010/main" val="2736194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CA82ADC6-753E-D2E8-819C-E1E1DFD2FDB2}"/>
              </a:ext>
            </a:extLst>
          </p:cNvPr>
          <p:cNvSpPr>
            <a:spLocks noGrp="1"/>
          </p:cNvSpPr>
          <p:nvPr>
            <p:ph type="title"/>
          </p:nvPr>
        </p:nvSpPr>
        <p:spPr/>
        <p:txBody>
          <a:bodyPr/>
          <a:lstStyle/>
          <a:p>
            <a:r>
              <a:rPr lang="de-CH"/>
              <a:t>Part I: </a:t>
            </a:r>
            <a:r>
              <a:rPr lang="de-CH" err="1"/>
              <a:t>Context</a:t>
            </a:r>
            <a:r>
              <a:rPr lang="de-CH"/>
              <a:t> </a:t>
            </a:r>
            <a:r>
              <a:rPr lang="de-CH" err="1"/>
              <a:t>analysis</a:t>
            </a:r>
            <a:endParaRPr lang="de-CH"/>
          </a:p>
        </p:txBody>
      </p:sp>
      <p:sp>
        <p:nvSpPr>
          <p:cNvPr id="3" name="Text Placeholder 2">
            <a:extLst>
              <a:ext uri="{FF2B5EF4-FFF2-40B4-BE49-F238E27FC236}">
                <a16:creationId xmlns:a16="http://schemas.microsoft.com/office/drawing/2014/main" id="{EDB9C387-A2C6-4BE1-B3C3-67B19212FCED}"/>
              </a:ext>
            </a:extLst>
          </p:cNvPr>
          <p:cNvSpPr>
            <a:spLocks noGrp="1"/>
          </p:cNvSpPr>
          <p:nvPr>
            <p:ph type="body" idx="1"/>
          </p:nvPr>
        </p:nvSpPr>
        <p:spPr>
          <a:xfrm>
            <a:off x="2315823" y="1036224"/>
            <a:ext cx="6516477" cy="3416400"/>
          </a:xfrm>
        </p:spPr>
        <p:txBody>
          <a:bodyPr/>
          <a:lstStyle/>
          <a:p>
            <a:pPr>
              <a:buFont typeface="Arial" panose="020B0604020202020204" pitchFamily="34" charset="0"/>
              <a:buChar char="•"/>
            </a:pPr>
            <a:r>
              <a:rPr lang="de-CH">
                <a:solidFill>
                  <a:schemeClr val="tx1"/>
                </a:solidFill>
              </a:rPr>
              <a:t>Sound </a:t>
            </a:r>
            <a:r>
              <a:rPr lang="de-CH" err="1">
                <a:solidFill>
                  <a:schemeClr val="tx1"/>
                </a:solidFill>
              </a:rPr>
              <a:t>context</a:t>
            </a:r>
            <a:r>
              <a:rPr lang="de-CH">
                <a:solidFill>
                  <a:schemeClr val="tx1"/>
                </a:solidFill>
              </a:rPr>
              <a:t> </a:t>
            </a:r>
            <a:r>
              <a:rPr lang="de-CH" err="1">
                <a:solidFill>
                  <a:schemeClr val="tx1"/>
                </a:solidFill>
              </a:rPr>
              <a:t>analysis</a:t>
            </a:r>
            <a:r>
              <a:rPr lang="de-CH">
                <a:solidFill>
                  <a:schemeClr val="tx1"/>
                </a:solidFill>
              </a:rPr>
              <a:t> </a:t>
            </a:r>
            <a:r>
              <a:rPr lang="de-CH" err="1">
                <a:solidFill>
                  <a:schemeClr val="tx1"/>
                </a:solidFill>
              </a:rPr>
              <a:t>as</a:t>
            </a:r>
            <a:r>
              <a:rPr lang="de-CH">
                <a:solidFill>
                  <a:schemeClr val="tx1"/>
                </a:solidFill>
              </a:rPr>
              <a:t> </a:t>
            </a:r>
            <a:r>
              <a:rPr lang="de-CH" err="1">
                <a:solidFill>
                  <a:schemeClr val="tx1"/>
                </a:solidFill>
              </a:rPr>
              <a:t>basis</a:t>
            </a:r>
            <a:r>
              <a:rPr lang="de-CH">
                <a:solidFill>
                  <a:schemeClr val="tx1"/>
                </a:solidFill>
              </a:rPr>
              <a:t> </a:t>
            </a:r>
            <a:r>
              <a:rPr lang="de-CH" err="1">
                <a:solidFill>
                  <a:schemeClr val="tx1"/>
                </a:solidFill>
              </a:rPr>
              <a:t>for</a:t>
            </a:r>
            <a:r>
              <a:rPr lang="de-CH">
                <a:solidFill>
                  <a:schemeClr val="tx1"/>
                </a:solidFill>
              </a:rPr>
              <a:t> </a:t>
            </a:r>
            <a:r>
              <a:rPr lang="de-CH" err="1">
                <a:solidFill>
                  <a:schemeClr val="tx1"/>
                </a:solidFill>
              </a:rPr>
              <a:t>systematic</a:t>
            </a:r>
            <a:r>
              <a:rPr lang="de-CH">
                <a:solidFill>
                  <a:schemeClr val="tx1"/>
                </a:solidFill>
              </a:rPr>
              <a:t> C/D/E </a:t>
            </a:r>
            <a:r>
              <a:rPr lang="de-CH" err="1">
                <a:solidFill>
                  <a:schemeClr val="tx1"/>
                </a:solidFill>
              </a:rPr>
              <a:t>integration</a:t>
            </a:r>
            <a:r>
              <a:rPr lang="de-CH">
                <a:solidFill>
                  <a:schemeClr val="tx1"/>
                </a:solidFill>
              </a:rPr>
              <a:t> </a:t>
            </a:r>
            <a:r>
              <a:rPr lang="de-CH" b="1">
                <a:solidFill>
                  <a:schemeClr val="tx1"/>
                </a:solidFill>
              </a:rPr>
              <a:t>– </a:t>
            </a:r>
            <a:r>
              <a:rPr lang="de-CH" b="1" err="1">
                <a:solidFill>
                  <a:schemeClr val="tx1"/>
                </a:solidFill>
              </a:rPr>
              <a:t>importance</a:t>
            </a:r>
            <a:r>
              <a:rPr lang="de-CH" b="1">
                <a:solidFill>
                  <a:schemeClr val="tx1"/>
                </a:solidFill>
              </a:rPr>
              <a:t> </a:t>
            </a:r>
            <a:r>
              <a:rPr lang="de-CH" b="1" err="1">
                <a:solidFill>
                  <a:schemeClr val="tx1"/>
                </a:solidFill>
              </a:rPr>
              <a:t>cannot</a:t>
            </a:r>
            <a:r>
              <a:rPr lang="de-CH" b="1">
                <a:solidFill>
                  <a:schemeClr val="tx1"/>
                </a:solidFill>
              </a:rPr>
              <a:t> </a:t>
            </a:r>
            <a:r>
              <a:rPr lang="de-CH" b="1" err="1">
                <a:solidFill>
                  <a:schemeClr val="tx1"/>
                </a:solidFill>
              </a:rPr>
              <a:t>be</a:t>
            </a:r>
            <a:r>
              <a:rPr lang="de-CH" b="1">
                <a:solidFill>
                  <a:schemeClr val="tx1"/>
                </a:solidFill>
              </a:rPr>
              <a:t> </a:t>
            </a:r>
            <a:r>
              <a:rPr lang="de-CH" b="1" err="1">
                <a:solidFill>
                  <a:schemeClr val="tx1"/>
                </a:solidFill>
              </a:rPr>
              <a:t>underestimated</a:t>
            </a:r>
            <a:endParaRPr lang="de-CH" b="1">
              <a:solidFill>
                <a:schemeClr val="tx1"/>
              </a:solidFill>
            </a:endParaRPr>
          </a:p>
          <a:p>
            <a:pPr>
              <a:buFont typeface="Arial" panose="020B0604020202020204" pitchFamily="34" charset="0"/>
              <a:buChar char="•"/>
            </a:pPr>
            <a:r>
              <a:rPr lang="de-CH" err="1">
                <a:solidFill>
                  <a:schemeClr val="tx1"/>
                </a:solidFill>
              </a:rPr>
              <a:t>Newly</a:t>
            </a:r>
            <a:r>
              <a:rPr lang="de-CH">
                <a:solidFill>
                  <a:schemeClr val="tx1"/>
                </a:solidFill>
              </a:rPr>
              <a:t> </a:t>
            </a:r>
            <a:r>
              <a:rPr lang="de-CH" err="1">
                <a:solidFill>
                  <a:schemeClr val="tx1"/>
                </a:solidFill>
              </a:rPr>
              <a:t>integrated</a:t>
            </a:r>
            <a:r>
              <a:rPr lang="de-CH">
                <a:solidFill>
                  <a:schemeClr val="tx1"/>
                </a:solidFill>
              </a:rPr>
              <a:t> </a:t>
            </a:r>
            <a:r>
              <a:rPr lang="de-CH" err="1">
                <a:solidFill>
                  <a:schemeClr val="tx1"/>
                </a:solidFill>
              </a:rPr>
              <a:t>into</a:t>
            </a:r>
            <a:r>
              <a:rPr lang="de-CH">
                <a:solidFill>
                  <a:schemeClr val="tx1"/>
                </a:solidFill>
              </a:rPr>
              <a:t> </a:t>
            </a:r>
            <a:r>
              <a:rPr lang="de-CH" err="1">
                <a:solidFill>
                  <a:schemeClr val="tx1"/>
                </a:solidFill>
              </a:rPr>
              <a:t>the</a:t>
            </a:r>
            <a:r>
              <a:rPr lang="de-CH">
                <a:solidFill>
                  <a:schemeClr val="tx1"/>
                </a:solidFill>
              </a:rPr>
              <a:t> </a:t>
            </a:r>
            <a:r>
              <a:rPr lang="de-CH" err="1">
                <a:solidFill>
                  <a:schemeClr val="tx1"/>
                </a:solidFill>
              </a:rPr>
              <a:t>tool</a:t>
            </a:r>
            <a:r>
              <a:rPr lang="de-CH">
                <a:solidFill>
                  <a:schemeClr val="tx1"/>
                </a:solidFill>
              </a:rPr>
              <a:t> – but </a:t>
            </a:r>
            <a:r>
              <a:rPr lang="de-CH" err="1">
                <a:solidFill>
                  <a:schemeClr val="tx1"/>
                </a:solidFill>
              </a:rPr>
              <a:t>no</a:t>
            </a:r>
            <a:r>
              <a:rPr lang="de-CH">
                <a:solidFill>
                  <a:schemeClr val="tx1"/>
                </a:solidFill>
              </a:rPr>
              <a:t> relevant </a:t>
            </a:r>
            <a:r>
              <a:rPr lang="de-CH" err="1">
                <a:solidFill>
                  <a:schemeClr val="tx1"/>
                </a:solidFill>
              </a:rPr>
              <a:t>content</a:t>
            </a:r>
            <a:r>
              <a:rPr lang="de-CH">
                <a:solidFill>
                  <a:schemeClr val="tx1"/>
                </a:solidFill>
              </a:rPr>
              <a:t> </a:t>
            </a:r>
            <a:r>
              <a:rPr lang="de-CH" err="1">
                <a:solidFill>
                  <a:schemeClr val="tx1"/>
                </a:solidFill>
              </a:rPr>
              <a:t>change</a:t>
            </a:r>
            <a:r>
              <a:rPr lang="de-CH">
                <a:solidFill>
                  <a:schemeClr val="tx1"/>
                </a:solidFill>
              </a:rPr>
              <a:t> </a:t>
            </a:r>
            <a:r>
              <a:rPr lang="de-CH" err="1">
                <a:solidFill>
                  <a:schemeClr val="tx1"/>
                </a:solidFill>
              </a:rPr>
              <a:t>to</a:t>
            </a:r>
            <a:r>
              <a:rPr lang="de-CH">
                <a:solidFill>
                  <a:schemeClr val="tx1"/>
                </a:solidFill>
              </a:rPr>
              <a:t> </a:t>
            </a:r>
            <a:r>
              <a:rPr lang="de-CH" err="1">
                <a:solidFill>
                  <a:schemeClr val="tx1"/>
                </a:solidFill>
              </a:rPr>
              <a:t>old</a:t>
            </a:r>
            <a:r>
              <a:rPr lang="de-CH">
                <a:solidFill>
                  <a:schemeClr val="tx1"/>
                </a:solidFill>
              </a:rPr>
              <a:t> CEDRIG</a:t>
            </a:r>
          </a:p>
          <a:p>
            <a:pPr>
              <a:buFont typeface="Arial" panose="020B0604020202020204" pitchFamily="34" charset="0"/>
              <a:buChar char="•"/>
            </a:pPr>
            <a:r>
              <a:rPr lang="de-CH" err="1">
                <a:solidFill>
                  <a:schemeClr val="tx1"/>
                </a:solidFill>
              </a:rPr>
              <a:t>How</a:t>
            </a:r>
            <a:r>
              <a:rPr lang="de-CH">
                <a:solidFill>
                  <a:schemeClr val="tx1"/>
                </a:solidFill>
              </a:rPr>
              <a:t> </a:t>
            </a:r>
            <a:r>
              <a:rPr lang="de-CH" err="1">
                <a:solidFill>
                  <a:schemeClr val="tx1"/>
                </a:solidFill>
              </a:rPr>
              <a:t>to</a:t>
            </a:r>
            <a:r>
              <a:rPr lang="de-CH">
                <a:solidFill>
                  <a:schemeClr val="tx1"/>
                </a:solidFill>
              </a:rPr>
              <a:t> </a:t>
            </a:r>
            <a:r>
              <a:rPr lang="de-CH" err="1">
                <a:solidFill>
                  <a:schemeClr val="tx1"/>
                </a:solidFill>
              </a:rPr>
              <a:t>get</a:t>
            </a:r>
            <a:r>
              <a:rPr lang="de-CH">
                <a:solidFill>
                  <a:schemeClr val="tx1"/>
                </a:solidFill>
              </a:rPr>
              <a:t> </a:t>
            </a:r>
            <a:r>
              <a:rPr lang="de-CH" err="1">
                <a:solidFill>
                  <a:schemeClr val="tx1"/>
                </a:solidFill>
              </a:rPr>
              <a:t>there</a:t>
            </a:r>
            <a:r>
              <a:rPr lang="de-CH">
                <a:solidFill>
                  <a:schemeClr val="tx1"/>
                </a:solidFill>
              </a:rPr>
              <a:t>: </a:t>
            </a:r>
          </a:p>
          <a:p>
            <a:pPr lvl="1">
              <a:spcBef>
                <a:spcPts val="0"/>
              </a:spcBef>
              <a:buClrTx/>
              <a:buSzPct val="80000"/>
              <a:buFont typeface="Arial" panose="020B0604020202020204" pitchFamily="34" charset="0"/>
              <a:buChar char="•"/>
            </a:pPr>
            <a:r>
              <a:rPr lang="de-CH">
                <a:solidFill>
                  <a:schemeClr val="tx1"/>
                </a:solidFill>
              </a:rPr>
              <a:t>Recycle (</a:t>
            </a:r>
            <a:r>
              <a:rPr lang="de-CH" err="1">
                <a:solidFill>
                  <a:schemeClr val="tx1"/>
                </a:solidFill>
              </a:rPr>
              <a:t>use</a:t>
            </a:r>
            <a:r>
              <a:rPr lang="de-CH">
                <a:solidFill>
                  <a:schemeClr val="tx1"/>
                </a:solidFill>
              </a:rPr>
              <a:t>/</a:t>
            </a:r>
            <a:r>
              <a:rPr lang="de-CH" err="1">
                <a:solidFill>
                  <a:schemeClr val="tx1"/>
                </a:solidFill>
              </a:rPr>
              <a:t>adapt</a:t>
            </a:r>
            <a:r>
              <a:rPr lang="de-CH">
                <a:solidFill>
                  <a:schemeClr val="tx1"/>
                </a:solidFill>
              </a:rPr>
              <a:t> an </a:t>
            </a:r>
            <a:r>
              <a:rPr lang="de-CH" err="1">
                <a:solidFill>
                  <a:schemeClr val="tx1"/>
                </a:solidFill>
              </a:rPr>
              <a:t>existing</a:t>
            </a:r>
            <a:r>
              <a:rPr lang="de-CH">
                <a:solidFill>
                  <a:schemeClr val="tx1"/>
                </a:solidFill>
              </a:rPr>
              <a:t> </a:t>
            </a:r>
            <a:r>
              <a:rPr lang="de-CH" err="1">
                <a:solidFill>
                  <a:schemeClr val="tx1"/>
                </a:solidFill>
              </a:rPr>
              <a:t>context</a:t>
            </a:r>
            <a:r>
              <a:rPr lang="de-CH">
                <a:solidFill>
                  <a:schemeClr val="tx1"/>
                </a:solidFill>
              </a:rPr>
              <a:t> </a:t>
            </a:r>
            <a:r>
              <a:rPr lang="de-CH" err="1">
                <a:solidFill>
                  <a:schemeClr val="tx1"/>
                </a:solidFill>
              </a:rPr>
              <a:t>analysis</a:t>
            </a:r>
            <a:r>
              <a:rPr lang="de-CH">
                <a:solidFill>
                  <a:schemeClr val="tx1"/>
                </a:solidFill>
              </a:rPr>
              <a:t>)</a:t>
            </a:r>
          </a:p>
          <a:p>
            <a:pPr lvl="1">
              <a:spcBef>
                <a:spcPts val="0"/>
              </a:spcBef>
              <a:buClrTx/>
              <a:buSzPct val="80000"/>
              <a:buFont typeface="Arial" panose="020B0604020202020204" pitchFamily="34" charset="0"/>
              <a:buChar char="•"/>
            </a:pPr>
            <a:r>
              <a:rPr lang="de-CH">
                <a:solidFill>
                  <a:schemeClr val="tx1"/>
                </a:solidFill>
              </a:rPr>
              <a:t>Outsource (&gt; </a:t>
            </a:r>
            <a:r>
              <a:rPr lang="de-CH" err="1">
                <a:solidFill>
                  <a:schemeClr val="tx1"/>
                </a:solidFill>
              </a:rPr>
              <a:t>consultant</a:t>
            </a:r>
            <a:r>
              <a:rPr lang="de-CH">
                <a:solidFill>
                  <a:schemeClr val="tx1"/>
                </a:solidFill>
              </a:rPr>
              <a:t>)</a:t>
            </a:r>
          </a:p>
          <a:p>
            <a:pPr lvl="1">
              <a:spcBef>
                <a:spcPts val="0"/>
              </a:spcBef>
              <a:buFont typeface="Arial" panose="020B0604020202020204" pitchFamily="34" charset="0"/>
              <a:buChar char="•"/>
            </a:pPr>
            <a:r>
              <a:rPr lang="de-CH">
                <a:solidFill>
                  <a:schemeClr val="tx1"/>
                </a:solidFill>
              </a:rPr>
              <a:t>Do </a:t>
            </a:r>
            <a:r>
              <a:rPr lang="de-CH" err="1">
                <a:solidFill>
                  <a:schemeClr val="tx1"/>
                </a:solidFill>
              </a:rPr>
              <a:t>it</a:t>
            </a:r>
            <a:r>
              <a:rPr lang="de-CH">
                <a:solidFill>
                  <a:schemeClr val="tx1"/>
                </a:solidFill>
              </a:rPr>
              <a:t> </a:t>
            </a:r>
            <a:r>
              <a:rPr lang="de-CH" err="1">
                <a:solidFill>
                  <a:schemeClr val="tx1"/>
                </a:solidFill>
              </a:rPr>
              <a:t>yourself</a:t>
            </a:r>
            <a:endParaRPr lang="de-CH">
              <a:solidFill>
                <a:schemeClr val="tx1"/>
              </a:solidFill>
            </a:endParaRPr>
          </a:p>
          <a:p>
            <a:pPr lvl="1">
              <a:spcBef>
                <a:spcPts val="0"/>
              </a:spcBef>
              <a:buFont typeface="Arial" panose="020B0604020202020204" pitchFamily="34" charset="0"/>
              <a:buChar char="•"/>
            </a:pPr>
            <a:endParaRPr lang="de-CH">
              <a:solidFill>
                <a:schemeClr val="tx1"/>
              </a:solidFill>
            </a:endParaRPr>
          </a:p>
          <a:p>
            <a:pPr lvl="1">
              <a:spcBef>
                <a:spcPts val="0"/>
              </a:spcBef>
              <a:buFont typeface="Arial" panose="020B0604020202020204" pitchFamily="34" charset="0"/>
              <a:buChar char="•"/>
            </a:pPr>
            <a:endParaRPr lang="de-CH">
              <a:solidFill>
                <a:schemeClr val="tx1"/>
              </a:solidFill>
            </a:endParaRPr>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6" name="Grafik 5" descr="Ein Bild, das Text, Handschrift, Reihe, Schrift enthält.&#10;&#10;KI-generierte Inhalte können fehlerhaft sein.">
            <a:extLst>
              <a:ext uri="{FF2B5EF4-FFF2-40B4-BE49-F238E27FC236}">
                <a16:creationId xmlns:a16="http://schemas.microsoft.com/office/drawing/2014/main" id="{370E7F4E-9DCE-F1FD-A2BF-A92B892FA188}"/>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3029584" y="3561171"/>
            <a:ext cx="6078931" cy="1580404"/>
          </a:xfrm>
          <a:prstGeom prst="rect">
            <a:avLst/>
          </a:prstGeom>
        </p:spPr>
      </p:pic>
      <p:pic>
        <p:nvPicPr>
          <p:cNvPr id="4" name="Grafik 3">
            <a:extLst>
              <a:ext uri="{FF2B5EF4-FFF2-40B4-BE49-F238E27FC236}">
                <a16:creationId xmlns:a16="http://schemas.microsoft.com/office/drawing/2014/main" id="{06AADEB2-2098-C392-AAE4-BD1E2E196EE1}"/>
              </a:ext>
            </a:extLst>
          </p:cNvPr>
          <p:cNvPicPr>
            <a:picLocks noChangeAspect="1"/>
          </p:cNvPicPr>
          <p:nvPr/>
        </p:nvPicPr>
        <p:blipFill>
          <a:blip r:embed="rId4"/>
          <a:stretch>
            <a:fillRect/>
          </a:stretch>
        </p:blipFill>
        <p:spPr>
          <a:xfrm>
            <a:off x="35485" y="876300"/>
            <a:ext cx="2280338" cy="2899287"/>
          </a:xfrm>
          <a:prstGeom prst="rect">
            <a:avLst/>
          </a:prstGeom>
        </p:spPr>
      </p:pic>
    </p:spTree>
    <p:extLst>
      <p:ext uri="{BB962C8B-B14F-4D97-AF65-F5344CB8AC3E}">
        <p14:creationId xmlns:p14="http://schemas.microsoft.com/office/powerpoint/2010/main" val="3337511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455;p85">
            <a:hlinkClick r:id="rId2"/>
            <a:extLst>
              <a:ext uri="{FF2B5EF4-FFF2-40B4-BE49-F238E27FC236}">
                <a16:creationId xmlns:a16="http://schemas.microsoft.com/office/drawing/2014/main" id="{D9010759-65B5-F807-F38C-2B5B64607730}"/>
              </a:ext>
            </a:extLst>
          </p:cNvPr>
          <p:cNvPicPr preferRelativeResize="0"/>
          <p:nvPr/>
        </p:nvPicPr>
        <p:blipFill rotWithShape="1">
          <a:blip r:embed="rId3">
            <a:alphaModFix/>
          </a:blip>
          <a:srcRect/>
          <a:stretch/>
        </p:blipFill>
        <p:spPr>
          <a:xfrm>
            <a:off x="755358" y="778964"/>
            <a:ext cx="3614738" cy="3598067"/>
          </a:xfrm>
          <a:prstGeom prst="rect">
            <a:avLst/>
          </a:prstGeom>
          <a:noFill/>
          <a:ln>
            <a:noFill/>
          </a:ln>
        </p:spPr>
      </p:pic>
      <p:pic>
        <p:nvPicPr>
          <p:cNvPr id="6" name="Picture 5">
            <a:extLst>
              <a:ext uri="{FF2B5EF4-FFF2-40B4-BE49-F238E27FC236}">
                <a16:creationId xmlns:a16="http://schemas.microsoft.com/office/drawing/2014/main" id="{FCAFDE6E-0ACC-4102-C175-C6B9E70DC52A}"/>
              </a:ext>
            </a:extLst>
          </p:cNvPr>
          <p:cNvPicPr>
            <a:picLocks noChangeAspect="1"/>
          </p:cNvPicPr>
          <p:nvPr/>
        </p:nvPicPr>
        <p:blipFill>
          <a:blip r:embed="rId4"/>
          <a:stretch>
            <a:fillRect/>
          </a:stretch>
        </p:blipFill>
        <p:spPr>
          <a:xfrm>
            <a:off x="5035135" y="1137747"/>
            <a:ext cx="3478305" cy="2868006"/>
          </a:xfrm>
          <a:prstGeom prst="rect">
            <a:avLst/>
          </a:prstGeom>
        </p:spPr>
      </p:pic>
      <p:pic>
        <p:nvPicPr>
          <p:cNvPr id="7" name="Picture 6" descr="bund_RGB_pos">
            <a:extLst>
              <a:ext uri="{FF2B5EF4-FFF2-40B4-BE49-F238E27FC236}">
                <a16:creationId xmlns:a16="http://schemas.microsoft.com/office/drawing/2014/main" id="{6808447A-672D-A45E-D943-B2674490EE50}"/>
              </a:ext>
            </a:extLst>
          </p:cNvPr>
          <p:cNvPicPr>
            <a:picLocks noChangeAspect="1" noChangeArrowheads="1"/>
          </p:cNvPicPr>
          <p:nvPr/>
        </p:nvPicPr>
        <p:blipFill>
          <a:blip r:embed="rId5" cstate="print"/>
          <a:srcRect/>
          <a:stretch>
            <a:fillRect/>
          </a:stretch>
        </p:blipFill>
        <p:spPr bwMode="auto">
          <a:xfrm>
            <a:off x="193429" y="137687"/>
            <a:ext cx="1788638" cy="419679"/>
          </a:xfrm>
          <a:prstGeom prst="rect">
            <a:avLst/>
          </a:prstGeom>
          <a:noFill/>
          <a:ln w="9525">
            <a:noFill/>
            <a:miter lim="800000"/>
            <a:headEnd/>
            <a:tailEnd/>
          </a:ln>
        </p:spPr>
      </p:pic>
    </p:spTree>
    <p:extLst>
      <p:ext uri="{BB962C8B-B14F-4D97-AF65-F5344CB8AC3E}">
        <p14:creationId xmlns:p14="http://schemas.microsoft.com/office/powerpoint/2010/main" val="3611804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CEB7565A-8E5F-AC79-2977-F5BA7C0A3A5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5D1ED5A-F83D-576E-478F-1403C46A42AE}"/>
              </a:ext>
            </a:extLst>
          </p:cNvPr>
          <p:cNvSpPr>
            <a:spLocks noGrp="1"/>
          </p:cNvSpPr>
          <p:nvPr>
            <p:ph type="title"/>
          </p:nvPr>
        </p:nvSpPr>
        <p:spPr/>
        <p:txBody>
          <a:bodyPr/>
          <a:lstStyle/>
          <a:p>
            <a:r>
              <a:rPr lang="en-US" altLang="en-US" sz="2400" b="1">
                <a:solidFill>
                  <a:srgbClr val="34872B"/>
                </a:solidFill>
                <a:cs typeface="Arial" panose="020B0604020202020204" pitchFamily="34" charset="0"/>
              </a:rPr>
              <a:t>Part I: Context analysis</a:t>
            </a:r>
            <a:br>
              <a:rPr lang="en-US" altLang="en-US" sz="2400" b="1">
                <a:solidFill>
                  <a:srgbClr val="34872B"/>
                </a:solidFill>
                <a:cs typeface="Arial" panose="020B0604020202020204" pitchFamily="34" charset="0"/>
              </a:rPr>
            </a:br>
            <a:endParaRPr lang="de-CH"/>
          </a:p>
        </p:txBody>
      </p:sp>
      <p:sp>
        <p:nvSpPr>
          <p:cNvPr id="489" name="Google Shape;489;p88">
            <a:extLst>
              <a:ext uri="{FF2B5EF4-FFF2-40B4-BE49-F238E27FC236}">
                <a16:creationId xmlns:a16="http://schemas.microsoft.com/office/drawing/2014/main" id="{F4FD0AB4-FC74-934A-3675-8F4FDDE9162E}"/>
              </a:ext>
            </a:extLst>
          </p:cNvPr>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4" name="Grafik 3">
            <a:extLst>
              <a:ext uri="{FF2B5EF4-FFF2-40B4-BE49-F238E27FC236}">
                <a16:creationId xmlns:a16="http://schemas.microsoft.com/office/drawing/2014/main" id="{F577387B-7A4F-E1E9-84EE-6A9F7A1D77A3}"/>
              </a:ext>
            </a:extLst>
          </p:cNvPr>
          <p:cNvPicPr>
            <a:picLocks noChangeAspect="1"/>
          </p:cNvPicPr>
          <p:nvPr/>
        </p:nvPicPr>
        <p:blipFill>
          <a:blip r:embed="rId3"/>
          <a:stretch>
            <a:fillRect/>
          </a:stretch>
        </p:blipFill>
        <p:spPr>
          <a:xfrm>
            <a:off x="35485" y="876300"/>
            <a:ext cx="2280338" cy="2899287"/>
          </a:xfrm>
          <a:prstGeom prst="rect">
            <a:avLst/>
          </a:prstGeom>
        </p:spPr>
      </p:pic>
      <p:pic>
        <p:nvPicPr>
          <p:cNvPr id="7" name="Grafik 6">
            <a:extLst>
              <a:ext uri="{FF2B5EF4-FFF2-40B4-BE49-F238E27FC236}">
                <a16:creationId xmlns:a16="http://schemas.microsoft.com/office/drawing/2014/main" id="{85A086E6-8B08-E339-E754-8858811ED076}"/>
              </a:ext>
            </a:extLst>
          </p:cNvPr>
          <p:cNvPicPr>
            <a:picLocks noChangeAspect="1"/>
          </p:cNvPicPr>
          <p:nvPr/>
        </p:nvPicPr>
        <p:blipFill>
          <a:blip r:embed="rId4"/>
          <a:stretch>
            <a:fillRect/>
          </a:stretch>
        </p:blipFill>
        <p:spPr>
          <a:xfrm>
            <a:off x="2414183" y="805102"/>
            <a:ext cx="6729817" cy="4164567"/>
          </a:xfrm>
          <a:prstGeom prst="rect">
            <a:avLst/>
          </a:prstGeom>
        </p:spPr>
      </p:pic>
      <p:sp>
        <p:nvSpPr>
          <p:cNvPr id="8" name="Ellipse 7">
            <a:extLst>
              <a:ext uri="{FF2B5EF4-FFF2-40B4-BE49-F238E27FC236}">
                <a16:creationId xmlns:a16="http://schemas.microsoft.com/office/drawing/2014/main" id="{8F2DE00B-1032-D4F2-AB11-C3B29C938EC4}"/>
              </a:ext>
            </a:extLst>
          </p:cNvPr>
          <p:cNvSpPr/>
          <p:nvPr/>
        </p:nvSpPr>
        <p:spPr>
          <a:xfrm>
            <a:off x="2315823" y="1885342"/>
            <a:ext cx="2659973" cy="75927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Textfeld 8">
            <a:extLst>
              <a:ext uri="{FF2B5EF4-FFF2-40B4-BE49-F238E27FC236}">
                <a16:creationId xmlns:a16="http://schemas.microsoft.com/office/drawing/2014/main" id="{F4583C21-FDD5-58E8-5DE1-DCDD599FAA85}"/>
              </a:ext>
            </a:extLst>
          </p:cNvPr>
          <p:cNvSpPr txBox="1"/>
          <p:nvPr/>
        </p:nvSpPr>
        <p:spPr>
          <a:xfrm>
            <a:off x="5143500" y="2025983"/>
            <a:ext cx="2805881" cy="646331"/>
          </a:xfrm>
          <a:prstGeom prst="rect">
            <a:avLst/>
          </a:prstGeom>
          <a:solidFill>
            <a:schemeClr val="bg1"/>
          </a:solidFill>
        </p:spPr>
        <p:txBody>
          <a:bodyPr wrap="square" rtlCol="0">
            <a:spAutoFit/>
          </a:bodyPr>
          <a:lstStyle/>
          <a:p>
            <a:r>
              <a:rPr lang="de-CH" sz="1800">
                <a:solidFill>
                  <a:schemeClr val="tx1"/>
                </a:solidFill>
              </a:rPr>
              <a:t>Recycle / </a:t>
            </a:r>
            <a:r>
              <a:rPr lang="de-CH" sz="1800" err="1">
                <a:solidFill>
                  <a:schemeClr val="tx1"/>
                </a:solidFill>
              </a:rPr>
              <a:t>adapt</a:t>
            </a:r>
            <a:r>
              <a:rPr lang="de-CH" sz="1800">
                <a:solidFill>
                  <a:schemeClr val="tx1"/>
                </a:solidFill>
              </a:rPr>
              <a:t> an </a:t>
            </a:r>
            <a:r>
              <a:rPr lang="de-CH" sz="1800" err="1">
                <a:solidFill>
                  <a:schemeClr val="tx1"/>
                </a:solidFill>
              </a:rPr>
              <a:t>existing</a:t>
            </a:r>
            <a:r>
              <a:rPr lang="de-CH" sz="1800">
                <a:solidFill>
                  <a:schemeClr val="tx1"/>
                </a:solidFill>
              </a:rPr>
              <a:t> </a:t>
            </a:r>
            <a:r>
              <a:rPr lang="de-CH" sz="1800" err="1">
                <a:solidFill>
                  <a:schemeClr val="tx1"/>
                </a:solidFill>
              </a:rPr>
              <a:t>context</a:t>
            </a:r>
            <a:r>
              <a:rPr lang="de-CH" sz="1800">
                <a:solidFill>
                  <a:schemeClr val="tx1"/>
                </a:solidFill>
              </a:rPr>
              <a:t> </a:t>
            </a:r>
            <a:r>
              <a:rPr lang="de-CH" sz="1800" err="1">
                <a:solidFill>
                  <a:schemeClr val="tx1"/>
                </a:solidFill>
              </a:rPr>
              <a:t>analysis</a:t>
            </a:r>
            <a:endParaRPr lang="de-CH" sz="1800">
              <a:solidFill>
                <a:schemeClr val="tx1"/>
              </a:solidFill>
            </a:endParaRPr>
          </a:p>
        </p:txBody>
      </p:sp>
      <p:sp>
        <p:nvSpPr>
          <p:cNvPr id="11" name="Textfeld 10">
            <a:extLst>
              <a:ext uri="{FF2B5EF4-FFF2-40B4-BE49-F238E27FC236}">
                <a16:creationId xmlns:a16="http://schemas.microsoft.com/office/drawing/2014/main" id="{86A517E8-7FAC-D8BF-61F9-66C35D01BA94}"/>
              </a:ext>
            </a:extLst>
          </p:cNvPr>
          <p:cNvSpPr txBox="1"/>
          <p:nvPr/>
        </p:nvSpPr>
        <p:spPr>
          <a:xfrm>
            <a:off x="4948621" y="4055463"/>
            <a:ext cx="4134095" cy="646331"/>
          </a:xfrm>
          <a:prstGeom prst="rect">
            <a:avLst/>
          </a:prstGeom>
          <a:solidFill>
            <a:schemeClr val="bg1"/>
          </a:solidFill>
        </p:spPr>
        <p:txBody>
          <a:bodyPr wrap="square" rtlCol="0">
            <a:spAutoFit/>
          </a:bodyPr>
          <a:lstStyle/>
          <a:p>
            <a:r>
              <a:rPr lang="de-CH" sz="1800">
                <a:solidFill>
                  <a:schemeClr val="tx1"/>
                </a:solidFill>
              </a:rPr>
              <a:t>Create a </a:t>
            </a:r>
            <a:r>
              <a:rPr lang="de-CH" sz="1800" err="1">
                <a:solidFill>
                  <a:schemeClr val="tx1"/>
                </a:solidFill>
              </a:rPr>
              <a:t>new</a:t>
            </a:r>
            <a:r>
              <a:rPr lang="de-CH" sz="1800">
                <a:solidFill>
                  <a:schemeClr val="tx1"/>
                </a:solidFill>
              </a:rPr>
              <a:t> </a:t>
            </a:r>
            <a:r>
              <a:rPr lang="de-CH" sz="1800" err="1">
                <a:solidFill>
                  <a:schemeClr val="tx1"/>
                </a:solidFill>
              </a:rPr>
              <a:t>context</a:t>
            </a:r>
            <a:r>
              <a:rPr lang="de-CH" sz="1800">
                <a:solidFill>
                  <a:schemeClr val="tx1"/>
                </a:solidFill>
              </a:rPr>
              <a:t> </a:t>
            </a:r>
            <a:r>
              <a:rPr lang="de-CH" sz="1800" err="1">
                <a:solidFill>
                  <a:schemeClr val="tx1"/>
                </a:solidFill>
              </a:rPr>
              <a:t>analysis</a:t>
            </a:r>
            <a:r>
              <a:rPr lang="de-CH" sz="1800">
                <a:solidFill>
                  <a:schemeClr val="tx1"/>
                </a:solidFill>
              </a:rPr>
              <a:t> (</a:t>
            </a:r>
            <a:r>
              <a:rPr lang="de-CH" sz="1800" err="1">
                <a:solidFill>
                  <a:schemeClr val="tx1"/>
                </a:solidFill>
              </a:rPr>
              <a:t>by</a:t>
            </a:r>
            <a:r>
              <a:rPr lang="de-CH" sz="1800">
                <a:solidFill>
                  <a:schemeClr val="tx1"/>
                </a:solidFill>
              </a:rPr>
              <a:t> </a:t>
            </a:r>
            <a:r>
              <a:rPr lang="de-CH" sz="1800" err="1">
                <a:solidFill>
                  <a:schemeClr val="tx1"/>
                </a:solidFill>
              </a:rPr>
              <a:t>yourself</a:t>
            </a:r>
            <a:r>
              <a:rPr lang="de-CH" sz="1800">
                <a:solidFill>
                  <a:schemeClr val="tx1"/>
                </a:solidFill>
              </a:rPr>
              <a:t> </a:t>
            </a:r>
            <a:r>
              <a:rPr lang="de-CH" sz="1800" err="1">
                <a:solidFill>
                  <a:schemeClr val="tx1"/>
                </a:solidFill>
              </a:rPr>
              <a:t>or</a:t>
            </a:r>
            <a:r>
              <a:rPr lang="de-CH" sz="1800">
                <a:solidFill>
                  <a:schemeClr val="tx1"/>
                </a:solidFill>
              </a:rPr>
              <a:t> </a:t>
            </a:r>
            <a:r>
              <a:rPr lang="de-CH" sz="1800" err="1">
                <a:solidFill>
                  <a:schemeClr val="tx1"/>
                </a:solidFill>
              </a:rPr>
              <a:t>through</a:t>
            </a:r>
            <a:r>
              <a:rPr lang="de-CH" sz="1800">
                <a:solidFill>
                  <a:schemeClr val="tx1"/>
                </a:solidFill>
              </a:rPr>
              <a:t> a </a:t>
            </a:r>
            <a:r>
              <a:rPr lang="de-CH" sz="1800" err="1">
                <a:solidFill>
                  <a:schemeClr val="tx1"/>
                </a:solidFill>
              </a:rPr>
              <a:t>consultant</a:t>
            </a:r>
            <a:r>
              <a:rPr lang="de-CH" sz="1800">
                <a:solidFill>
                  <a:schemeClr val="tx1"/>
                </a:solidFill>
              </a:rPr>
              <a:t>)</a:t>
            </a:r>
          </a:p>
        </p:txBody>
      </p:sp>
      <p:sp>
        <p:nvSpPr>
          <p:cNvPr id="12" name="Ellipse 11">
            <a:extLst>
              <a:ext uri="{FF2B5EF4-FFF2-40B4-BE49-F238E27FC236}">
                <a16:creationId xmlns:a16="http://schemas.microsoft.com/office/drawing/2014/main" id="{C8885FC5-C2CE-5A7F-A795-66886577ACC8}"/>
              </a:ext>
            </a:extLst>
          </p:cNvPr>
          <p:cNvSpPr/>
          <p:nvPr/>
        </p:nvSpPr>
        <p:spPr>
          <a:xfrm>
            <a:off x="8017329" y="4701793"/>
            <a:ext cx="1065388" cy="3543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3" name="Gerade Verbindung mit Pfeil 2">
            <a:extLst>
              <a:ext uri="{FF2B5EF4-FFF2-40B4-BE49-F238E27FC236}">
                <a16:creationId xmlns:a16="http://schemas.microsoft.com/office/drawing/2014/main" id="{D9F856F1-41DA-3A47-7740-39DC41FFF705}"/>
              </a:ext>
            </a:extLst>
          </p:cNvPr>
          <p:cNvCxnSpPr/>
          <p:nvPr/>
        </p:nvCxnSpPr>
        <p:spPr>
          <a:xfrm>
            <a:off x="7411065" y="4640238"/>
            <a:ext cx="538316" cy="1824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951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E6A0929D-D87C-C2D1-BD16-9F1F0D34B3E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6DEDD49-40AF-1D6F-7544-CC8D15BB8665}"/>
              </a:ext>
            </a:extLst>
          </p:cNvPr>
          <p:cNvSpPr>
            <a:spLocks noGrp="1"/>
          </p:cNvSpPr>
          <p:nvPr>
            <p:ph type="title"/>
          </p:nvPr>
        </p:nvSpPr>
        <p:spPr/>
        <p:txBody>
          <a:bodyPr/>
          <a:lstStyle/>
          <a:p>
            <a:r>
              <a:rPr lang="de-CH"/>
              <a:t>Part I: </a:t>
            </a:r>
            <a:r>
              <a:rPr lang="de-CH" err="1"/>
              <a:t>Context</a:t>
            </a:r>
            <a:r>
              <a:rPr lang="de-CH"/>
              <a:t> </a:t>
            </a:r>
            <a:r>
              <a:rPr lang="de-CH" err="1"/>
              <a:t>analysis</a:t>
            </a:r>
            <a:endParaRPr lang="de-CH"/>
          </a:p>
        </p:txBody>
      </p:sp>
      <p:sp>
        <p:nvSpPr>
          <p:cNvPr id="4" name="Textplatzhalter 3">
            <a:extLst>
              <a:ext uri="{FF2B5EF4-FFF2-40B4-BE49-F238E27FC236}">
                <a16:creationId xmlns:a16="http://schemas.microsoft.com/office/drawing/2014/main" id="{A01824C1-4331-0521-7812-F85BE566E0D1}"/>
              </a:ext>
            </a:extLst>
          </p:cNvPr>
          <p:cNvSpPr>
            <a:spLocks noGrp="1"/>
          </p:cNvSpPr>
          <p:nvPr>
            <p:ph type="body" idx="1"/>
          </p:nvPr>
        </p:nvSpPr>
        <p:spPr/>
        <p:txBody>
          <a:bodyPr/>
          <a:lstStyle/>
          <a:p>
            <a:endParaRPr lang="de-CH"/>
          </a:p>
        </p:txBody>
      </p:sp>
      <p:sp>
        <p:nvSpPr>
          <p:cNvPr id="489" name="Google Shape;489;p88">
            <a:extLst>
              <a:ext uri="{FF2B5EF4-FFF2-40B4-BE49-F238E27FC236}">
                <a16:creationId xmlns:a16="http://schemas.microsoft.com/office/drawing/2014/main" id="{349E3FEF-6C5A-5A98-9AFF-BD9F49B5AB43}"/>
              </a:ext>
            </a:extLst>
          </p:cNvPr>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8" name="Grafik 7">
            <a:extLst>
              <a:ext uri="{FF2B5EF4-FFF2-40B4-BE49-F238E27FC236}">
                <a16:creationId xmlns:a16="http://schemas.microsoft.com/office/drawing/2014/main" id="{5CAE93D0-2933-CBB7-51C4-437517062338}"/>
              </a:ext>
            </a:extLst>
          </p:cNvPr>
          <p:cNvPicPr>
            <a:picLocks noChangeAspect="1"/>
          </p:cNvPicPr>
          <p:nvPr/>
        </p:nvPicPr>
        <p:blipFill>
          <a:blip r:embed="rId3"/>
          <a:stretch>
            <a:fillRect/>
          </a:stretch>
        </p:blipFill>
        <p:spPr>
          <a:xfrm>
            <a:off x="91668" y="692702"/>
            <a:ext cx="7679542" cy="4363486"/>
          </a:xfrm>
          <a:prstGeom prst="rect">
            <a:avLst/>
          </a:prstGeom>
        </p:spPr>
      </p:pic>
      <p:sp>
        <p:nvSpPr>
          <p:cNvPr id="9" name="Ellipse 8">
            <a:extLst>
              <a:ext uri="{FF2B5EF4-FFF2-40B4-BE49-F238E27FC236}">
                <a16:creationId xmlns:a16="http://schemas.microsoft.com/office/drawing/2014/main" id="{37BD5AFD-4538-3A9A-1FE6-3AE8EAB57408}"/>
              </a:ext>
            </a:extLst>
          </p:cNvPr>
          <p:cNvSpPr/>
          <p:nvPr/>
        </p:nvSpPr>
        <p:spPr>
          <a:xfrm>
            <a:off x="8156121" y="687332"/>
            <a:ext cx="808266" cy="75927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Textfeld 11">
            <a:extLst>
              <a:ext uri="{FF2B5EF4-FFF2-40B4-BE49-F238E27FC236}">
                <a16:creationId xmlns:a16="http://schemas.microsoft.com/office/drawing/2014/main" id="{FEDC7DF8-1F31-3100-EC01-3F7F39ABBDF6}"/>
              </a:ext>
            </a:extLst>
          </p:cNvPr>
          <p:cNvSpPr txBox="1"/>
          <p:nvPr/>
        </p:nvSpPr>
        <p:spPr>
          <a:xfrm>
            <a:off x="2831988" y="1482658"/>
            <a:ext cx="3261919" cy="923330"/>
          </a:xfrm>
          <a:prstGeom prst="rect">
            <a:avLst/>
          </a:prstGeom>
          <a:solidFill>
            <a:schemeClr val="bg1"/>
          </a:solidFill>
        </p:spPr>
        <p:txBody>
          <a:bodyPr wrap="square" rtlCol="0">
            <a:spAutoFit/>
          </a:bodyPr>
          <a:lstStyle/>
          <a:p>
            <a:r>
              <a:rPr lang="de-CH" sz="1800" err="1">
                <a:solidFill>
                  <a:schemeClr val="tx1"/>
                </a:solidFill>
              </a:rPr>
              <a:t>Specific</a:t>
            </a:r>
            <a:r>
              <a:rPr lang="de-CH" sz="1800">
                <a:solidFill>
                  <a:schemeClr val="tx1"/>
                </a:solidFill>
              </a:rPr>
              <a:t> </a:t>
            </a:r>
            <a:r>
              <a:rPr lang="de-CH" sz="1800" err="1">
                <a:solidFill>
                  <a:schemeClr val="tx1"/>
                </a:solidFill>
              </a:rPr>
              <a:t>information</a:t>
            </a:r>
            <a:r>
              <a:rPr lang="de-CH" sz="1800">
                <a:solidFill>
                  <a:schemeClr val="tx1"/>
                </a:solidFill>
              </a:rPr>
              <a:t>, </a:t>
            </a:r>
            <a:r>
              <a:rPr lang="de-CH" sz="1800" err="1">
                <a:solidFill>
                  <a:schemeClr val="tx1"/>
                </a:solidFill>
              </a:rPr>
              <a:t>examples</a:t>
            </a:r>
            <a:r>
              <a:rPr lang="de-CH" sz="1800">
                <a:solidFill>
                  <a:schemeClr val="tx1"/>
                </a:solidFill>
              </a:rPr>
              <a:t>, </a:t>
            </a:r>
            <a:r>
              <a:rPr lang="de-CH" sz="1800" err="1">
                <a:solidFill>
                  <a:schemeClr val="tx1"/>
                </a:solidFill>
              </a:rPr>
              <a:t>definitions</a:t>
            </a:r>
            <a:r>
              <a:rPr lang="de-CH" sz="1800">
                <a:solidFill>
                  <a:schemeClr val="tx1"/>
                </a:solidFill>
              </a:rPr>
              <a:t> </a:t>
            </a:r>
            <a:r>
              <a:rPr lang="de-CH" sz="1800" err="1">
                <a:solidFill>
                  <a:schemeClr val="tx1"/>
                </a:solidFill>
              </a:rPr>
              <a:t>or</a:t>
            </a:r>
            <a:r>
              <a:rPr lang="de-CH" sz="1800">
                <a:solidFill>
                  <a:schemeClr val="tx1"/>
                </a:solidFill>
              </a:rPr>
              <a:t> </a:t>
            </a:r>
            <a:r>
              <a:rPr lang="de-CH" sz="1800" err="1">
                <a:solidFill>
                  <a:schemeClr val="tx1"/>
                </a:solidFill>
              </a:rPr>
              <a:t>data</a:t>
            </a:r>
            <a:r>
              <a:rPr lang="de-CH" sz="1800">
                <a:solidFill>
                  <a:schemeClr val="tx1"/>
                </a:solidFill>
              </a:rPr>
              <a:t> source </a:t>
            </a:r>
            <a:r>
              <a:rPr lang="de-CH" sz="1800" err="1">
                <a:solidFill>
                  <a:schemeClr val="tx1"/>
                </a:solidFill>
              </a:rPr>
              <a:t>related</a:t>
            </a:r>
            <a:r>
              <a:rPr lang="de-CH" sz="1800">
                <a:solidFill>
                  <a:schemeClr val="tx1"/>
                </a:solidFill>
              </a:rPr>
              <a:t> </a:t>
            </a:r>
            <a:r>
              <a:rPr lang="de-CH" sz="1800" err="1">
                <a:solidFill>
                  <a:schemeClr val="tx1"/>
                </a:solidFill>
              </a:rPr>
              <a:t>to</a:t>
            </a:r>
            <a:r>
              <a:rPr lang="de-CH" sz="1800">
                <a:solidFill>
                  <a:schemeClr val="tx1"/>
                </a:solidFill>
              </a:rPr>
              <a:t> </a:t>
            </a:r>
            <a:r>
              <a:rPr lang="de-CH" sz="1800" err="1">
                <a:solidFill>
                  <a:schemeClr val="tx1"/>
                </a:solidFill>
              </a:rPr>
              <a:t>this</a:t>
            </a:r>
            <a:r>
              <a:rPr lang="de-CH" sz="1800">
                <a:solidFill>
                  <a:schemeClr val="tx1"/>
                </a:solidFill>
              </a:rPr>
              <a:t> </a:t>
            </a:r>
            <a:r>
              <a:rPr lang="de-CH" sz="1800" err="1">
                <a:solidFill>
                  <a:schemeClr val="tx1"/>
                </a:solidFill>
              </a:rPr>
              <a:t>topic</a:t>
            </a:r>
            <a:endParaRPr lang="de-CH" sz="1800">
              <a:solidFill>
                <a:schemeClr val="tx1"/>
              </a:solidFill>
            </a:endParaRPr>
          </a:p>
        </p:txBody>
      </p:sp>
      <p:sp>
        <p:nvSpPr>
          <p:cNvPr id="13" name="Ellipse 12">
            <a:extLst>
              <a:ext uri="{FF2B5EF4-FFF2-40B4-BE49-F238E27FC236}">
                <a16:creationId xmlns:a16="http://schemas.microsoft.com/office/drawing/2014/main" id="{90B2707D-1930-3A5E-B48F-FF59D9C70738}"/>
              </a:ext>
            </a:extLst>
          </p:cNvPr>
          <p:cNvSpPr/>
          <p:nvPr/>
        </p:nvSpPr>
        <p:spPr>
          <a:xfrm>
            <a:off x="4502149" y="2697392"/>
            <a:ext cx="310243" cy="25143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5" name="Grafik 14">
            <a:extLst>
              <a:ext uri="{FF2B5EF4-FFF2-40B4-BE49-F238E27FC236}">
                <a16:creationId xmlns:a16="http://schemas.microsoft.com/office/drawing/2014/main" id="{E0A145A4-B8B0-37CA-BBA1-34848FFC51E4}"/>
              </a:ext>
            </a:extLst>
          </p:cNvPr>
          <p:cNvPicPr>
            <a:picLocks noChangeAspect="1"/>
          </p:cNvPicPr>
          <p:nvPr/>
        </p:nvPicPr>
        <p:blipFill>
          <a:blip r:embed="rId4"/>
          <a:stretch>
            <a:fillRect/>
          </a:stretch>
        </p:blipFill>
        <p:spPr>
          <a:xfrm>
            <a:off x="6414220" y="620927"/>
            <a:ext cx="2738393" cy="4522573"/>
          </a:xfrm>
          <a:prstGeom prst="rect">
            <a:avLst/>
          </a:prstGeom>
        </p:spPr>
      </p:pic>
      <p:sp>
        <p:nvSpPr>
          <p:cNvPr id="11" name="Textfeld 10">
            <a:extLst>
              <a:ext uri="{FF2B5EF4-FFF2-40B4-BE49-F238E27FC236}">
                <a16:creationId xmlns:a16="http://schemas.microsoft.com/office/drawing/2014/main" id="{62FABA43-25B0-0F2B-7937-9AD9992FA30E}"/>
              </a:ext>
            </a:extLst>
          </p:cNvPr>
          <p:cNvSpPr txBox="1"/>
          <p:nvPr/>
        </p:nvSpPr>
        <p:spPr>
          <a:xfrm>
            <a:off x="3971277" y="405189"/>
            <a:ext cx="4352484" cy="646331"/>
          </a:xfrm>
          <a:prstGeom prst="rect">
            <a:avLst/>
          </a:prstGeom>
          <a:solidFill>
            <a:schemeClr val="bg1"/>
          </a:solidFill>
        </p:spPr>
        <p:txBody>
          <a:bodyPr wrap="square" rtlCol="0">
            <a:spAutoFit/>
          </a:bodyPr>
          <a:lstStyle/>
          <a:p>
            <a:r>
              <a:rPr lang="de-CH" sz="1800">
                <a:solidFill>
                  <a:schemeClr val="tx1"/>
                </a:solidFill>
              </a:rPr>
              <a:t>Background </a:t>
            </a:r>
            <a:r>
              <a:rPr lang="de-CH" sz="1800" err="1">
                <a:solidFill>
                  <a:schemeClr val="tx1"/>
                </a:solidFill>
              </a:rPr>
              <a:t>information</a:t>
            </a:r>
            <a:r>
              <a:rPr lang="de-CH" sz="1800">
                <a:solidFill>
                  <a:schemeClr val="tx1"/>
                </a:solidFill>
              </a:rPr>
              <a:t> and </a:t>
            </a:r>
            <a:r>
              <a:rPr lang="de-CH" sz="1800" err="1">
                <a:solidFill>
                  <a:schemeClr val="tx1"/>
                </a:solidFill>
              </a:rPr>
              <a:t>guidance</a:t>
            </a:r>
            <a:r>
              <a:rPr lang="de-CH" sz="1800">
                <a:solidFill>
                  <a:schemeClr val="tx1"/>
                </a:solidFill>
              </a:rPr>
              <a:t> (</a:t>
            </a:r>
            <a:r>
              <a:rPr lang="de-CH" sz="1800" err="1">
                <a:solidFill>
                  <a:schemeClr val="tx1"/>
                </a:solidFill>
              </a:rPr>
              <a:t>compilation</a:t>
            </a:r>
            <a:r>
              <a:rPr lang="de-CH" sz="1800">
                <a:solidFill>
                  <a:schemeClr val="tx1"/>
                </a:solidFill>
              </a:rPr>
              <a:t> will </a:t>
            </a:r>
            <a:r>
              <a:rPr lang="de-CH" sz="1800" err="1">
                <a:solidFill>
                  <a:schemeClr val="tx1"/>
                </a:solidFill>
              </a:rPr>
              <a:t>be</a:t>
            </a:r>
            <a:r>
              <a:rPr lang="de-CH" sz="1800">
                <a:solidFill>
                  <a:schemeClr val="tx1"/>
                </a:solidFill>
              </a:rPr>
              <a:t> </a:t>
            </a:r>
            <a:r>
              <a:rPr lang="de-CH" sz="1800" err="1">
                <a:solidFill>
                  <a:schemeClr val="tx1"/>
                </a:solidFill>
              </a:rPr>
              <a:t>available</a:t>
            </a:r>
            <a:r>
              <a:rPr lang="de-CH" sz="1800">
                <a:solidFill>
                  <a:schemeClr val="tx1"/>
                </a:solidFill>
              </a:rPr>
              <a:t> </a:t>
            </a:r>
            <a:r>
              <a:rPr lang="de-CH" sz="1800" err="1">
                <a:solidFill>
                  <a:schemeClr val="tx1"/>
                </a:solidFill>
              </a:rPr>
              <a:t>as</a:t>
            </a:r>
            <a:r>
              <a:rPr lang="de-CH" sz="1800">
                <a:solidFill>
                  <a:schemeClr val="tx1"/>
                </a:solidFill>
              </a:rPr>
              <a:t> </a:t>
            </a:r>
            <a:r>
              <a:rPr lang="de-CH" sz="1800" err="1">
                <a:solidFill>
                  <a:schemeClr val="tx1"/>
                </a:solidFill>
              </a:rPr>
              <a:t>manual</a:t>
            </a:r>
            <a:r>
              <a:rPr lang="de-CH" sz="1800">
                <a:solidFill>
                  <a:schemeClr val="tx1"/>
                </a:solidFill>
              </a:rPr>
              <a:t>) </a:t>
            </a:r>
          </a:p>
        </p:txBody>
      </p:sp>
      <p:cxnSp>
        <p:nvCxnSpPr>
          <p:cNvPr id="3" name="Gerade Verbindung mit Pfeil 2">
            <a:extLst>
              <a:ext uri="{FF2B5EF4-FFF2-40B4-BE49-F238E27FC236}">
                <a16:creationId xmlns:a16="http://schemas.microsoft.com/office/drawing/2014/main" id="{E536F51D-6CDB-7969-63B8-9DDAB57625F4}"/>
              </a:ext>
            </a:extLst>
          </p:cNvPr>
          <p:cNvCxnSpPr>
            <a:cxnSpLocks/>
          </p:cNvCxnSpPr>
          <p:nvPr/>
        </p:nvCxnSpPr>
        <p:spPr>
          <a:xfrm>
            <a:off x="6150077" y="995516"/>
            <a:ext cx="368710" cy="1412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79E803AC-88A5-82CD-B125-C57962344091}"/>
              </a:ext>
            </a:extLst>
          </p:cNvPr>
          <p:cNvCxnSpPr>
            <a:cxnSpLocks/>
          </p:cNvCxnSpPr>
          <p:nvPr/>
        </p:nvCxnSpPr>
        <p:spPr>
          <a:xfrm>
            <a:off x="4502149" y="2405988"/>
            <a:ext cx="69851" cy="2689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63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E07A8DA1-2087-551C-FAA6-699C3CAA11F3}"/>
              </a:ext>
            </a:extLst>
          </p:cNvPr>
          <p:cNvSpPr>
            <a:spLocks noGrp="1"/>
          </p:cNvSpPr>
          <p:nvPr>
            <p:ph type="title"/>
          </p:nvPr>
        </p:nvSpPr>
        <p:spPr/>
        <p:txBody>
          <a:bodyPr/>
          <a:lstStyle/>
          <a:p>
            <a:r>
              <a:rPr lang="de-CH" err="1"/>
              <a:t>Context</a:t>
            </a:r>
            <a:r>
              <a:rPr lang="de-CH"/>
              <a:t> </a:t>
            </a:r>
            <a:r>
              <a:rPr lang="de-CH" err="1"/>
              <a:t>analysis</a:t>
            </a:r>
            <a:r>
              <a:rPr lang="de-CH"/>
              <a:t> – </a:t>
            </a:r>
            <a:r>
              <a:rPr lang="de-CH" err="1"/>
              <a:t>hazards</a:t>
            </a:r>
            <a:r>
              <a:rPr lang="de-CH"/>
              <a:t>, </a:t>
            </a:r>
            <a:r>
              <a:rPr lang="de-CH" err="1"/>
              <a:t>vulnerabilities</a:t>
            </a:r>
            <a:r>
              <a:rPr lang="de-CH"/>
              <a:t>, </a:t>
            </a:r>
            <a:r>
              <a:rPr lang="de-CH" err="1"/>
              <a:t>risks</a:t>
            </a:r>
            <a:br>
              <a:rPr lang="de-CH"/>
            </a:br>
            <a:endParaRPr lang="de-CH"/>
          </a:p>
        </p:txBody>
      </p:sp>
      <p:sp>
        <p:nvSpPr>
          <p:cNvPr id="3" name="Rectangle 2">
            <a:extLst>
              <a:ext uri="{FF2B5EF4-FFF2-40B4-BE49-F238E27FC236}">
                <a16:creationId xmlns:a16="http://schemas.microsoft.com/office/drawing/2014/main" id="{3843AEC0-8047-40F2-B97C-2442BC29E78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pic>
        <p:nvPicPr>
          <p:cNvPr id="1025" name="Picture 1">
            <a:extLst>
              <a:ext uri="{FF2B5EF4-FFF2-40B4-BE49-F238E27FC236}">
                <a16:creationId xmlns:a16="http://schemas.microsoft.com/office/drawing/2014/main" id="{3A78589E-41E1-44B8-A2A2-4C527F382E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3" y="1045713"/>
            <a:ext cx="2850356" cy="30520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431C6967-56D4-4893-8D10-0382034108BF}"/>
              </a:ext>
            </a:extLst>
          </p:cNvPr>
          <p:cNvSpPr>
            <a:spLocks noChangeArrowheads="1"/>
          </p:cNvSpPr>
          <p:nvPr/>
        </p:nvSpPr>
        <p:spPr bwMode="auto">
          <a:xfrm>
            <a:off x="107157" y="4378524"/>
            <a:ext cx="332683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Source: IPCC AR5 Conceptual Framework; see also: </a:t>
            </a:r>
            <a:r>
              <a:rPr lang="en-US" altLang="de-DE" sz="800">
                <a:solidFill>
                  <a:schemeClr val="tx1"/>
                </a:solidFill>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Managing the Risks of Extreme Events and Disasters to Advance Climate Change Adaptation</a:t>
            </a:r>
            <a:endParaRPr kumimoji="0" lang="de-CH" altLang="de-DE"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de-DE"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278B3F24-40CD-42AE-8533-2A7C85B47B49}"/>
              </a:ext>
            </a:extLst>
          </p:cNvPr>
          <p:cNvSpPr txBox="1"/>
          <p:nvPr/>
        </p:nvSpPr>
        <p:spPr>
          <a:xfrm>
            <a:off x="3436374" y="733300"/>
            <a:ext cx="5300433" cy="4231928"/>
          </a:xfrm>
          <a:prstGeom prst="rect">
            <a:avLst/>
          </a:prstGeom>
          <a:noFill/>
        </p:spPr>
        <p:txBody>
          <a:bodyPr wrap="square">
            <a:spAutoFit/>
          </a:bodyPr>
          <a:lstStyle/>
          <a:p>
            <a:pPr marL="285750" indent="-285750">
              <a:buSzPct val="80000"/>
              <a:buFont typeface="Arial" panose="020B0604020202020204" pitchFamily="34" charset="0"/>
              <a:buChar char="•"/>
            </a:pPr>
            <a:r>
              <a:rPr lang="en-US" sz="1800" b="1">
                <a:solidFill>
                  <a:schemeClr val="tx1"/>
                </a:solidFill>
              </a:rPr>
              <a:t>Hazard: </a:t>
            </a:r>
            <a:r>
              <a:rPr lang="en-US" sz="1800">
                <a:solidFill>
                  <a:schemeClr val="tx1"/>
                </a:solidFill>
              </a:rPr>
              <a:t>A process, phenomenon or human activity that may cause loss of life, injury or other health impacts, property damage, social and economic disruption or environmental degradation. Focus in CEDRIG: </a:t>
            </a:r>
            <a:r>
              <a:rPr lang="en-US" sz="1800" b="1" i="1">
                <a:solidFill>
                  <a:schemeClr val="tx1"/>
                </a:solidFill>
              </a:rPr>
              <a:t>natural and environmental hazards</a:t>
            </a:r>
            <a:r>
              <a:rPr lang="en-US" sz="1800">
                <a:solidFill>
                  <a:schemeClr val="tx1"/>
                </a:solidFill>
              </a:rPr>
              <a:t> as well as </a:t>
            </a:r>
            <a:r>
              <a:rPr lang="en-US" sz="1800" b="1" i="1">
                <a:solidFill>
                  <a:schemeClr val="tx1"/>
                </a:solidFill>
              </a:rPr>
              <a:t>future trends due to climate change</a:t>
            </a:r>
            <a:r>
              <a:rPr lang="en-US" sz="1800">
                <a:solidFill>
                  <a:schemeClr val="tx1"/>
                </a:solidFill>
              </a:rPr>
              <a:t>.</a:t>
            </a:r>
          </a:p>
          <a:p>
            <a:pPr marL="285750" indent="-285750">
              <a:buSzPct val="80000"/>
              <a:buFont typeface="Arial" panose="020B0604020202020204" pitchFamily="34" charset="0"/>
              <a:buChar char="•"/>
            </a:pPr>
            <a:r>
              <a:rPr lang="en-US" sz="1800" b="1">
                <a:solidFill>
                  <a:schemeClr val="tx1"/>
                </a:solidFill>
              </a:rPr>
              <a:t>Exposure: </a:t>
            </a:r>
            <a:r>
              <a:rPr lang="en-US" sz="1800">
                <a:solidFill>
                  <a:schemeClr val="tx1"/>
                </a:solidFill>
              </a:rPr>
              <a:t>The presence of people; livelihoods; environmental services and resources; infrastructure; or economic, social, or cultural assets in places that could be adversely affected. </a:t>
            </a:r>
          </a:p>
          <a:p>
            <a:pPr marL="285750" indent="-285750">
              <a:buSzPct val="80000"/>
              <a:buFont typeface="Arial" panose="020B0604020202020204" pitchFamily="34" charset="0"/>
              <a:buChar char="•"/>
            </a:pPr>
            <a:r>
              <a:rPr lang="en-US" sz="1800" b="1">
                <a:solidFill>
                  <a:schemeClr val="tx1"/>
                </a:solidFill>
              </a:rPr>
              <a:t>Vulnerability: </a:t>
            </a:r>
            <a:r>
              <a:rPr lang="en-US" sz="1800">
                <a:solidFill>
                  <a:schemeClr val="tx1"/>
                </a:solidFill>
              </a:rPr>
              <a:t>The propensity or predisposition to be adversely affected.</a:t>
            </a:r>
          </a:p>
          <a:p>
            <a:endParaRPr lang="de-CH" sz="1700">
              <a:solidFill>
                <a:schemeClr val="tx1"/>
              </a:solidFill>
            </a:endParaRPr>
          </a:p>
        </p:txBody>
      </p:sp>
    </p:spTree>
    <p:extLst>
      <p:ext uri="{BB962C8B-B14F-4D97-AF65-F5344CB8AC3E}">
        <p14:creationId xmlns:p14="http://schemas.microsoft.com/office/powerpoint/2010/main" val="2129520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4F8D9AF2-8D8D-EA57-0736-9FDA2DF68B12}"/>
              </a:ext>
            </a:extLst>
          </p:cNvPr>
          <p:cNvSpPr>
            <a:spLocks noGrp="1"/>
          </p:cNvSpPr>
          <p:nvPr>
            <p:ph type="title"/>
          </p:nvPr>
        </p:nvSpPr>
        <p:spPr/>
        <p:txBody>
          <a:bodyPr/>
          <a:lstStyle/>
          <a:p>
            <a:r>
              <a:rPr lang="de-CH" err="1"/>
              <a:t>Context</a:t>
            </a:r>
            <a:r>
              <a:rPr lang="de-CH"/>
              <a:t> </a:t>
            </a:r>
            <a:r>
              <a:rPr lang="de-CH" err="1"/>
              <a:t>analysis</a:t>
            </a:r>
            <a:r>
              <a:rPr lang="de-CH"/>
              <a:t> – </a:t>
            </a:r>
            <a:r>
              <a:rPr lang="de-CH" err="1"/>
              <a:t>hazards</a:t>
            </a:r>
            <a:r>
              <a:rPr lang="de-CH"/>
              <a:t>, </a:t>
            </a:r>
            <a:r>
              <a:rPr lang="de-CH" err="1"/>
              <a:t>vulnerabilities</a:t>
            </a:r>
            <a:r>
              <a:rPr lang="de-CH"/>
              <a:t>, </a:t>
            </a:r>
            <a:r>
              <a:rPr lang="de-CH" err="1"/>
              <a:t>risks</a:t>
            </a:r>
            <a:endParaRPr lang="de-CH"/>
          </a:p>
        </p:txBody>
      </p:sp>
      <p:sp>
        <p:nvSpPr>
          <p:cNvPr id="4" name="Textplatzhalter 3">
            <a:extLst>
              <a:ext uri="{FF2B5EF4-FFF2-40B4-BE49-F238E27FC236}">
                <a16:creationId xmlns:a16="http://schemas.microsoft.com/office/drawing/2014/main" id="{B615E47F-0839-F412-F322-E24D49503AB6}"/>
              </a:ext>
            </a:extLst>
          </p:cNvPr>
          <p:cNvSpPr>
            <a:spLocks noGrp="1"/>
          </p:cNvSpPr>
          <p:nvPr>
            <p:ph type="body" idx="1"/>
          </p:nvPr>
        </p:nvSpPr>
        <p:spPr>
          <a:xfrm>
            <a:off x="311700" y="574624"/>
            <a:ext cx="8520600" cy="4481563"/>
          </a:xfrm>
        </p:spPr>
        <p:txBody>
          <a:bodyPr/>
          <a:lstStyle/>
          <a:p>
            <a:pPr marL="114300" indent="0">
              <a:buNone/>
            </a:pPr>
            <a:r>
              <a:rPr lang="de-CH" sz="1600" b="1"/>
              <a:t>Hazard</a:t>
            </a:r>
            <a:r>
              <a:rPr lang="de-CH" sz="1600"/>
              <a:t>:</a:t>
            </a:r>
          </a:p>
          <a:p>
            <a:r>
              <a:rPr lang="de-CH" sz="1600" err="1"/>
              <a:t>Current</a:t>
            </a:r>
            <a:r>
              <a:rPr lang="de-CH" sz="1600"/>
              <a:t> </a:t>
            </a:r>
            <a:r>
              <a:rPr lang="de-CH" sz="1600" err="1"/>
              <a:t>natural</a:t>
            </a:r>
            <a:r>
              <a:rPr lang="de-CH" sz="1600"/>
              <a:t> </a:t>
            </a:r>
            <a:r>
              <a:rPr lang="de-CH" sz="1600" err="1"/>
              <a:t>hazard</a:t>
            </a:r>
            <a:r>
              <a:rPr lang="de-CH" sz="1600"/>
              <a:t> </a:t>
            </a:r>
            <a:r>
              <a:rPr lang="de-CH" sz="1600" err="1"/>
              <a:t>situation</a:t>
            </a:r>
            <a:r>
              <a:rPr lang="de-CH" sz="1600"/>
              <a:t> (e.g. </a:t>
            </a:r>
            <a:r>
              <a:rPr lang="de-CH" sz="1600" err="1"/>
              <a:t>heat</a:t>
            </a:r>
            <a:r>
              <a:rPr lang="de-CH" sz="1600"/>
              <a:t> </a:t>
            </a:r>
            <a:r>
              <a:rPr lang="de-CH" sz="1600" err="1"/>
              <a:t>wave</a:t>
            </a:r>
            <a:r>
              <a:rPr lang="de-CH" sz="1600"/>
              <a:t>, </a:t>
            </a:r>
            <a:r>
              <a:rPr lang="de-CH" sz="1600" err="1"/>
              <a:t>landslide</a:t>
            </a:r>
            <a:r>
              <a:rPr lang="de-CH" sz="1600"/>
              <a:t>, </a:t>
            </a:r>
            <a:r>
              <a:rPr lang="de-CH" sz="1600" err="1"/>
              <a:t>flood</a:t>
            </a:r>
            <a:r>
              <a:rPr lang="de-CH" sz="1600"/>
              <a:t>)</a:t>
            </a:r>
          </a:p>
          <a:p>
            <a:r>
              <a:rPr lang="de-CH" sz="1600" err="1"/>
              <a:t>Current</a:t>
            </a:r>
            <a:r>
              <a:rPr lang="de-CH" sz="1600"/>
              <a:t> environmental </a:t>
            </a:r>
            <a:r>
              <a:rPr lang="de-CH" sz="1600" err="1"/>
              <a:t>hazard</a:t>
            </a:r>
            <a:r>
              <a:rPr lang="de-CH" sz="1600"/>
              <a:t> </a:t>
            </a:r>
            <a:r>
              <a:rPr lang="de-CH" sz="1600" err="1"/>
              <a:t>situation</a:t>
            </a:r>
            <a:r>
              <a:rPr lang="de-CH" sz="1600"/>
              <a:t> (e.g. </a:t>
            </a:r>
            <a:r>
              <a:rPr lang="de-CH" sz="1600" err="1"/>
              <a:t>desertification</a:t>
            </a:r>
            <a:r>
              <a:rPr lang="de-CH" sz="1600"/>
              <a:t>, </a:t>
            </a:r>
            <a:r>
              <a:rPr lang="de-CH" sz="1600" err="1"/>
              <a:t>deforestation</a:t>
            </a:r>
            <a:r>
              <a:rPr lang="de-CH" sz="1600"/>
              <a:t>, </a:t>
            </a:r>
            <a:r>
              <a:rPr lang="de-CH" sz="1600" err="1"/>
              <a:t>pollution</a:t>
            </a:r>
            <a:r>
              <a:rPr lang="de-CH" sz="1600"/>
              <a:t>) and </a:t>
            </a:r>
            <a:r>
              <a:rPr lang="de-CH" sz="1600" err="1"/>
              <a:t>their</a:t>
            </a:r>
            <a:r>
              <a:rPr lang="de-CH" sz="1600"/>
              <a:t> </a:t>
            </a:r>
            <a:r>
              <a:rPr lang="de-CH" sz="1600" err="1"/>
              <a:t>primary</a:t>
            </a:r>
            <a:r>
              <a:rPr lang="de-CH" sz="1600"/>
              <a:t> </a:t>
            </a:r>
            <a:r>
              <a:rPr lang="de-CH" sz="1600" err="1"/>
              <a:t>causes</a:t>
            </a:r>
            <a:r>
              <a:rPr lang="de-CH" sz="1600"/>
              <a:t> (</a:t>
            </a:r>
            <a:r>
              <a:rPr lang="de-CH" sz="1600" err="1"/>
              <a:t>including</a:t>
            </a:r>
            <a:r>
              <a:rPr lang="de-CH" sz="1600"/>
              <a:t> </a:t>
            </a:r>
            <a:r>
              <a:rPr lang="de-CH" sz="1600" err="1"/>
              <a:t>greenhouse</a:t>
            </a:r>
            <a:r>
              <a:rPr lang="de-CH" sz="1600"/>
              <a:t> gas </a:t>
            </a:r>
            <a:r>
              <a:rPr lang="de-CH" sz="1600" err="1"/>
              <a:t>emissions</a:t>
            </a:r>
            <a:r>
              <a:rPr lang="de-CH" sz="1600"/>
              <a:t>)</a:t>
            </a:r>
          </a:p>
          <a:p>
            <a:r>
              <a:rPr lang="de-CH" sz="1600"/>
              <a:t>Future </a:t>
            </a:r>
            <a:r>
              <a:rPr lang="de-CH" sz="1600" err="1"/>
              <a:t>climate</a:t>
            </a:r>
            <a:r>
              <a:rPr lang="de-CH" sz="1600"/>
              <a:t> </a:t>
            </a:r>
            <a:r>
              <a:rPr lang="de-CH" sz="1600" err="1"/>
              <a:t>change</a:t>
            </a:r>
            <a:r>
              <a:rPr lang="de-CH" sz="1600"/>
              <a:t> </a:t>
            </a:r>
            <a:r>
              <a:rPr lang="de-CH" sz="1600" err="1"/>
              <a:t>trends</a:t>
            </a:r>
            <a:endParaRPr lang="de-CH" sz="1600"/>
          </a:p>
          <a:p>
            <a:pPr marL="114300" indent="0">
              <a:buNone/>
            </a:pPr>
            <a:r>
              <a:rPr lang="de-CH" sz="1600" b="1" err="1"/>
              <a:t>Exposure</a:t>
            </a:r>
            <a:r>
              <a:rPr lang="de-CH" sz="1600"/>
              <a:t>: </a:t>
            </a:r>
          </a:p>
          <a:p>
            <a:r>
              <a:rPr lang="de-CH" sz="1600"/>
              <a:t>Description </a:t>
            </a:r>
            <a:r>
              <a:rPr lang="de-CH" sz="1600" err="1"/>
              <a:t>of</a:t>
            </a:r>
            <a:r>
              <a:rPr lang="de-CH" sz="1600"/>
              <a:t> </a:t>
            </a:r>
            <a:r>
              <a:rPr lang="de-CH" sz="1600" err="1"/>
              <a:t>exposure</a:t>
            </a:r>
            <a:r>
              <a:rPr lang="de-CH" sz="1600"/>
              <a:t> </a:t>
            </a:r>
            <a:r>
              <a:rPr lang="de-CH" sz="1600" err="1"/>
              <a:t>to</a:t>
            </a:r>
            <a:r>
              <a:rPr lang="de-CH" sz="1600"/>
              <a:t> </a:t>
            </a:r>
            <a:r>
              <a:rPr lang="de-CH" sz="1600" err="1"/>
              <a:t>hazards</a:t>
            </a:r>
            <a:r>
              <a:rPr lang="de-CH" sz="1600"/>
              <a:t> (e.g. </a:t>
            </a:r>
            <a:r>
              <a:rPr lang="de-CH" sz="1600" err="1"/>
              <a:t>people</a:t>
            </a:r>
            <a:r>
              <a:rPr lang="de-CH" sz="1600"/>
              <a:t>, </a:t>
            </a:r>
            <a:r>
              <a:rPr lang="de-CH" sz="1600" err="1"/>
              <a:t>property</a:t>
            </a:r>
            <a:r>
              <a:rPr lang="de-CH" sz="1600"/>
              <a:t>, </a:t>
            </a:r>
            <a:r>
              <a:rPr lang="de-CH" sz="1600" err="1"/>
              <a:t>systems</a:t>
            </a:r>
            <a:r>
              <a:rPr lang="de-CH" sz="1600"/>
              <a:t> (incl. </a:t>
            </a:r>
            <a:r>
              <a:rPr lang="de-CH" sz="1600" err="1"/>
              <a:t>critical</a:t>
            </a:r>
            <a:r>
              <a:rPr lang="de-CH" sz="1600"/>
              <a:t> </a:t>
            </a:r>
            <a:r>
              <a:rPr lang="de-CH" sz="1600" err="1"/>
              <a:t>infrastructure</a:t>
            </a:r>
            <a:r>
              <a:rPr lang="de-CH" sz="1600"/>
              <a:t>)</a:t>
            </a:r>
          </a:p>
          <a:p>
            <a:pPr marL="114300" indent="0">
              <a:buNone/>
            </a:pPr>
            <a:r>
              <a:rPr lang="de-CH" sz="1600" b="1" err="1"/>
              <a:t>Vulnerability</a:t>
            </a:r>
            <a:r>
              <a:rPr lang="de-CH" sz="1600"/>
              <a:t>: </a:t>
            </a:r>
          </a:p>
          <a:p>
            <a:r>
              <a:rPr lang="de-CH" sz="1600" err="1"/>
              <a:t>Vulnerability</a:t>
            </a:r>
            <a:r>
              <a:rPr lang="de-CH" sz="1600"/>
              <a:t> </a:t>
            </a:r>
            <a:r>
              <a:rPr lang="de-CH" sz="1600" err="1"/>
              <a:t>to</a:t>
            </a:r>
            <a:r>
              <a:rPr lang="de-CH" sz="1600"/>
              <a:t> </a:t>
            </a:r>
            <a:r>
              <a:rPr lang="de-CH" sz="1600" err="1"/>
              <a:t>hazards</a:t>
            </a:r>
            <a:r>
              <a:rPr lang="de-CH" sz="1600"/>
              <a:t> (</a:t>
            </a:r>
            <a:r>
              <a:rPr lang="de-CH" sz="1600" err="1"/>
              <a:t>including</a:t>
            </a:r>
            <a:r>
              <a:rPr lang="de-CH" sz="1600"/>
              <a:t> </a:t>
            </a:r>
            <a:r>
              <a:rPr lang="de-CH" sz="1600" err="1"/>
              <a:t>physical</a:t>
            </a:r>
            <a:r>
              <a:rPr lang="de-CH" sz="1600"/>
              <a:t> </a:t>
            </a:r>
            <a:r>
              <a:rPr lang="de-CH" sz="1600" err="1"/>
              <a:t>factors</a:t>
            </a:r>
            <a:r>
              <a:rPr lang="de-CH" sz="1600"/>
              <a:t> (e.g. </a:t>
            </a:r>
            <a:r>
              <a:rPr lang="de-CH" sz="1600" err="1"/>
              <a:t>infrastructure</a:t>
            </a:r>
            <a:r>
              <a:rPr lang="de-CH" sz="1600"/>
              <a:t> </a:t>
            </a:r>
            <a:r>
              <a:rPr lang="de-CH" sz="1600" err="1"/>
              <a:t>vulnerabilities</a:t>
            </a:r>
            <a:r>
              <a:rPr lang="de-CH" sz="1600"/>
              <a:t>), social </a:t>
            </a:r>
            <a:r>
              <a:rPr lang="de-CH" sz="1600" err="1"/>
              <a:t>factors</a:t>
            </a:r>
            <a:r>
              <a:rPr lang="de-CH" sz="1600"/>
              <a:t> (e.g. </a:t>
            </a:r>
            <a:r>
              <a:rPr lang="de-CH" sz="1600" err="1"/>
              <a:t>poverty</a:t>
            </a:r>
            <a:r>
              <a:rPr lang="de-CH" sz="1600"/>
              <a:t>, </a:t>
            </a:r>
            <a:r>
              <a:rPr lang="de-CH" sz="1600" err="1"/>
              <a:t>inequality</a:t>
            </a:r>
            <a:r>
              <a:rPr lang="de-CH" sz="1600"/>
              <a:t>, lack </a:t>
            </a:r>
            <a:r>
              <a:rPr lang="de-CH" sz="1600" err="1"/>
              <a:t>of</a:t>
            </a:r>
            <a:r>
              <a:rPr lang="de-CH" sz="1600"/>
              <a:t> </a:t>
            </a:r>
            <a:r>
              <a:rPr lang="de-CH" sz="1600" err="1"/>
              <a:t>access</a:t>
            </a:r>
            <a:r>
              <a:rPr lang="de-CH" sz="1600"/>
              <a:t> </a:t>
            </a:r>
            <a:r>
              <a:rPr lang="de-CH" sz="1600" err="1"/>
              <a:t>to</a:t>
            </a:r>
            <a:r>
              <a:rPr lang="de-CH" sz="1600"/>
              <a:t> </a:t>
            </a:r>
            <a:r>
              <a:rPr lang="de-CH" sz="1600" err="1"/>
              <a:t>services</a:t>
            </a:r>
            <a:r>
              <a:rPr lang="de-CH" sz="1600"/>
              <a:t> </a:t>
            </a:r>
            <a:r>
              <a:rPr lang="de-CH" sz="1600" err="1"/>
              <a:t>or</a:t>
            </a:r>
            <a:r>
              <a:rPr lang="de-CH" sz="1600"/>
              <a:t> informal </a:t>
            </a:r>
            <a:r>
              <a:rPr lang="de-CH" sz="1600" err="1"/>
              <a:t>networks</a:t>
            </a:r>
            <a:r>
              <a:rPr lang="de-CH" sz="1600"/>
              <a:t>, etc.), </a:t>
            </a:r>
            <a:r>
              <a:rPr lang="de-CH" sz="1600" err="1"/>
              <a:t>economic</a:t>
            </a:r>
            <a:r>
              <a:rPr lang="de-CH" sz="1600"/>
              <a:t> </a:t>
            </a:r>
            <a:r>
              <a:rPr lang="de-CH" sz="1600" err="1"/>
              <a:t>factors</a:t>
            </a:r>
            <a:r>
              <a:rPr lang="de-CH" sz="1600"/>
              <a:t> (e.g. lack </a:t>
            </a:r>
            <a:r>
              <a:rPr lang="de-CH" sz="1600" err="1"/>
              <a:t>of</a:t>
            </a:r>
            <a:r>
              <a:rPr lang="de-CH" sz="1600"/>
              <a:t> (</a:t>
            </a:r>
            <a:r>
              <a:rPr lang="de-CH" sz="1600" err="1"/>
              <a:t>access</a:t>
            </a:r>
            <a:r>
              <a:rPr lang="de-CH" sz="1600"/>
              <a:t> </a:t>
            </a:r>
            <a:r>
              <a:rPr lang="de-CH" sz="1600" err="1"/>
              <a:t>to</a:t>
            </a:r>
            <a:r>
              <a:rPr lang="de-CH" sz="1600"/>
              <a:t>) </a:t>
            </a:r>
            <a:r>
              <a:rPr lang="de-CH" sz="1600" err="1"/>
              <a:t>resources</a:t>
            </a:r>
            <a:r>
              <a:rPr lang="de-CH" sz="1600"/>
              <a:t>, vulnerable </a:t>
            </a:r>
            <a:r>
              <a:rPr lang="de-CH" sz="1600" err="1"/>
              <a:t>livelihoods</a:t>
            </a:r>
            <a:r>
              <a:rPr lang="de-CH" sz="1600"/>
              <a:t>), environmental </a:t>
            </a:r>
            <a:r>
              <a:rPr lang="de-CH" sz="1600" err="1"/>
              <a:t>factors</a:t>
            </a:r>
            <a:r>
              <a:rPr lang="de-CH" sz="1600"/>
              <a:t> (e.g. </a:t>
            </a:r>
            <a:r>
              <a:rPr lang="de-CH" sz="1600" err="1"/>
              <a:t>overexploitation</a:t>
            </a:r>
            <a:r>
              <a:rPr lang="de-CH" sz="1600"/>
              <a:t> </a:t>
            </a:r>
            <a:r>
              <a:rPr lang="de-CH" sz="1600" err="1"/>
              <a:t>of</a:t>
            </a:r>
            <a:r>
              <a:rPr lang="de-CH" sz="1600"/>
              <a:t> </a:t>
            </a:r>
            <a:r>
              <a:rPr lang="de-CH" sz="1600" err="1"/>
              <a:t>natural</a:t>
            </a:r>
            <a:r>
              <a:rPr lang="de-CH" sz="1600"/>
              <a:t> </a:t>
            </a:r>
            <a:r>
              <a:rPr lang="de-CH" sz="1600" err="1"/>
              <a:t>resources</a:t>
            </a:r>
            <a:r>
              <a:rPr lang="de-CH" sz="1600"/>
              <a:t>)</a:t>
            </a:r>
          </a:p>
          <a:p>
            <a:endParaRPr lang="de-CH" sz="1600"/>
          </a:p>
          <a:p>
            <a:pPr marL="114300" indent="0">
              <a:buNone/>
            </a:pPr>
            <a:r>
              <a:rPr lang="de-CH" sz="1600" b="1"/>
              <a:t>Risk</a:t>
            </a:r>
            <a:r>
              <a:rPr lang="de-CH" sz="1600"/>
              <a:t>: f (</a:t>
            </a:r>
            <a:r>
              <a:rPr lang="de-CH" sz="1600" err="1"/>
              <a:t>hazard</a:t>
            </a:r>
            <a:r>
              <a:rPr lang="de-CH" sz="1600"/>
              <a:t>, </a:t>
            </a:r>
            <a:r>
              <a:rPr lang="de-CH" sz="1600" err="1"/>
              <a:t>exposure</a:t>
            </a:r>
            <a:r>
              <a:rPr lang="de-CH" sz="1600"/>
              <a:t>, </a:t>
            </a:r>
            <a:r>
              <a:rPr lang="de-CH" sz="1600" err="1"/>
              <a:t>vulnerability</a:t>
            </a:r>
            <a:r>
              <a:rPr lang="de-CH" sz="1600"/>
              <a:t>) </a:t>
            </a:r>
          </a:p>
          <a:p>
            <a:endParaRPr lang="de-CH" sz="1600"/>
          </a:p>
        </p:txBody>
      </p:sp>
      <p:sp>
        <p:nvSpPr>
          <p:cNvPr id="3" name="Rectangle 2">
            <a:extLst>
              <a:ext uri="{FF2B5EF4-FFF2-40B4-BE49-F238E27FC236}">
                <a16:creationId xmlns:a16="http://schemas.microsoft.com/office/drawing/2014/main" id="{3843AEC0-8047-40F2-B97C-2442BC29E78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Tree>
    <p:extLst>
      <p:ext uri="{BB962C8B-B14F-4D97-AF65-F5344CB8AC3E}">
        <p14:creationId xmlns:p14="http://schemas.microsoft.com/office/powerpoint/2010/main" val="2389316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F024C964-CB1B-8DF4-E867-4F746089CE88}"/>
              </a:ext>
            </a:extLst>
          </p:cNvPr>
          <p:cNvSpPr>
            <a:spLocks noGrp="1"/>
          </p:cNvSpPr>
          <p:nvPr>
            <p:ph type="title"/>
          </p:nvPr>
        </p:nvSpPr>
        <p:spPr/>
        <p:txBody>
          <a:bodyPr/>
          <a:lstStyle/>
          <a:p>
            <a:r>
              <a:rPr lang="de-CH" err="1"/>
              <a:t>Context</a:t>
            </a:r>
            <a:r>
              <a:rPr lang="de-CH"/>
              <a:t> </a:t>
            </a:r>
            <a:r>
              <a:rPr lang="de-CH" err="1"/>
              <a:t>analysis</a:t>
            </a:r>
            <a:r>
              <a:rPr lang="de-CH"/>
              <a:t> – (national) </a:t>
            </a:r>
            <a:r>
              <a:rPr lang="de-CH" err="1"/>
              <a:t>strategies</a:t>
            </a:r>
            <a:r>
              <a:rPr lang="de-CH"/>
              <a:t>, </a:t>
            </a:r>
            <a:r>
              <a:rPr lang="de-CH" err="1"/>
              <a:t>policies</a:t>
            </a:r>
            <a:r>
              <a:rPr lang="de-CH"/>
              <a:t>, </a:t>
            </a:r>
            <a:r>
              <a:rPr lang="de-CH" err="1"/>
              <a:t>actors</a:t>
            </a:r>
            <a:endParaRPr lang="de-CH"/>
          </a:p>
        </p:txBody>
      </p:sp>
      <p:sp>
        <p:nvSpPr>
          <p:cNvPr id="3" name="Textplatzhalter 2">
            <a:extLst>
              <a:ext uri="{FF2B5EF4-FFF2-40B4-BE49-F238E27FC236}">
                <a16:creationId xmlns:a16="http://schemas.microsoft.com/office/drawing/2014/main" id="{514293F9-0170-E89E-897B-89E7C22E3D93}"/>
              </a:ext>
            </a:extLst>
          </p:cNvPr>
          <p:cNvSpPr>
            <a:spLocks noGrp="1"/>
          </p:cNvSpPr>
          <p:nvPr>
            <p:ph type="body" idx="1"/>
          </p:nvPr>
        </p:nvSpPr>
        <p:spPr/>
        <p:txBody>
          <a:bodyPr/>
          <a:lstStyle/>
          <a:p>
            <a:pPr marL="114300" indent="0">
              <a:buNone/>
            </a:pPr>
            <a:r>
              <a:rPr lang="en-US" sz="1800" b="1">
                <a:solidFill>
                  <a:schemeClr val="tx1"/>
                </a:solidFill>
              </a:rPr>
              <a:t>Strategies and policies:</a:t>
            </a:r>
          </a:p>
          <a:p>
            <a:r>
              <a:rPr lang="en-US" sz="1800">
                <a:solidFill>
                  <a:schemeClr val="tx1"/>
                </a:solidFill>
              </a:rPr>
              <a:t>All official documents and plans related to climate change, environment, DRR, etc.</a:t>
            </a:r>
          </a:p>
          <a:p>
            <a:pPr marL="114300" indent="0">
              <a:buNone/>
            </a:pPr>
            <a:endParaRPr lang="en-US" sz="1800" b="1">
              <a:solidFill>
                <a:schemeClr val="tx1"/>
              </a:solidFill>
            </a:endParaRPr>
          </a:p>
          <a:p>
            <a:pPr marL="114300" indent="0">
              <a:buNone/>
            </a:pPr>
            <a:r>
              <a:rPr lang="en-US" sz="1800" b="1">
                <a:solidFill>
                  <a:schemeClr val="tx1"/>
                </a:solidFill>
              </a:rPr>
              <a:t>Interventions incl lessons learnt: </a:t>
            </a:r>
          </a:p>
          <a:p>
            <a:r>
              <a:rPr lang="en-US"/>
              <a:t>Relevant interventions from SDC and other actors incl. lessons learnt</a:t>
            </a:r>
          </a:p>
          <a:p>
            <a:endParaRPr lang="en-US" sz="1800">
              <a:solidFill>
                <a:schemeClr val="tx1"/>
              </a:solidFill>
            </a:endParaRPr>
          </a:p>
          <a:p>
            <a:pPr marL="114300" indent="0">
              <a:buNone/>
            </a:pPr>
            <a:r>
              <a:rPr lang="en-US" sz="1800" b="1">
                <a:solidFill>
                  <a:schemeClr val="tx1"/>
                </a:solidFill>
              </a:rPr>
              <a:t>Actors: </a:t>
            </a:r>
          </a:p>
          <a:p>
            <a:r>
              <a:rPr lang="en-US"/>
              <a:t>Major actors, priorities, funds?</a:t>
            </a:r>
          </a:p>
          <a:p>
            <a:endParaRPr lang="de-CH"/>
          </a:p>
        </p:txBody>
      </p:sp>
    </p:spTree>
    <p:extLst>
      <p:ext uri="{BB962C8B-B14F-4D97-AF65-F5344CB8AC3E}">
        <p14:creationId xmlns:p14="http://schemas.microsoft.com/office/powerpoint/2010/main" val="13621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DBD8B6D6-02C5-D0E1-0358-FD226B3A78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3611795-9C86-6407-C7F4-3BB8DA612166}"/>
              </a:ext>
            </a:extLst>
          </p:cNvPr>
          <p:cNvSpPr>
            <a:spLocks noGrp="1"/>
          </p:cNvSpPr>
          <p:nvPr>
            <p:ph type="title"/>
          </p:nvPr>
        </p:nvSpPr>
        <p:spPr/>
        <p:txBody>
          <a:bodyPr/>
          <a:lstStyle/>
          <a:p>
            <a:r>
              <a:rPr lang="de-CH" err="1"/>
              <a:t>Context</a:t>
            </a:r>
            <a:r>
              <a:rPr lang="de-CH"/>
              <a:t> </a:t>
            </a:r>
            <a:r>
              <a:rPr lang="de-CH" err="1"/>
              <a:t>analysis</a:t>
            </a:r>
            <a:r>
              <a:rPr lang="de-CH"/>
              <a:t> – General </a:t>
            </a:r>
            <a:r>
              <a:rPr lang="de-CH" err="1"/>
              <a:t>assessment</a:t>
            </a:r>
            <a:endParaRPr lang="de-CH"/>
          </a:p>
        </p:txBody>
      </p:sp>
      <p:sp>
        <p:nvSpPr>
          <p:cNvPr id="5" name="Textplatzhalter 4">
            <a:extLst>
              <a:ext uri="{FF2B5EF4-FFF2-40B4-BE49-F238E27FC236}">
                <a16:creationId xmlns:a16="http://schemas.microsoft.com/office/drawing/2014/main" id="{041F8855-1998-A68E-2DB2-89196982C946}"/>
              </a:ext>
            </a:extLst>
          </p:cNvPr>
          <p:cNvSpPr>
            <a:spLocks noGrp="1"/>
          </p:cNvSpPr>
          <p:nvPr>
            <p:ph type="body" idx="1"/>
          </p:nvPr>
        </p:nvSpPr>
        <p:spPr/>
        <p:txBody>
          <a:bodyPr/>
          <a:lstStyle/>
          <a:p>
            <a:pPr marL="114300" indent="0">
              <a:buNone/>
            </a:pPr>
            <a:r>
              <a:rPr lang="en-US" sz="1800">
                <a:solidFill>
                  <a:schemeClr val="tx1"/>
                </a:solidFill>
              </a:rPr>
              <a:t>You may use this page as an </a:t>
            </a:r>
            <a:r>
              <a:rPr lang="en-US" sz="1800" b="1">
                <a:solidFill>
                  <a:schemeClr val="tx1"/>
                </a:solidFill>
              </a:rPr>
              <a:t>internal assessment</a:t>
            </a:r>
            <a:r>
              <a:rPr lang="en-US" sz="1800">
                <a:solidFill>
                  <a:schemeClr val="tx1"/>
                </a:solidFill>
              </a:rPr>
              <a:t>:</a:t>
            </a:r>
          </a:p>
          <a:p>
            <a:r>
              <a:rPr lang="en-US" sz="1800">
                <a:solidFill>
                  <a:schemeClr val="tx1"/>
                </a:solidFill>
              </a:rPr>
              <a:t>Your general understanding of hazards, vulnerabilities, coping capacities, strategies and lessons learned by other actors</a:t>
            </a:r>
          </a:p>
          <a:p>
            <a:r>
              <a:rPr lang="en-US" sz="1800">
                <a:solidFill>
                  <a:schemeClr val="tx1"/>
                </a:solidFill>
              </a:rPr>
              <a:t>Your understanding of the efficiency of strategies</a:t>
            </a:r>
          </a:p>
          <a:p>
            <a:r>
              <a:rPr lang="en-US" sz="1800">
                <a:solidFill>
                  <a:schemeClr val="tx1"/>
                </a:solidFill>
              </a:rPr>
              <a:t>Your initial thoughts on possible options to join forces with existing initiatives, or the need for tackling identified gaps</a:t>
            </a:r>
            <a:endParaRPr lang="de-CH"/>
          </a:p>
        </p:txBody>
      </p:sp>
      <p:sp>
        <p:nvSpPr>
          <p:cNvPr id="4" name="TextBox 3">
            <a:extLst>
              <a:ext uri="{FF2B5EF4-FFF2-40B4-BE49-F238E27FC236}">
                <a16:creationId xmlns:a16="http://schemas.microsoft.com/office/drawing/2014/main" id="{F942EB78-7917-70BB-388A-849A4AC95E20}"/>
              </a:ext>
            </a:extLst>
          </p:cNvPr>
          <p:cNvSpPr txBox="1"/>
          <p:nvPr/>
        </p:nvSpPr>
        <p:spPr>
          <a:xfrm>
            <a:off x="538842" y="763304"/>
            <a:ext cx="7315200" cy="815608"/>
          </a:xfrm>
          <a:prstGeom prst="rect">
            <a:avLst/>
          </a:prstGeom>
          <a:noFill/>
        </p:spPr>
        <p:txBody>
          <a:bodyPr wrap="square">
            <a:spAutoFit/>
          </a:bodyPr>
          <a:lstStyle/>
          <a:p>
            <a:endParaRPr lang="en-US" sz="2000" b="1">
              <a:solidFill>
                <a:schemeClr val="tx1"/>
              </a:solidFill>
            </a:endParaRPr>
          </a:p>
          <a:p>
            <a:endParaRPr lang="en-US" sz="2000">
              <a:solidFill>
                <a:schemeClr val="tx1"/>
              </a:solidFill>
            </a:endParaRPr>
          </a:p>
          <a:p>
            <a:pPr marL="285750" indent="-285750">
              <a:buFont typeface="Arial" panose="020B0604020202020204" pitchFamily="34" charset="0"/>
              <a:buChar char="•"/>
            </a:pPr>
            <a:endParaRPr lang="de-CH" sz="700">
              <a:solidFill>
                <a:schemeClr val="tx1"/>
              </a:solidFill>
            </a:endParaRPr>
          </a:p>
        </p:txBody>
      </p:sp>
      <p:pic>
        <p:nvPicPr>
          <p:cNvPr id="3" name="Grafik 2">
            <a:extLst>
              <a:ext uri="{FF2B5EF4-FFF2-40B4-BE49-F238E27FC236}">
                <a16:creationId xmlns:a16="http://schemas.microsoft.com/office/drawing/2014/main" id="{AAEAC383-A96B-18CA-0BED-DAA0D548CEA9}"/>
              </a:ext>
            </a:extLst>
          </p:cNvPr>
          <p:cNvPicPr>
            <a:picLocks noChangeAspect="1"/>
          </p:cNvPicPr>
          <p:nvPr/>
        </p:nvPicPr>
        <p:blipFill>
          <a:blip r:embed="rId3"/>
          <a:stretch>
            <a:fillRect/>
          </a:stretch>
        </p:blipFill>
        <p:spPr>
          <a:xfrm>
            <a:off x="538842" y="3280159"/>
            <a:ext cx="4918061" cy="1485201"/>
          </a:xfrm>
          <a:prstGeom prst="rect">
            <a:avLst/>
          </a:prstGeom>
        </p:spPr>
      </p:pic>
    </p:spTree>
    <p:extLst>
      <p:ext uri="{BB962C8B-B14F-4D97-AF65-F5344CB8AC3E}">
        <p14:creationId xmlns:p14="http://schemas.microsoft.com/office/powerpoint/2010/main" val="3639726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ECB87947-E6AC-BDC3-F5CD-B9A734FF8F2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BBF9D6-B00C-56F3-C023-B64F66A52A98}"/>
              </a:ext>
            </a:extLst>
          </p:cNvPr>
          <p:cNvSpPr>
            <a:spLocks noGrp="1"/>
          </p:cNvSpPr>
          <p:nvPr>
            <p:ph type="title"/>
          </p:nvPr>
        </p:nvSpPr>
        <p:spPr/>
        <p:txBody>
          <a:bodyPr/>
          <a:lstStyle/>
          <a:p>
            <a:r>
              <a:rPr lang="en-US"/>
              <a:t>Context analysis – Preview, download and share</a:t>
            </a:r>
            <a:endParaRPr lang="de-CH"/>
          </a:p>
        </p:txBody>
      </p:sp>
      <p:sp>
        <p:nvSpPr>
          <p:cNvPr id="3" name="Textplatzhalter 2">
            <a:extLst>
              <a:ext uri="{FF2B5EF4-FFF2-40B4-BE49-F238E27FC236}">
                <a16:creationId xmlns:a16="http://schemas.microsoft.com/office/drawing/2014/main" id="{BC569132-8723-7ADF-F8B7-CA2FF66E1113}"/>
              </a:ext>
            </a:extLst>
          </p:cNvPr>
          <p:cNvSpPr>
            <a:spLocks noGrp="1"/>
          </p:cNvSpPr>
          <p:nvPr>
            <p:ph type="body" idx="1"/>
          </p:nvPr>
        </p:nvSpPr>
        <p:spPr/>
        <p:txBody>
          <a:bodyPr/>
          <a:lstStyle/>
          <a:p>
            <a:endParaRPr lang="de-CH"/>
          </a:p>
        </p:txBody>
      </p:sp>
      <p:pic>
        <p:nvPicPr>
          <p:cNvPr id="5" name="Grafik 4">
            <a:extLst>
              <a:ext uri="{FF2B5EF4-FFF2-40B4-BE49-F238E27FC236}">
                <a16:creationId xmlns:a16="http://schemas.microsoft.com/office/drawing/2014/main" id="{6BA43A2A-A390-4638-10FB-1B350DADB371}"/>
              </a:ext>
            </a:extLst>
          </p:cNvPr>
          <p:cNvPicPr>
            <a:picLocks noChangeAspect="1"/>
          </p:cNvPicPr>
          <p:nvPr/>
        </p:nvPicPr>
        <p:blipFill>
          <a:blip r:embed="rId3"/>
          <a:srcRect r="48750"/>
          <a:stretch/>
        </p:blipFill>
        <p:spPr>
          <a:xfrm>
            <a:off x="-1" y="657666"/>
            <a:ext cx="5976257" cy="4465447"/>
          </a:xfrm>
          <a:prstGeom prst="rect">
            <a:avLst/>
          </a:prstGeom>
        </p:spPr>
      </p:pic>
      <p:pic>
        <p:nvPicPr>
          <p:cNvPr id="6" name="Grafik 5">
            <a:extLst>
              <a:ext uri="{FF2B5EF4-FFF2-40B4-BE49-F238E27FC236}">
                <a16:creationId xmlns:a16="http://schemas.microsoft.com/office/drawing/2014/main" id="{77B4D144-87D6-4C33-BA65-D1D3A26417BA}"/>
              </a:ext>
            </a:extLst>
          </p:cNvPr>
          <p:cNvPicPr>
            <a:picLocks noChangeAspect="1"/>
          </p:cNvPicPr>
          <p:nvPr/>
        </p:nvPicPr>
        <p:blipFill>
          <a:blip r:embed="rId3"/>
          <a:srcRect l="82173" t="28394" r="2916" b="23575"/>
          <a:stretch/>
        </p:blipFill>
        <p:spPr>
          <a:xfrm>
            <a:off x="6955972" y="657666"/>
            <a:ext cx="2114550" cy="2608370"/>
          </a:xfrm>
          <a:prstGeom prst="rect">
            <a:avLst/>
          </a:prstGeom>
        </p:spPr>
      </p:pic>
    </p:spTree>
    <p:extLst>
      <p:ext uri="{BB962C8B-B14F-4D97-AF65-F5344CB8AC3E}">
        <p14:creationId xmlns:p14="http://schemas.microsoft.com/office/powerpoint/2010/main" val="795965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3" name="Titel 2">
            <a:extLst>
              <a:ext uri="{FF2B5EF4-FFF2-40B4-BE49-F238E27FC236}">
                <a16:creationId xmlns:a16="http://schemas.microsoft.com/office/drawing/2014/main" id="{FB162CCF-DF6A-517A-46E4-098CBEB0CE72}"/>
              </a:ext>
            </a:extLst>
          </p:cNvPr>
          <p:cNvSpPr>
            <a:spLocks noGrp="1"/>
          </p:cNvSpPr>
          <p:nvPr>
            <p:ph type="title"/>
          </p:nvPr>
        </p:nvSpPr>
        <p:spPr/>
        <p:txBody>
          <a:bodyPr/>
          <a:lstStyle/>
          <a:p>
            <a:r>
              <a:rPr lang="de-CH"/>
              <a:t>Part II: Project </a:t>
            </a:r>
            <a:r>
              <a:rPr lang="de-CH" err="1"/>
              <a:t>analysis</a:t>
            </a:r>
            <a:endParaRPr lang="de-CH"/>
          </a:p>
        </p:txBody>
      </p:sp>
      <p:sp>
        <p:nvSpPr>
          <p:cNvPr id="4" name="Textplatzhalter 3">
            <a:extLst>
              <a:ext uri="{FF2B5EF4-FFF2-40B4-BE49-F238E27FC236}">
                <a16:creationId xmlns:a16="http://schemas.microsoft.com/office/drawing/2014/main" id="{F3537F39-F6AB-5EA4-7B54-1F54F47382A5}"/>
              </a:ext>
            </a:extLst>
          </p:cNvPr>
          <p:cNvSpPr>
            <a:spLocks noGrp="1"/>
          </p:cNvSpPr>
          <p:nvPr>
            <p:ph type="body" idx="1"/>
          </p:nvPr>
        </p:nvSpPr>
        <p:spPr/>
        <p:txBody>
          <a:bodyPr/>
          <a:lstStyle/>
          <a:p>
            <a:endParaRPr lang="de-CH"/>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5" name="Grafik 4">
            <a:extLst>
              <a:ext uri="{FF2B5EF4-FFF2-40B4-BE49-F238E27FC236}">
                <a16:creationId xmlns:a16="http://schemas.microsoft.com/office/drawing/2014/main" id="{441FDF8D-1FC4-5A2F-EDDA-2F03C3D34FE5}"/>
              </a:ext>
            </a:extLst>
          </p:cNvPr>
          <p:cNvPicPr>
            <a:picLocks noChangeAspect="1"/>
          </p:cNvPicPr>
          <p:nvPr/>
        </p:nvPicPr>
        <p:blipFill>
          <a:blip r:embed="rId3"/>
          <a:stretch>
            <a:fillRect/>
          </a:stretch>
        </p:blipFill>
        <p:spPr>
          <a:xfrm>
            <a:off x="0" y="580374"/>
            <a:ext cx="2527910" cy="2079699"/>
          </a:xfrm>
          <a:prstGeom prst="rect">
            <a:avLst/>
          </a:prstGeom>
        </p:spPr>
      </p:pic>
      <p:sp>
        <p:nvSpPr>
          <p:cNvPr id="2" name="TextBox 10">
            <a:extLst>
              <a:ext uri="{FF2B5EF4-FFF2-40B4-BE49-F238E27FC236}">
                <a16:creationId xmlns:a16="http://schemas.microsoft.com/office/drawing/2014/main" id="{4DC8FF94-EDCC-4160-50CD-05379263D031}"/>
              </a:ext>
            </a:extLst>
          </p:cNvPr>
          <p:cNvSpPr txBox="1"/>
          <p:nvPr/>
        </p:nvSpPr>
        <p:spPr>
          <a:xfrm>
            <a:off x="2681157" y="580374"/>
            <a:ext cx="6397530" cy="3770263"/>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US" sz="1800">
                <a:solidFill>
                  <a:schemeClr val="tx1"/>
                </a:solidFill>
              </a:rPr>
              <a:t>CEDRIG follows a </a:t>
            </a:r>
            <a:r>
              <a:rPr lang="en-US" sz="1800" b="1">
                <a:solidFill>
                  <a:schemeClr val="tx1"/>
                </a:solidFill>
              </a:rPr>
              <a:t>risk perspective </a:t>
            </a:r>
            <a:r>
              <a:rPr lang="en-US" sz="1800">
                <a:solidFill>
                  <a:schemeClr val="tx1"/>
                </a:solidFill>
              </a:rPr>
              <a:t>(step 1) and an </a:t>
            </a:r>
            <a:r>
              <a:rPr lang="en-US" sz="1800" b="1">
                <a:solidFill>
                  <a:schemeClr val="tx1"/>
                </a:solidFill>
              </a:rPr>
              <a:t>impact perspective </a:t>
            </a:r>
            <a:r>
              <a:rPr lang="en-US" sz="1800">
                <a:solidFill>
                  <a:schemeClr val="tx1"/>
                </a:solidFill>
              </a:rPr>
              <a:t>(step 2).</a:t>
            </a:r>
          </a:p>
          <a:p>
            <a:pPr marL="285750" indent="-285750">
              <a:buFont typeface="Arial" panose="020B0604020202020204" pitchFamily="34" charset="0"/>
              <a:buChar char="•"/>
            </a:pPr>
            <a:endParaRPr lang="en-US" sz="1800">
              <a:solidFill>
                <a:schemeClr val="tx1"/>
              </a:solidFill>
            </a:endParaRPr>
          </a:p>
          <a:p>
            <a:pPr marL="285750" indent="-285750">
              <a:buFont typeface="Arial" panose="020B0604020202020204" pitchFamily="34" charset="0"/>
              <a:buChar char="•"/>
            </a:pPr>
            <a:r>
              <a:rPr lang="en-US" sz="1800">
                <a:solidFill>
                  <a:schemeClr val="tx1"/>
                </a:solidFill>
              </a:rPr>
              <a:t>Tool focuses on </a:t>
            </a:r>
            <a:r>
              <a:rPr lang="en-US" sz="1800" b="1">
                <a:solidFill>
                  <a:schemeClr val="tx1"/>
                </a:solidFill>
              </a:rPr>
              <a:t>informed proactive project </a:t>
            </a:r>
            <a:r>
              <a:rPr lang="en-US" sz="1800" b="1" err="1">
                <a:solidFill>
                  <a:schemeClr val="tx1"/>
                </a:solidFill>
              </a:rPr>
              <a:t>optimisations</a:t>
            </a:r>
            <a:r>
              <a:rPr lang="en-US" sz="1800" b="1">
                <a:solidFill>
                  <a:schemeClr val="tx1"/>
                </a:solidFill>
              </a:rPr>
              <a:t> with a CDE lens </a:t>
            </a:r>
            <a:r>
              <a:rPr lang="en-US" sz="1800">
                <a:solidFill>
                  <a:schemeClr val="tx1"/>
                </a:solidFill>
              </a:rPr>
              <a:t>that focus also on </a:t>
            </a:r>
            <a:r>
              <a:rPr lang="en-US" sz="1800" b="1">
                <a:solidFill>
                  <a:schemeClr val="tx1"/>
                </a:solidFill>
              </a:rPr>
              <a:t>opportunities / co-benefits</a:t>
            </a:r>
            <a:r>
              <a:rPr lang="en-US" sz="1800">
                <a:solidFill>
                  <a:schemeClr val="tx1"/>
                </a:solidFill>
              </a:rPr>
              <a:t>.</a:t>
            </a:r>
          </a:p>
          <a:p>
            <a:pPr marL="285750" indent="-285750">
              <a:buFont typeface="Arial" panose="020B0604020202020204" pitchFamily="34" charset="0"/>
              <a:buChar char="•"/>
            </a:pPr>
            <a:endParaRPr lang="en-US" sz="1800">
              <a:solidFill>
                <a:schemeClr val="tx1"/>
              </a:solidFill>
            </a:endParaRPr>
          </a:p>
          <a:p>
            <a:pPr marL="285750" indent="-285750">
              <a:buFont typeface="Arial" panose="020B0604020202020204" pitchFamily="34" charset="0"/>
              <a:buChar char="•"/>
            </a:pPr>
            <a:r>
              <a:rPr lang="en-US" sz="1800">
                <a:solidFill>
                  <a:schemeClr val="tx1"/>
                </a:solidFill>
              </a:rPr>
              <a:t>The project analysis can only be done if a (draft) project document exists. </a:t>
            </a:r>
            <a:r>
              <a:rPr lang="en-US" sz="1800" i="1">
                <a:solidFill>
                  <a:schemeClr val="tx1"/>
                </a:solidFill>
              </a:rPr>
              <a:t>The context analysis and the Thematic Integration Briefs might help you to get there</a:t>
            </a:r>
            <a:r>
              <a:rPr lang="en-US" sz="1800">
                <a:solidFill>
                  <a:schemeClr val="tx1"/>
                </a:solidFill>
              </a:rPr>
              <a:t>.</a:t>
            </a:r>
          </a:p>
          <a:p>
            <a:pPr marL="285750" indent="-285750">
              <a:buFont typeface="Arial" panose="020B0604020202020204" pitchFamily="34" charset="0"/>
              <a:buChar char="•"/>
            </a:pPr>
            <a:endParaRPr lang="en-US" sz="1800">
              <a:solidFill>
                <a:schemeClr val="tx1"/>
              </a:solidFill>
            </a:endParaRPr>
          </a:p>
          <a:p>
            <a:pPr marL="285750" indent="-285750">
              <a:buFont typeface="Arial" panose="020B0604020202020204" pitchFamily="34" charset="0"/>
              <a:buChar char="•"/>
            </a:pPr>
            <a:r>
              <a:rPr lang="en-US" sz="1800">
                <a:solidFill>
                  <a:schemeClr val="tx1"/>
                </a:solidFill>
              </a:rPr>
              <a:t>The project analysis is ideally conducted as a </a:t>
            </a:r>
            <a:r>
              <a:rPr lang="en-US" sz="1800" b="1">
                <a:solidFill>
                  <a:schemeClr val="tx1"/>
                </a:solidFill>
              </a:rPr>
              <a:t>multi-stakeholder workshop.</a:t>
            </a:r>
          </a:p>
          <a:p>
            <a:endParaRPr lang="en-US" sz="500">
              <a:solidFill>
                <a:schemeClr val="tx1"/>
              </a:solidFill>
            </a:endParaRPr>
          </a:p>
        </p:txBody>
      </p:sp>
    </p:spTree>
    <p:extLst>
      <p:ext uri="{BB962C8B-B14F-4D97-AF65-F5344CB8AC3E}">
        <p14:creationId xmlns:p14="http://schemas.microsoft.com/office/powerpoint/2010/main" val="33704998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2" name="Titel 1">
            <a:extLst>
              <a:ext uri="{FF2B5EF4-FFF2-40B4-BE49-F238E27FC236}">
                <a16:creationId xmlns:a16="http://schemas.microsoft.com/office/drawing/2014/main" id="{33DB5693-B9F8-5258-E46E-5453B343C8BB}"/>
              </a:ext>
            </a:extLst>
          </p:cNvPr>
          <p:cNvSpPr>
            <a:spLocks noGrp="1"/>
          </p:cNvSpPr>
          <p:nvPr>
            <p:ph type="title"/>
          </p:nvPr>
        </p:nvSpPr>
        <p:spPr/>
        <p:txBody>
          <a:bodyPr/>
          <a:lstStyle/>
          <a:p>
            <a:r>
              <a:rPr lang="de-CH" err="1"/>
              <a:t>Step</a:t>
            </a:r>
            <a:r>
              <a:rPr lang="de-CH"/>
              <a:t> 1: Risk </a:t>
            </a:r>
            <a:r>
              <a:rPr lang="de-CH" err="1"/>
              <a:t>perspective</a:t>
            </a:r>
            <a:r>
              <a:rPr lang="de-CH"/>
              <a:t> </a:t>
            </a:r>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3" name="Grafik 2" descr="Ein Bild, das Zeichnung, Kinderkunst, Diagramm, Text enthält.&#10;&#10;KI-generierte Inhalte können fehlerhaft sein.">
            <a:extLst>
              <a:ext uri="{FF2B5EF4-FFF2-40B4-BE49-F238E27FC236}">
                <a16:creationId xmlns:a16="http://schemas.microsoft.com/office/drawing/2014/main" id="{2C065A65-D84D-48BB-BC27-4E3CE317E5DC}"/>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5713111" y="-15204"/>
            <a:ext cx="3424502" cy="2085935"/>
          </a:xfrm>
          <a:prstGeom prst="rect">
            <a:avLst/>
          </a:prstGeom>
        </p:spPr>
      </p:pic>
      <p:pic>
        <p:nvPicPr>
          <p:cNvPr id="4" name="Grafik 3" descr="Ein Bild, das Text, Schrift, Reihe, Handschrift enthält.&#10;&#10;KI-generierte Inhalte können fehlerhaft sein.">
            <a:extLst>
              <a:ext uri="{FF2B5EF4-FFF2-40B4-BE49-F238E27FC236}">
                <a16:creationId xmlns:a16="http://schemas.microsoft.com/office/drawing/2014/main" id="{7AEC80E4-5236-89BB-82CE-52ECA5D5BA0C}"/>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58239" y="2249847"/>
            <a:ext cx="7501683" cy="2085934"/>
          </a:xfrm>
          <a:prstGeom prst="rect">
            <a:avLst/>
          </a:prstGeom>
        </p:spPr>
      </p:pic>
      <p:sp>
        <p:nvSpPr>
          <p:cNvPr id="13" name="Oval 12">
            <a:extLst>
              <a:ext uri="{FF2B5EF4-FFF2-40B4-BE49-F238E27FC236}">
                <a16:creationId xmlns:a16="http://schemas.microsoft.com/office/drawing/2014/main" id="{24CF6B5D-6516-49DD-B316-9DB818DC8E29}"/>
              </a:ext>
            </a:extLst>
          </p:cNvPr>
          <p:cNvSpPr/>
          <p:nvPr/>
        </p:nvSpPr>
        <p:spPr>
          <a:xfrm rot="2469768">
            <a:off x="2948685" y="2442145"/>
            <a:ext cx="743235" cy="139087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8" name="Google Shape;588;p94"/>
          <p:cNvPicPr preferRelativeResize="0"/>
          <p:nvPr/>
        </p:nvPicPr>
        <p:blipFill rotWithShape="1">
          <a:blip r:embed="rId3">
            <a:alphaModFix/>
          </a:blip>
          <a:srcRect l="9140" t="9816" b="13639"/>
          <a:stretch/>
        </p:blipFill>
        <p:spPr>
          <a:xfrm>
            <a:off x="152400" y="614362"/>
            <a:ext cx="3962400" cy="4421188"/>
          </a:xfrm>
          <a:prstGeom prst="rect">
            <a:avLst/>
          </a:prstGeom>
          <a:noFill/>
          <a:ln>
            <a:noFill/>
          </a:ln>
        </p:spPr>
      </p:pic>
      <p:sp>
        <p:nvSpPr>
          <p:cNvPr id="2" name="TextBox 1">
            <a:extLst>
              <a:ext uri="{FF2B5EF4-FFF2-40B4-BE49-F238E27FC236}">
                <a16:creationId xmlns:a16="http://schemas.microsoft.com/office/drawing/2014/main" id="{7FCF5D69-F732-4927-B5E3-4F709E1BD5CD}"/>
              </a:ext>
            </a:extLst>
          </p:cNvPr>
          <p:cNvSpPr txBox="1"/>
          <p:nvPr/>
        </p:nvSpPr>
        <p:spPr>
          <a:xfrm>
            <a:off x="4572000" y="3774709"/>
            <a:ext cx="3883818" cy="369332"/>
          </a:xfrm>
          <a:prstGeom prst="rect">
            <a:avLst/>
          </a:prstGeom>
          <a:noFill/>
        </p:spPr>
        <p:txBody>
          <a:bodyPr wrap="square" rtlCol="0">
            <a:spAutoFit/>
          </a:bodyPr>
          <a:lstStyle/>
          <a:p>
            <a:r>
              <a:rPr lang="de-CH" sz="1800">
                <a:solidFill>
                  <a:schemeClr val="tx1"/>
                </a:solidFill>
              </a:rPr>
              <a:t>Focus: </a:t>
            </a:r>
            <a:r>
              <a:rPr lang="de-CH" sz="1800" err="1">
                <a:solidFill>
                  <a:schemeClr val="tx1"/>
                </a:solidFill>
              </a:rPr>
              <a:t>exposed</a:t>
            </a:r>
            <a:r>
              <a:rPr lang="de-CH" sz="1800">
                <a:solidFill>
                  <a:schemeClr val="tx1"/>
                </a:solidFill>
              </a:rPr>
              <a:t> </a:t>
            </a:r>
            <a:r>
              <a:rPr lang="de-CH" sz="1800" err="1">
                <a:solidFill>
                  <a:schemeClr val="tx1"/>
                </a:solidFill>
              </a:rPr>
              <a:t>project</a:t>
            </a:r>
            <a:r>
              <a:rPr lang="de-CH" sz="1800">
                <a:solidFill>
                  <a:schemeClr val="tx1"/>
                </a:solidFill>
              </a:rPr>
              <a:t> </a:t>
            </a:r>
            <a:r>
              <a:rPr lang="de-CH" sz="1800" err="1">
                <a:solidFill>
                  <a:schemeClr val="tx1"/>
                </a:solidFill>
              </a:rPr>
              <a:t>component</a:t>
            </a:r>
            <a:endParaRPr lang="de-CH" sz="1800">
              <a:solidFill>
                <a:schemeClr val="tx1"/>
              </a:solidFill>
            </a:endParaRPr>
          </a:p>
        </p:txBody>
      </p:sp>
      <p:sp>
        <p:nvSpPr>
          <p:cNvPr id="3" name="Titel 1">
            <a:extLst>
              <a:ext uri="{FF2B5EF4-FFF2-40B4-BE49-F238E27FC236}">
                <a16:creationId xmlns:a16="http://schemas.microsoft.com/office/drawing/2014/main" id="{F68C3412-0D07-7E28-B049-D529EEC238C0}"/>
              </a:ext>
            </a:extLst>
          </p:cNvPr>
          <p:cNvSpPr>
            <a:spLocks noGrp="1"/>
          </p:cNvSpPr>
          <p:nvPr>
            <p:ph type="title"/>
          </p:nvPr>
        </p:nvSpPr>
        <p:spPr>
          <a:xfrm>
            <a:off x="419984" y="1925"/>
            <a:ext cx="8520600" cy="572700"/>
          </a:xfrm>
        </p:spPr>
        <p:txBody>
          <a:bodyPr/>
          <a:lstStyle/>
          <a:p>
            <a:r>
              <a:rPr lang="en-US"/>
              <a:t>Risk = Hazard x Vulnerability (x Exposure)</a:t>
            </a:r>
            <a:endParaRPr lang="de-CH"/>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2" name="Titel 1">
            <a:extLst>
              <a:ext uri="{FF2B5EF4-FFF2-40B4-BE49-F238E27FC236}">
                <a16:creationId xmlns:a16="http://schemas.microsoft.com/office/drawing/2014/main" id="{C9F7170F-8C87-620A-D19B-559AFF654D0C}"/>
              </a:ext>
            </a:extLst>
          </p:cNvPr>
          <p:cNvSpPr>
            <a:spLocks noGrp="1"/>
          </p:cNvSpPr>
          <p:nvPr>
            <p:ph type="title"/>
          </p:nvPr>
        </p:nvSpPr>
        <p:spPr/>
        <p:txBody>
          <a:bodyPr/>
          <a:lstStyle/>
          <a:p>
            <a:r>
              <a:rPr lang="en-US"/>
              <a:t>CEDRIG - the SDC mainstreaming tool</a:t>
            </a:r>
            <a:br>
              <a:rPr lang="en-US"/>
            </a:br>
            <a:endParaRPr lang="de-CH"/>
          </a:p>
        </p:txBody>
      </p:sp>
      <p:sp>
        <p:nvSpPr>
          <p:cNvPr id="461" name="Google Shape;461;p86"/>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0" indent="0">
              <a:lnSpc>
                <a:spcPct val="100000"/>
              </a:lnSpc>
              <a:buNone/>
            </a:pPr>
            <a:r>
              <a:rPr lang="de">
                <a:solidFill>
                  <a:schemeClr val="tx1"/>
                </a:solidFill>
                <a:latin typeface="+mn-lt"/>
                <a:ea typeface="Calibri"/>
                <a:cs typeface="Calibri"/>
                <a:sym typeface="Calibri"/>
              </a:rPr>
              <a:t>What: </a:t>
            </a:r>
          </a:p>
          <a:p>
            <a:pPr marL="342900">
              <a:lnSpc>
                <a:spcPct val="100000"/>
              </a:lnSpc>
              <a:buFont typeface="Arial" panose="020B0604020202020204" pitchFamily="34" charset="0"/>
              <a:buChar char="•"/>
            </a:pPr>
            <a:r>
              <a:rPr lang="de" b="1">
                <a:solidFill>
                  <a:schemeClr val="tx1"/>
                </a:solidFill>
                <a:latin typeface="+mn-lt"/>
                <a:ea typeface="Calibri"/>
                <a:cs typeface="Calibri"/>
                <a:sym typeface="Calibri"/>
              </a:rPr>
              <a:t>Process tool: </a:t>
            </a:r>
            <a:r>
              <a:rPr lang="de">
                <a:solidFill>
                  <a:schemeClr val="tx1"/>
                </a:solidFill>
                <a:latin typeface="+mn-lt"/>
                <a:ea typeface="Calibri"/>
                <a:cs typeface="Calibri"/>
                <a:sym typeface="Calibri"/>
              </a:rPr>
              <a:t>guides through a process to identify potential risks and impacts linked to climate, environment and natural hazards </a:t>
            </a:r>
          </a:p>
          <a:p>
            <a:pPr marL="0" indent="0">
              <a:lnSpc>
                <a:spcPct val="100000"/>
              </a:lnSpc>
              <a:buNone/>
            </a:pPr>
            <a:endParaRPr lang="de">
              <a:solidFill>
                <a:schemeClr val="tx1"/>
              </a:solidFill>
              <a:latin typeface="+mn-lt"/>
              <a:ea typeface="Calibri"/>
              <a:cs typeface="Calibri"/>
              <a:sym typeface="Calibri"/>
            </a:endParaRPr>
          </a:p>
          <a:p>
            <a:pPr marL="0" indent="0">
              <a:lnSpc>
                <a:spcPct val="100000"/>
              </a:lnSpc>
              <a:buNone/>
            </a:pPr>
            <a:r>
              <a:rPr lang="de">
                <a:solidFill>
                  <a:schemeClr val="tx1"/>
                </a:solidFill>
                <a:latin typeface="+mn-lt"/>
                <a:ea typeface="Calibri"/>
                <a:cs typeface="Calibri"/>
                <a:sym typeface="Calibri"/>
              </a:rPr>
              <a:t>For what:</a:t>
            </a:r>
          </a:p>
          <a:p>
            <a:pPr marL="342900">
              <a:lnSpc>
                <a:spcPct val="100000"/>
              </a:lnSpc>
              <a:buFont typeface="Arial" panose="020B0604020202020204" pitchFamily="34" charset="0"/>
              <a:buChar char="•"/>
            </a:pPr>
            <a:r>
              <a:rPr lang="de" b="1">
                <a:solidFill>
                  <a:schemeClr val="tx1"/>
                </a:solidFill>
                <a:latin typeface="+mn-lt"/>
                <a:ea typeface="Calibri"/>
                <a:cs typeface="Calibri"/>
                <a:sym typeface="Calibri"/>
              </a:rPr>
              <a:t>Strategies, programmes and projects </a:t>
            </a:r>
            <a:r>
              <a:rPr lang="de">
                <a:solidFill>
                  <a:schemeClr val="tx1"/>
                </a:solidFill>
                <a:latin typeface="+mn-lt"/>
                <a:ea typeface="Calibri"/>
                <a:cs typeface="Calibri"/>
                <a:sym typeface="Calibri"/>
              </a:rPr>
              <a:t>of all kind of sectors</a:t>
            </a:r>
            <a:endParaRPr>
              <a:solidFill>
                <a:schemeClr val="tx1"/>
              </a:solidFill>
              <a:latin typeface="+mn-lt"/>
            </a:endParaRPr>
          </a:p>
          <a:p>
            <a:pPr marL="342900">
              <a:lnSpc>
                <a:spcPct val="100000"/>
              </a:lnSpc>
              <a:buFont typeface="Arial" panose="020B0604020202020204" pitchFamily="34" charset="0"/>
              <a:buChar char="•"/>
            </a:pPr>
            <a:r>
              <a:rPr lang="de">
                <a:solidFill>
                  <a:schemeClr val="tx1"/>
                </a:solidFill>
                <a:latin typeface="+mn-lt"/>
                <a:ea typeface="Calibri"/>
                <a:cs typeface="Calibri"/>
                <a:sym typeface="Calibri"/>
              </a:rPr>
              <a:t>Planned or ongoing </a:t>
            </a:r>
            <a:r>
              <a:rPr lang="de-CH" err="1">
                <a:solidFill>
                  <a:schemeClr val="tx1"/>
                </a:solidFill>
                <a:latin typeface="+mn-lt"/>
                <a:ea typeface="Calibri"/>
                <a:cs typeface="Calibri"/>
                <a:sym typeface="Calibri"/>
              </a:rPr>
              <a:t>interventions</a:t>
            </a:r>
            <a:endParaRPr lang="de-CH">
              <a:solidFill>
                <a:schemeClr val="tx1"/>
              </a:solidFill>
              <a:latin typeface="+mn-lt"/>
              <a:ea typeface="Calibri"/>
            </a:endParaRPr>
          </a:p>
          <a:p>
            <a:pPr marL="0" indent="0">
              <a:lnSpc>
                <a:spcPct val="100000"/>
              </a:lnSpc>
              <a:buNone/>
            </a:pPr>
            <a:endParaRPr lang="de-CH">
              <a:solidFill>
                <a:schemeClr val="tx1"/>
              </a:solidFill>
              <a:latin typeface="+mn-lt"/>
              <a:ea typeface="Calibri"/>
              <a:cs typeface="Calibri"/>
              <a:sym typeface="Calibri"/>
            </a:endParaRPr>
          </a:p>
          <a:p>
            <a:pPr marL="0" indent="0">
              <a:lnSpc>
                <a:spcPct val="100000"/>
              </a:lnSpc>
              <a:buNone/>
            </a:pPr>
            <a:r>
              <a:rPr lang="de-CH">
                <a:solidFill>
                  <a:schemeClr val="tx1"/>
                </a:solidFill>
                <a:latin typeface="+mn-lt"/>
                <a:ea typeface="Calibri"/>
                <a:cs typeface="Calibri"/>
                <a:sym typeface="Calibri"/>
              </a:rPr>
              <a:t>Output:</a:t>
            </a:r>
          </a:p>
          <a:p>
            <a:pPr marL="342900">
              <a:lnSpc>
                <a:spcPct val="100000"/>
              </a:lnSpc>
              <a:buFont typeface="Arial" panose="020B0604020202020204" pitchFamily="34" charset="0"/>
              <a:buChar char="•"/>
            </a:pPr>
            <a:r>
              <a:rPr lang="de">
                <a:solidFill>
                  <a:schemeClr val="tx1"/>
                </a:solidFill>
                <a:latin typeface="+mn-lt"/>
                <a:ea typeface="Calibri"/>
                <a:cs typeface="Calibri"/>
                <a:sym typeface="Calibri"/>
              </a:rPr>
              <a:t>PDF report wil</a:t>
            </a:r>
            <a:r>
              <a:rPr lang="de-CH">
                <a:solidFill>
                  <a:schemeClr val="tx1"/>
                </a:solidFill>
                <a:latin typeface="+mn-lt"/>
                <a:ea typeface="Calibri"/>
                <a:cs typeface="Calibri"/>
                <a:sym typeface="Calibri"/>
              </a:rPr>
              <a:t>l</a:t>
            </a:r>
            <a:r>
              <a:rPr lang="de">
                <a:solidFill>
                  <a:schemeClr val="tx1"/>
                </a:solidFill>
                <a:latin typeface="+mn-lt"/>
                <a:ea typeface="Calibri"/>
                <a:cs typeface="Calibri"/>
                <a:sym typeface="Calibri"/>
              </a:rPr>
              <a:t> be created for each case study</a:t>
            </a:r>
            <a:endParaRPr sz="1600">
              <a:solidFill>
                <a:schemeClr val="tx1"/>
              </a:solidFill>
              <a:latin typeface="+mn-lt"/>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3" name="Picture 2">
            <a:extLst>
              <a:ext uri="{FF2B5EF4-FFF2-40B4-BE49-F238E27FC236}">
                <a16:creationId xmlns:a16="http://schemas.microsoft.com/office/drawing/2014/main" id="{3CECAC72-57EB-4B68-BE31-17BCC31EA4D7}"/>
              </a:ext>
            </a:extLst>
          </p:cNvPr>
          <p:cNvPicPr>
            <a:picLocks noChangeAspect="1"/>
          </p:cNvPicPr>
          <p:nvPr/>
        </p:nvPicPr>
        <p:blipFill>
          <a:blip r:embed="rId3"/>
          <a:stretch>
            <a:fillRect/>
          </a:stretch>
        </p:blipFill>
        <p:spPr>
          <a:xfrm>
            <a:off x="141931" y="628650"/>
            <a:ext cx="5815957" cy="2249218"/>
          </a:xfrm>
          <a:prstGeom prst="rect">
            <a:avLst/>
          </a:prstGeom>
        </p:spPr>
      </p:pic>
      <p:pic>
        <p:nvPicPr>
          <p:cNvPr id="6" name="Picture 5">
            <a:extLst>
              <a:ext uri="{FF2B5EF4-FFF2-40B4-BE49-F238E27FC236}">
                <a16:creationId xmlns:a16="http://schemas.microsoft.com/office/drawing/2014/main" id="{5DA0D212-2DEB-4B8E-93C5-423F320B04B3}"/>
              </a:ext>
            </a:extLst>
          </p:cNvPr>
          <p:cNvPicPr>
            <a:picLocks noChangeAspect="1"/>
          </p:cNvPicPr>
          <p:nvPr/>
        </p:nvPicPr>
        <p:blipFill>
          <a:blip r:embed="rId4"/>
          <a:stretch>
            <a:fillRect/>
          </a:stretch>
        </p:blipFill>
        <p:spPr>
          <a:xfrm>
            <a:off x="5293076" y="2257425"/>
            <a:ext cx="3850924" cy="2821781"/>
          </a:xfrm>
          <a:prstGeom prst="rect">
            <a:avLst/>
          </a:prstGeom>
        </p:spPr>
      </p:pic>
      <p:sp>
        <p:nvSpPr>
          <p:cNvPr id="8" name="TextBox 7">
            <a:extLst>
              <a:ext uri="{FF2B5EF4-FFF2-40B4-BE49-F238E27FC236}">
                <a16:creationId xmlns:a16="http://schemas.microsoft.com/office/drawing/2014/main" id="{4D1F447C-3495-4B50-AE33-52D3F6D2F44F}"/>
              </a:ext>
            </a:extLst>
          </p:cNvPr>
          <p:cNvSpPr txBox="1"/>
          <p:nvPr/>
        </p:nvSpPr>
        <p:spPr>
          <a:xfrm>
            <a:off x="194296" y="4608596"/>
            <a:ext cx="4572000" cy="215444"/>
          </a:xfrm>
          <a:prstGeom prst="rect">
            <a:avLst/>
          </a:prstGeom>
          <a:noFill/>
        </p:spPr>
        <p:txBody>
          <a:bodyPr wrap="square">
            <a:spAutoFit/>
          </a:bodyPr>
          <a:lstStyle/>
          <a:p>
            <a:r>
              <a:rPr lang="de-CH" sz="800">
                <a:solidFill>
                  <a:schemeClr val="tx1"/>
                </a:solidFill>
              </a:rPr>
              <a:t>Source: </a:t>
            </a:r>
            <a:r>
              <a:rPr lang="de-CH" sz="800">
                <a:solidFill>
                  <a:schemeClr val="tx1"/>
                </a:solidFill>
                <a:hlinkClick r:id="rId5">
                  <a:extLst>
                    <a:ext uri="{A12FA001-AC4F-418D-AE19-62706E023703}">
                      <ahyp:hlinkClr xmlns:ahyp="http://schemas.microsoft.com/office/drawing/2018/hyperlinkcolor" val="tx"/>
                    </a:ext>
                  </a:extLst>
                </a:hlinkClick>
              </a:rPr>
              <a:t>https://interactive-atlas.ipcc.ch/</a:t>
            </a:r>
            <a:endParaRPr lang="de-CH" sz="800">
              <a:solidFill>
                <a:schemeClr val="tx1"/>
              </a:solidFill>
            </a:endParaRPr>
          </a:p>
        </p:txBody>
      </p:sp>
      <p:sp>
        <p:nvSpPr>
          <p:cNvPr id="2" name="Titel 1">
            <a:extLst>
              <a:ext uri="{FF2B5EF4-FFF2-40B4-BE49-F238E27FC236}">
                <a16:creationId xmlns:a16="http://schemas.microsoft.com/office/drawing/2014/main" id="{D60946B9-6AFD-367F-C352-B0640762941D}"/>
              </a:ext>
            </a:extLst>
          </p:cNvPr>
          <p:cNvSpPr>
            <a:spLocks noGrp="1"/>
          </p:cNvSpPr>
          <p:nvPr>
            <p:ph type="title"/>
          </p:nvPr>
        </p:nvSpPr>
        <p:spPr/>
        <p:txBody>
          <a:bodyPr/>
          <a:lstStyle/>
          <a:p>
            <a:r>
              <a:rPr lang="de-CH" err="1"/>
              <a:t>Identify</a:t>
            </a:r>
            <a:r>
              <a:rPr lang="de-CH"/>
              <a:t> relevant </a:t>
            </a:r>
            <a:r>
              <a:rPr lang="de-CH" err="1"/>
              <a:t>climate</a:t>
            </a:r>
            <a:r>
              <a:rPr lang="de-CH"/>
              <a:t> </a:t>
            </a:r>
            <a:r>
              <a:rPr lang="de-CH" err="1"/>
              <a:t>trends</a:t>
            </a:r>
            <a:endParaRPr lang="de-CH"/>
          </a:p>
        </p:txBody>
      </p:sp>
      <p:sp>
        <p:nvSpPr>
          <p:cNvPr id="4" name="Textplatzhalter 3">
            <a:extLst>
              <a:ext uri="{FF2B5EF4-FFF2-40B4-BE49-F238E27FC236}">
                <a16:creationId xmlns:a16="http://schemas.microsoft.com/office/drawing/2014/main" id="{F6ACC0CC-CAD4-BD1E-A489-4357E7DDE3D1}"/>
              </a:ext>
            </a:extLst>
          </p:cNvPr>
          <p:cNvSpPr>
            <a:spLocks noGrp="1"/>
          </p:cNvSpPr>
          <p:nvPr>
            <p:ph type="body" idx="1"/>
          </p:nvPr>
        </p:nvSpPr>
        <p:spPr/>
        <p:txBody>
          <a:bodyPr/>
          <a:lstStyle/>
          <a:p>
            <a:endParaRPr lang="de-CH"/>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189DC4-3150-F1B4-52F2-05458425E27D}"/>
              </a:ext>
            </a:extLst>
          </p:cNvPr>
          <p:cNvSpPr>
            <a:spLocks noGrp="1"/>
          </p:cNvSpPr>
          <p:nvPr>
            <p:ph type="title"/>
          </p:nvPr>
        </p:nvSpPr>
        <p:spPr/>
        <p:txBody>
          <a:bodyPr/>
          <a:lstStyle/>
          <a:p>
            <a:r>
              <a:rPr lang="de-CH" err="1"/>
              <a:t>Assess</a:t>
            </a:r>
            <a:r>
              <a:rPr lang="de-CH"/>
              <a:t> </a:t>
            </a:r>
            <a:r>
              <a:rPr lang="de-CH" err="1"/>
              <a:t>hazards</a:t>
            </a:r>
            <a:r>
              <a:rPr lang="de-CH"/>
              <a:t> and </a:t>
            </a:r>
            <a:r>
              <a:rPr lang="de-CH" err="1"/>
              <a:t>vulnerabilities</a:t>
            </a:r>
            <a:endParaRPr lang="de-CH"/>
          </a:p>
        </p:txBody>
      </p:sp>
      <p:graphicFrame>
        <p:nvGraphicFramePr>
          <p:cNvPr id="2" name="Tabelle 1">
            <a:extLst>
              <a:ext uri="{FF2B5EF4-FFF2-40B4-BE49-F238E27FC236}">
                <a16:creationId xmlns:a16="http://schemas.microsoft.com/office/drawing/2014/main" id="{DAABB230-AC6B-4811-B4B0-FE8BDD545689}"/>
              </a:ext>
            </a:extLst>
          </p:cNvPr>
          <p:cNvGraphicFramePr>
            <a:graphicFrameLocks noGrp="1"/>
          </p:cNvGraphicFramePr>
          <p:nvPr>
            <p:extLst>
              <p:ext uri="{D42A27DB-BD31-4B8C-83A1-F6EECF244321}">
                <p14:modId xmlns:p14="http://schemas.microsoft.com/office/powerpoint/2010/main" val="1370970949"/>
              </p:ext>
            </p:extLst>
          </p:nvPr>
        </p:nvGraphicFramePr>
        <p:xfrm>
          <a:off x="779053" y="612117"/>
          <a:ext cx="8010986" cy="3981829"/>
        </p:xfrm>
        <a:graphic>
          <a:graphicData uri="http://schemas.openxmlformats.org/drawingml/2006/table">
            <a:tbl>
              <a:tblPr firstRow="1" bandRow="1">
                <a:tableStyleId>{5C22544A-7EE6-4342-B048-85BDC9FD1C3A}</a:tableStyleId>
              </a:tblPr>
              <a:tblGrid>
                <a:gridCol w="3647841">
                  <a:extLst>
                    <a:ext uri="{9D8B030D-6E8A-4147-A177-3AD203B41FA5}">
                      <a16:colId xmlns:a16="http://schemas.microsoft.com/office/drawing/2014/main" val="20000"/>
                    </a:ext>
                  </a:extLst>
                </a:gridCol>
                <a:gridCol w="4363145">
                  <a:extLst>
                    <a:ext uri="{9D8B030D-6E8A-4147-A177-3AD203B41FA5}">
                      <a16:colId xmlns:a16="http://schemas.microsoft.com/office/drawing/2014/main" val="20001"/>
                    </a:ext>
                  </a:extLst>
                </a:gridCol>
              </a:tblGrid>
              <a:tr h="345099">
                <a:tc>
                  <a:txBody>
                    <a:bodyPr/>
                    <a:lstStyle/>
                    <a:p>
                      <a:pPr>
                        <a:lnSpc>
                          <a:spcPct val="100000"/>
                        </a:lnSpc>
                      </a:pPr>
                      <a:r>
                        <a:rPr lang="de-CH" sz="1800" b="1" i="0" u="none" baseline="0">
                          <a:solidFill>
                            <a:schemeClr val="tx1"/>
                          </a:solidFill>
                          <a:latin typeface="arial" panose="020B0604020202020204" pitchFamily="34" charset="0"/>
                        </a:rPr>
                        <a:t>Questions </a:t>
                      </a:r>
                      <a:r>
                        <a:rPr lang="de-CH" sz="1800" b="1" i="0" u="none" baseline="0" err="1">
                          <a:solidFill>
                            <a:schemeClr val="tx1"/>
                          </a:solidFill>
                          <a:latin typeface="arial" panose="020B0604020202020204" pitchFamily="34" charset="0"/>
                        </a:rPr>
                        <a:t>to</a:t>
                      </a:r>
                      <a:r>
                        <a:rPr lang="de-CH" sz="1800" b="1" i="0" u="none" baseline="0">
                          <a:solidFill>
                            <a:schemeClr val="tx1"/>
                          </a:solidFill>
                          <a:latin typeface="arial" panose="020B0604020202020204" pitchFamily="34" charset="0"/>
                        </a:rPr>
                        <a:t> </a:t>
                      </a:r>
                      <a:r>
                        <a:rPr lang="de-CH" sz="1800" b="1" i="0" u="none" baseline="0" err="1">
                          <a:solidFill>
                            <a:schemeClr val="tx1"/>
                          </a:solidFill>
                          <a:latin typeface="arial" panose="020B0604020202020204" pitchFamily="34" charset="0"/>
                        </a:rPr>
                        <a:t>be</a:t>
                      </a:r>
                      <a:r>
                        <a:rPr lang="de-CH" sz="1800" b="1" i="0" u="none" baseline="0">
                          <a:solidFill>
                            <a:schemeClr val="tx1"/>
                          </a:solidFill>
                          <a:latin typeface="arial" panose="020B0604020202020204" pitchFamily="34" charset="0"/>
                        </a:rPr>
                        <a:t> </a:t>
                      </a:r>
                      <a:r>
                        <a:rPr lang="de-CH" sz="1800" b="1" i="0" u="none" baseline="0" err="1">
                          <a:solidFill>
                            <a:schemeClr val="tx1"/>
                          </a:solidFill>
                          <a:latin typeface="arial" panose="020B0604020202020204" pitchFamily="34" charset="0"/>
                        </a:rPr>
                        <a:t>adressed</a:t>
                      </a:r>
                      <a:endParaRPr lang="de-CH" sz="1800" b="1" i="0" u="none" baseline="0">
                        <a:solidFill>
                          <a:schemeClr val="tx1"/>
                        </a:solidFill>
                        <a:latin typeface="arial" panose="020B0604020202020204" pitchFamily="34" charset="0"/>
                      </a:endParaRPr>
                    </a:p>
                  </a:txBody>
                  <a:tcPr marL="0" marR="53999"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12700" cap="flat" cmpd="sng" algn="ctr">
                      <a:solidFill>
                        <a:schemeClr val="lt1">
                          <a:alpha val="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de-CH" sz="1800" b="1" i="0" u="none" baseline="0" err="1">
                          <a:solidFill>
                            <a:schemeClr val="tx1"/>
                          </a:solidFill>
                          <a:latin typeface="arial" panose="020B0604020202020204" pitchFamily="34" charset="0"/>
                        </a:rPr>
                        <a:t>Examples</a:t>
                      </a:r>
                      <a:endParaRPr lang="de-CH" sz="1800" b="1" i="0" u="none" baseline="0">
                        <a:solidFill>
                          <a:schemeClr val="tx1"/>
                        </a:solidFill>
                        <a:latin typeface="arial" panose="020B0604020202020204" pitchFamily="34" charset="0"/>
                      </a:endParaRPr>
                    </a:p>
                  </a:txBody>
                  <a:tcPr marL="0" marR="0"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12700" cap="flat" cmpd="sng" algn="ctr">
                      <a:solidFill>
                        <a:schemeClr val="lt1">
                          <a:alpha val="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73463">
                <a:tc>
                  <a:txBody>
                    <a:bodyPr/>
                    <a:lstStyle/>
                    <a:p>
                      <a:pPr marL="0">
                        <a:lnSpc>
                          <a:spcPct val="100000"/>
                        </a:lnSpc>
                      </a:pPr>
                      <a:r>
                        <a:rPr lang="de-CH" sz="1800" b="0" i="0" u="none" baseline="0">
                          <a:solidFill>
                            <a:schemeClr val="tx1"/>
                          </a:solidFill>
                          <a:latin typeface="arial" panose="020B0604020202020204" pitchFamily="34" charset="0"/>
                        </a:rPr>
                        <a:t>Potential </a:t>
                      </a:r>
                      <a:r>
                        <a:rPr lang="de-CH" sz="1800" b="0" i="0" u="none" baseline="0" err="1">
                          <a:solidFill>
                            <a:schemeClr val="tx1"/>
                          </a:solidFill>
                          <a:latin typeface="arial" panose="020B0604020202020204" pitchFamily="34" charset="0"/>
                        </a:rPr>
                        <a:t>consequences</a:t>
                      </a:r>
                      <a:r>
                        <a:rPr lang="de-CH" sz="1800" b="0" i="0" u="none" baseline="0">
                          <a:solidFill>
                            <a:schemeClr val="tx1"/>
                          </a:solidFill>
                          <a:latin typeface="arial" panose="020B0604020202020204" pitchFamily="34" charset="0"/>
                        </a:rPr>
                        <a:t> </a:t>
                      </a:r>
                      <a:r>
                        <a:rPr lang="de-CH" sz="1800" b="0" i="0" u="none" baseline="0" err="1">
                          <a:solidFill>
                            <a:schemeClr val="tx1"/>
                          </a:solidFill>
                          <a:latin typeface="arial" panose="020B0604020202020204" pitchFamily="34" charset="0"/>
                        </a:rPr>
                        <a:t>for</a:t>
                      </a:r>
                      <a:r>
                        <a:rPr lang="de-CH" sz="1800" b="0" i="0" u="none" baseline="0">
                          <a:solidFill>
                            <a:schemeClr val="tx1"/>
                          </a:solidFill>
                          <a:latin typeface="arial" panose="020B0604020202020204" pitchFamily="34" charset="0"/>
                        </a:rPr>
                        <a:t> </a:t>
                      </a:r>
                      <a:r>
                        <a:rPr lang="de-CH" sz="1800" b="0" i="0" u="none" baseline="0" err="1">
                          <a:solidFill>
                            <a:schemeClr val="tx1"/>
                          </a:solidFill>
                          <a:latin typeface="arial" panose="020B0604020202020204" pitchFamily="34" charset="0"/>
                        </a:rPr>
                        <a:t>each</a:t>
                      </a:r>
                      <a:r>
                        <a:rPr lang="de-CH" sz="1800" b="0" i="0" u="none" baseline="0">
                          <a:solidFill>
                            <a:schemeClr val="tx1"/>
                          </a:solidFill>
                          <a:latin typeface="arial" panose="020B0604020202020204" pitchFamily="34" charset="0"/>
                        </a:rPr>
                        <a:t> </a:t>
                      </a:r>
                      <a:r>
                        <a:rPr lang="de-CH" sz="1800" b="0" i="0" u="none" baseline="0" err="1">
                          <a:solidFill>
                            <a:schemeClr val="tx1"/>
                          </a:solidFill>
                          <a:latin typeface="arial" panose="020B0604020202020204" pitchFamily="34" charset="0"/>
                        </a:rPr>
                        <a:t>identified</a:t>
                      </a:r>
                      <a:r>
                        <a:rPr lang="de-CH" sz="1800" b="0" i="0" u="none" baseline="0">
                          <a:solidFill>
                            <a:schemeClr val="tx1"/>
                          </a:solidFill>
                          <a:latin typeface="arial" panose="020B0604020202020204" pitchFamily="34" charset="0"/>
                        </a:rPr>
                        <a:t> </a:t>
                      </a:r>
                      <a:r>
                        <a:rPr lang="de-CH" sz="1800" b="0" i="0" u="none" baseline="0" err="1">
                          <a:solidFill>
                            <a:schemeClr val="tx1"/>
                          </a:solidFill>
                          <a:latin typeface="arial" panose="020B0604020202020204" pitchFamily="34" charset="0"/>
                        </a:rPr>
                        <a:t>hazard</a:t>
                      </a:r>
                      <a:r>
                        <a:rPr lang="de-CH" sz="1800" b="0" i="0" u="none" baseline="0">
                          <a:solidFill>
                            <a:schemeClr val="tx1"/>
                          </a:solidFill>
                          <a:latin typeface="arial" panose="020B0604020202020204" pitchFamily="34" charset="0"/>
                        </a:rPr>
                        <a:t>?</a:t>
                      </a:r>
                    </a:p>
                  </a:txBody>
                  <a:tcPr marL="0" marR="53999"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285750">
                        <a:lnSpc>
                          <a:spcPct val="100000"/>
                        </a:lnSpc>
                        <a:buSzPct val="80000"/>
                        <a:buFont typeface="Arial" panose="020B0604020202020204" pitchFamily="34" charset="0"/>
                        <a:buChar char="•"/>
                      </a:pPr>
                      <a:r>
                        <a:rPr lang="de-CH" sz="1800" b="0" i="1" u="none" baseline="0" err="1">
                          <a:solidFill>
                            <a:schemeClr val="tx1"/>
                          </a:solidFill>
                          <a:latin typeface="arial" panose="020B0604020202020204" pitchFamily="34" charset="0"/>
                        </a:rPr>
                        <a:t>Decrease</a:t>
                      </a:r>
                      <a:r>
                        <a:rPr lang="de-CH" sz="1800" b="0" i="1" u="none" baseline="0">
                          <a:solidFill>
                            <a:schemeClr val="tx1"/>
                          </a:solidFill>
                          <a:latin typeface="arial" panose="020B0604020202020204" pitchFamily="34" charset="0"/>
                        </a:rPr>
                        <a:t> in </a:t>
                      </a:r>
                      <a:r>
                        <a:rPr lang="de-CH" sz="1800" b="0" i="1" u="none" baseline="0" err="1">
                          <a:solidFill>
                            <a:schemeClr val="tx1"/>
                          </a:solidFill>
                          <a:latin typeface="arial" panose="020B0604020202020204" pitchFamily="34" charset="0"/>
                        </a:rPr>
                        <a:t>crop</a:t>
                      </a:r>
                      <a:r>
                        <a:rPr lang="de-CH" sz="1800" b="0" i="1" u="none" baseline="0">
                          <a:solidFill>
                            <a:schemeClr val="tx1"/>
                          </a:solidFill>
                          <a:latin typeface="arial" panose="020B0604020202020204" pitchFamily="34" charset="0"/>
                        </a:rPr>
                        <a:t> </a:t>
                      </a:r>
                      <a:r>
                        <a:rPr lang="de-CH" sz="1800" b="0" i="1" u="none" baseline="0" err="1">
                          <a:solidFill>
                            <a:schemeClr val="tx1"/>
                          </a:solidFill>
                          <a:latin typeface="arial" panose="020B0604020202020204" pitchFamily="34" charset="0"/>
                        </a:rPr>
                        <a:t>yield</a:t>
                      </a:r>
                      <a:endParaRPr lang="de-CH" sz="1800" b="0" i="1" u="none" baseline="0">
                        <a:solidFill>
                          <a:schemeClr val="tx1"/>
                        </a:solidFill>
                        <a:latin typeface="arial" panose="020B0604020202020204" pitchFamily="34" charset="0"/>
                      </a:endParaRPr>
                    </a:p>
                    <a:p>
                      <a:pPr marL="0" indent="-285750">
                        <a:lnSpc>
                          <a:spcPct val="100000"/>
                        </a:lnSpc>
                        <a:buSzPct val="80000"/>
                        <a:buFont typeface="Arial" panose="020B0604020202020204" pitchFamily="34" charset="0"/>
                        <a:buChar char="•"/>
                      </a:pPr>
                      <a:r>
                        <a:rPr lang="de-CH" sz="1800" b="0" i="1" u="none" baseline="0">
                          <a:solidFill>
                            <a:schemeClr val="tx1"/>
                          </a:solidFill>
                          <a:latin typeface="arial" panose="020B0604020202020204" pitchFamily="34" charset="0"/>
                        </a:rPr>
                        <a:t>Damage </a:t>
                      </a:r>
                      <a:r>
                        <a:rPr lang="de-CH" sz="1800" b="0" i="1" u="none" baseline="0" err="1">
                          <a:solidFill>
                            <a:schemeClr val="tx1"/>
                          </a:solidFill>
                          <a:latin typeface="arial" panose="020B0604020202020204" pitchFamily="34" charset="0"/>
                        </a:rPr>
                        <a:t>to</a:t>
                      </a:r>
                      <a:r>
                        <a:rPr lang="de-CH" sz="1800" b="0" i="1" u="none" baseline="0">
                          <a:solidFill>
                            <a:schemeClr val="tx1"/>
                          </a:solidFill>
                          <a:latin typeface="arial" panose="020B0604020202020204" pitchFamily="34" charset="0"/>
                        </a:rPr>
                        <a:t> </a:t>
                      </a:r>
                      <a:r>
                        <a:rPr lang="de-CH" sz="1800" b="0" i="1" u="none" baseline="0" err="1">
                          <a:solidFill>
                            <a:schemeClr val="tx1"/>
                          </a:solidFill>
                          <a:latin typeface="arial" panose="020B0604020202020204" pitchFamily="34" charset="0"/>
                        </a:rPr>
                        <a:t>infrastructure</a:t>
                      </a:r>
                      <a:endParaRPr lang="de-CH" sz="1800" b="0" i="1" u="none" baseline="0">
                        <a:solidFill>
                          <a:schemeClr val="tx1"/>
                        </a:solidFill>
                        <a:latin typeface="arial" panose="020B0604020202020204" pitchFamily="34" charset="0"/>
                      </a:endParaRPr>
                    </a:p>
                    <a:p>
                      <a:pPr marL="0" indent="-285750">
                        <a:lnSpc>
                          <a:spcPct val="100000"/>
                        </a:lnSpc>
                        <a:buSzPct val="80000"/>
                        <a:buFont typeface="Arial" panose="020B0604020202020204" pitchFamily="34" charset="0"/>
                        <a:buChar char="•"/>
                      </a:pPr>
                      <a:r>
                        <a:rPr lang="de-CH" sz="1800" b="0" i="1" u="none" baseline="0">
                          <a:solidFill>
                            <a:schemeClr val="tx1"/>
                          </a:solidFill>
                          <a:latin typeface="arial" panose="020B0604020202020204" pitchFamily="34" charset="0"/>
                        </a:rPr>
                        <a:t>Quality </a:t>
                      </a:r>
                      <a:r>
                        <a:rPr lang="de-CH" sz="1800" b="0" i="1" u="none" baseline="0" err="1">
                          <a:solidFill>
                            <a:schemeClr val="tx1"/>
                          </a:solidFill>
                          <a:latin typeface="arial" panose="020B0604020202020204" pitchFamily="34" charset="0"/>
                        </a:rPr>
                        <a:t>degradation</a:t>
                      </a:r>
                      <a:r>
                        <a:rPr lang="de-CH" sz="1800" b="0" i="1" u="none" baseline="0">
                          <a:solidFill>
                            <a:schemeClr val="tx1"/>
                          </a:solidFill>
                          <a:latin typeface="arial" panose="020B0604020202020204" pitchFamily="34" charset="0"/>
                        </a:rPr>
                        <a:t> </a:t>
                      </a:r>
                      <a:r>
                        <a:rPr lang="de-CH" sz="1800" b="0" i="1" u="none" baseline="0" err="1">
                          <a:solidFill>
                            <a:schemeClr val="tx1"/>
                          </a:solidFill>
                          <a:latin typeface="arial" panose="020B0604020202020204" pitchFamily="34" charset="0"/>
                        </a:rPr>
                        <a:t>of</a:t>
                      </a:r>
                      <a:r>
                        <a:rPr lang="de-CH" sz="1800" b="0" i="1" u="none" baseline="0">
                          <a:solidFill>
                            <a:schemeClr val="tx1"/>
                          </a:solidFill>
                          <a:latin typeface="arial" panose="020B0604020202020204" pitchFamily="34" charset="0"/>
                        </a:rPr>
                        <a:t> </a:t>
                      </a:r>
                      <a:r>
                        <a:rPr lang="de-CH" sz="1800" b="0" i="1" u="none" baseline="0" err="1">
                          <a:solidFill>
                            <a:schemeClr val="tx1"/>
                          </a:solidFill>
                          <a:latin typeface="arial" panose="020B0604020202020204" pitchFamily="34" charset="0"/>
                        </a:rPr>
                        <a:t>forests</a:t>
                      </a:r>
                      <a:r>
                        <a:rPr lang="de-CH" sz="1800" b="0" i="1" u="none" baseline="0">
                          <a:solidFill>
                            <a:schemeClr val="tx1"/>
                          </a:solidFill>
                          <a:latin typeface="arial" panose="020B0604020202020204" pitchFamily="34" charset="0"/>
                        </a:rPr>
                        <a:t> and </a:t>
                      </a:r>
                      <a:r>
                        <a:rPr lang="de-CH" sz="1800" b="0" i="1" u="none" baseline="0" err="1">
                          <a:solidFill>
                            <a:schemeClr val="tx1"/>
                          </a:solidFill>
                          <a:latin typeface="arial" panose="020B0604020202020204" pitchFamily="34" charset="0"/>
                        </a:rPr>
                        <a:t>soils</a:t>
                      </a:r>
                      <a:endParaRPr lang="de-CH" sz="1800" b="0" i="1" u="none" baseline="0">
                        <a:solidFill>
                          <a:schemeClr val="tx1"/>
                        </a:solidFill>
                        <a:latin typeface="arial" panose="020B0604020202020204" pitchFamily="34" charset="0"/>
                      </a:endParaRPr>
                    </a:p>
                  </a:txBody>
                  <a:tcPr marL="0" marR="0"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19954">
                <a:tc>
                  <a:txBody>
                    <a:bodyPr/>
                    <a:lstStyle/>
                    <a:p>
                      <a:pPr>
                        <a:lnSpc>
                          <a:spcPct val="100000"/>
                        </a:lnSpc>
                      </a:pPr>
                      <a:r>
                        <a:rPr lang="en-US" sz="1800" b="0" i="0" u="none" baseline="0">
                          <a:solidFill>
                            <a:schemeClr val="tx1"/>
                          </a:solidFill>
                          <a:latin typeface="arial" panose="020B0604020202020204" pitchFamily="34" charset="0"/>
                        </a:rPr>
                        <a:t>Vulnerability &amp; Exposure</a:t>
                      </a:r>
                      <a:endParaRPr lang="de-CH" sz="1800" b="0" i="0" u="none" baseline="0">
                        <a:solidFill>
                          <a:schemeClr val="tx1"/>
                        </a:solidFill>
                        <a:latin typeface="arial" panose="020B0604020202020204" pitchFamily="34" charset="0"/>
                      </a:endParaRPr>
                    </a:p>
                  </a:txBody>
                  <a:tcPr marL="0" marR="53999"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00000"/>
                        </a:lnSpc>
                        <a:buSzPct val="80000"/>
                        <a:buFont typeface="Arial" panose="020B0604020202020204" pitchFamily="34" charset="0"/>
                        <a:buChar char="•"/>
                      </a:pPr>
                      <a:r>
                        <a:rPr lang="de-CH" sz="1800" b="0" i="1" u="none" baseline="0">
                          <a:solidFill>
                            <a:schemeClr val="tx1"/>
                          </a:solidFill>
                          <a:latin typeface="arial" panose="020B0604020202020204" pitchFamily="34" charset="0"/>
                        </a:rPr>
                        <a:t>Limited </a:t>
                      </a:r>
                      <a:r>
                        <a:rPr lang="de-CH" sz="1800" b="0" i="1" u="none" baseline="0" err="1">
                          <a:solidFill>
                            <a:schemeClr val="tx1"/>
                          </a:solidFill>
                          <a:latin typeface="arial" panose="020B0604020202020204" pitchFamily="34" charset="0"/>
                        </a:rPr>
                        <a:t>amount</a:t>
                      </a:r>
                      <a:r>
                        <a:rPr lang="de-CH" sz="1800" b="0" i="1" u="none" baseline="0">
                          <a:solidFill>
                            <a:schemeClr val="tx1"/>
                          </a:solidFill>
                          <a:latin typeface="arial" panose="020B0604020202020204" pitchFamily="34" charset="0"/>
                        </a:rPr>
                        <a:t> of </a:t>
                      </a:r>
                      <a:r>
                        <a:rPr lang="de-CH" sz="1800" b="0" i="1" u="none" baseline="0" err="1">
                          <a:solidFill>
                            <a:schemeClr val="tx1"/>
                          </a:solidFill>
                          <a:latin typeface="arial" panose="020B0604020202020204" pitchFamily="34" charset="0"/>
                        </a:rPr>
                        <a:t>water</a:t>
                      </a:r>
                      <a:r>
                        <a:rPr lang="de-CH" sz="1800" b="0" i="1" u="none" baseline="0">
                          <a:solidFill>
                            <a:schemeClr val="tx1"/>
                          </a:solidFill>
                          <a:latin typeface="arial" panose="020B0604020202020204" pitchFamily="34" charset="0"/>
                        </a:rPr>
                        <a:t> </a:t>
                      </a:r>
                      <a:r>
                        <a:rPr lang="de-CH" sz="1800" b="0" i="1" u="none" baseline="0" err="1">
                          <a:solidFill>
                            <a:schemeClr val="tx1"/>
                          </a:solidFill>
                          <a:latin typeface="arial" panose="020B0604020202020204" pitchFamily="34" charset="0"/>
                        </a:rPr>
                        <a:t>for</a:t>
                      </a:r>
                      <a:r>
                        <a:rPr lang="de-CH" sz="1800" b="0" i="1" u="none" baseline="0">
                          <a:solidFill>
                            <a:schemeClr val="tx1"/>
                          </a:solidFill>
                          <a:latin typeface="arial" panose="020B0604020202020204" pitchFamily="34" charset="0"/>
                        </a:rPr>
                        <a:t> </a:t>
                      </a:r>
                      <a:r>
                        <a:rPr lang="de-CH" sz="1800" b="0" i="1" u="none" baseline="0" err="1">
                          <a:solidFill>
                            <a:schemeClr val="tx1"/>
                          </a:solidFill>
                          <a:latin typeface="arial" panose="020B0604020202020204" pitchFamily="34" charset="0"/>
                        </a:rPr>
                        <a:t>irrigation</a:t>
                      </a:r>
                      <a:r>
                        <a:rPr lang="de-CH" sz="1800" b="0" i="1" u="none" baseline="0">
                          <a:solidFill>
                            <a:schemeClr val="tx1"/>
                          </a:solidFill>
                          <a:latin typeface="arial" panose="020B0604020202020204" pitchFamily="34" charset="0"/>
                        </a:rPr>
                        <a:t> in </a:t>
                      </a:r>
                      <a:r>
                        <a:rPr lang="de-CH" sz="1800" b="0" i="1" u="none" baseline="0" err="1">
                          <a:solidFill>
                            <a:schemeClr val="tx1"/>
                          </a:solidFill>
                          <a:latin typeface="arial" panose="020B0604020202020204" pitchFamily="34" charset="0"/>
                        </a:rPr>
                        <a:t>project</a:t>
                      </a:r>
                      <a:r>
                        <a:rPr lang="de-CH" sz="1800" b="0" i="1" u="none" baseline="0">
                          <a:solidFill>
                            <a:schemeClr val="tx1"/>
                          </a:solidFill>
                          <a:latin typeface="arial" panose="020B0604020202020204" pitchFamily="34" charset="0"/>
                        </a:rPr>
                        <a:t> </a:t>
                      </a:r>
                      <a:r>
                        <a:rPr lang="de-CH" sz="1800" b="0" i="1" u="none" baseline="0" err="1">
                          <a:solidFill>
                            <a:schemeClr val="tx1"/>
                          </a:solidFill>
                          <a:latin typeface="arial" panose="020B0604020202020204" pitchFamily="34" charset="0"/>
                        </a:rPr>
                        <a:t>area</a:t>
                      </a:r>
                      <a:endParaRPr lang="de-CH" sz="1800" b="0" i="1" u="none" baseline="0">
                        <a:solidFill>
                          <a:schemeClr val="tx1"/>
                        </a:solidFill>
                        <a:latin typeface="arial" panose="020B0604020202020204" pitchFamily="34" charset="0"/>
                      </a:endParaRPr>
                    </a:p>
                    <a:p>
                      <a:pPr marL="285750" indent="-285750">
                        <a:lnSpc>
                          <a:spcPct val="100000"/>
                        </a:lnSpc>
                        <a:buSzPct val="80000"/>
                        <a:buFont typeface="Arial" panose="020B0604020202020204" pitchFamily="34" charset="0"/>
                        <a:buChar char="•"/>
                      </a:pPr>
                      <a:r>
                        <a:rPr lang="de-CH" sz="1800" b="0" i="1" u="none" baseline="0" err="1">
                          <a:solidFill>
                            <a:schemeClr val="tx1"/>
                          </a:solidFill>
                          <a:latin typeface="arial" panose="020B0604020202020204" pitchFamily="34" charset="0"/>
                        </a:rPr>
                        <a:t>Poorly</a:t>
                      </a:r>
                      <a:r>
                        <a:rPr lang="de-CH" sz="1800" b="0" i="1" u="none" baseline="0">
                          <a:solidFill>
                            <a:schemeClr val="tx1"/>
                          </a:solidFill>
                          <a:latin typeface="arial" panose="020B0604020202020204" pitchFamily="34" charset="0"/>
                        </a:rPr>
                        <a:t> </a:t>
                      </a:r>
                      <a:r>
                        <a:rPr lang="de-CH" sz="1800" b="0" i="1" u="none" baseline="0" err="1">
                          <a:solidFill>
                            <a:schemeClr val="tx1"/>
                          </a:solidFill>
                          <a:latin typeface="arial" panose="020B0604020202020204" pitchFamily="34" charset="0"/>
                        </a:rPr>
                        <a:t>built</a:t>
                      </a:r>
                      <a:r>
                        <a:rPr lang="de-CH" sz="1800" b="0" i="1" u="none" baseline="0">
                          <a:solidFill>
                            <a:schemeClr val="tx1"/>
                          </a:solidFill>
                          <a:latin typeface="arial" panose="020B0604020202020204" pitchFamily="34" charset="0"/>
                        </a:rPr>
                        <a:t> </a:t>
                      </a:r>
                      <a:r>
                        <a:rPr lang="de-CH" sz="1800" b="0" i="1" u="none" baseline="0" err="1">
                          <a:solidFill>
                            <a:schemeClr val="tx1"/>
                          </a:solidFill>
                          <a:latin typeface="arial" panose="020B0604020202020204" pitchFamily="34" charset="0"/>
                        </a:rPr>
                        <a:t>infrastructure</a:t>
                      </a:r>
                      <a:r>
                        <a:rPr lang="de-CH" sz="1800" b="0" i="1" u="none" baseline="0">
                          <a:solidFill>
                            <a:schemeClr val="tx1"/>
                          </a:solidFill>
                          <a:latin typeface="arial" panose="020B0604020202020204" pitchFamily="34" charset="0"/>
                        </a:rPr>
                        <a:t>; </a:t>
                      </a:r>
                      <a:r>
                        <a:rPr lang="de-CH" sz="1800" b="0" i="1" u="none" baseline="0" err="1">
                          <a:solidFill>
                            <a:schemeClr val="tx1"/>
                          </a:solidFill>
                          <a:latin typeface="arial" panose="020B0604020202020204" pitchFamily="34" charset="0"/>
                        </a:rPr>
                        <a:t>low</a:t>
                      </a:r>
                      <a:r>
                        <a:rPr lang="de-CH" sz="1800" b="0" i="1" u="none" baseline="0">
                          <a:solidFill>
                            <a:schemeClr val="tx1"/>
                          </a:solidFill>
                          <a:latin typeface="arial" panose="020B0604020202020204" pitchFamily="34" charset="0"/>
                        </a:rPr>
                        <a:t> </a:t>
                      </a:r>
                      <a:r>
                        <a:rPr lang="de-CH" sz="1800" b="0" i="1" u="none" baseline="0" err="1">
                          <a:solidFill>
                            <a:schemeClr val="tx1"/>
                          </a:solidFill>
                          <a:latin typeface="arial" panose="020B0604020202020204" pitchFamily="34" charset="0"/>
                        </a:rPr>
                        <a:t>level</a:t>
                      </a:r>
                      <a:r>
                        <a:rPr lang="de-CH" sz="1800" b="0" i="1" u="none" baseline="0">
                          <a:solidFill>
                            <a:schemeClr val="tx1"/>
                          </a:solidFill>
                          <a:latin typeface="arial" panose="020B0604020202020204" pitchFamily="34" charset="0"/>
                        </a:rPr>
                        <a:t> </a:t>
                      </a:r>
                      <a:r>
                        <a:rPr lang="de-CH" sz="1800" b="0" i="1" u="none" baseline="0" err="1">
                          <a:solidFill>
                            <a:schemeClr val="tx1"/>
                          </a:solidFill>
                          <a:latin typeface="arial" panose="020B0604020202020204" pitchFamily="34" charset="0"/>
                        </a:rPr>
                        <a:t>of</a:t>
                      </a:r>
                      <a:r>
                        <a:rPr lang="de-CH" sz="1800" b="0" i="1" u="none" baseline="0">
                          <a:solidFill>
                            <a:schemeClr val="tx1"/>
                          </a:solidFill>
                          <a:latin typeface="arial" panose="020B0604020202020204" pitchFamily="34" charset="0"/>
                        </a:rPr>
                        <a:t> </a:t>
                      </a:r>
                      <a:r>
                        <a:rPr lang="de-CH" sz="1800" b="0" i="1" u="none" baseline="0" err="1">
                          <a:solidFill>
                            <a:schemeClr val="tx1"/>
                          </a:solidFill>
                          <a:latin typeface="arial" panose="020B0604020202020204" pitchFamily="34" charset="0"/>
                        </a:rPr>
                        <a:t>preparedness</a:t>
                      </a:r>
                      <a:r>
                        <a:rPr lang="de-CH" sz="1800" b="0" i="1" u="none" baseline="0">
                          <a:solidFill>
                            <a:schemeClr val="tx1"/>
                          </a:solidFill>
                          <a:latin typeface="arial" panose="020B0604020202020204" pitchFamily="34" charset="0"/>
                        </a:rPr>
                        <a:t>, </a:t>
                      </a:r>
                      <a:r>
                        <a:rPr lang="de-CH" sz="1800" b="0" i="1" u="none" baseline="0" err="1">
                          <a:solidFill>
                            <a:schemeClr val="tx1"/>
                          </a:solidFill>
                          <a:latin typeface="arial" panose="020B0604020202020204" pitchFamily="34" charset="0"/>
                        </a:rPr>
                        <a:t>no</a:t>
                      </a:r>
                      <a:r>
                        <a:rPr lang="de-CH" sz="1800" b="0" i="1" u="none" baseline="0">
                          <a:solidFill>
                            <a:schemeClr val="tx1"/>
                          </a:solidFill>
                          <a:latin typeface="arial" panose="020B0604020202020204" pitchFamily="34" charset="0"/>
                        </a:rPr>
                        <a:t> social </a:t>
                      </a:r>
                      <a:r>
                        <a:rPr lang="de-CH" sz="1800" b="0" i="1" u="none" baseline="0" err="1">
                          <a:solidFill>
                            <a:schemeClr val="tx1"/>
                          </a:solidFill>
                          <a:latin typeface="arial" panose="020B0604020202020204" pitchFamily="34" charset="0"/>
                        </a:rPr>
                        <a:t>safetynet</a:t>
                      </a:r>
                      <a:r>
                        <a:rPr lang="de-CH" sz="1800" b="0" i="1" u="none" baseline="0">
                          <a:solidFill>
                            <a:schemeClr val="tx1"/>
                          </a:solidFill>
                          <a:latin typeface="arial" panose="020B0604020202020204" pitchFamily="34" charset="0"/>
                        </a:rPr>
                        <a:t> </a:t>
                      </a:r>
                    </a:p>
                  </a:txBody>
                  <a:tcPr marL="0" marR="0"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43313">
                <a:tc>
                  <a:txBody>
                    <a:bodyPr/>
                    <a:lstStyle/>
                    <a:p>
                      <a:pPr marL="0" algn="l" defTabSz="914400" rtl="0" eaLnBrk="1" latinLnBrk="0" hangingPunct="1">
                        <a:lnSpc>
                          <a:spcPct val="100000"/>
                        </a:lnSpc>
                      </a:pPr>
                      <a:r>
                        <a:rPr lang="en-US" sz="1800" b="0" i="0" u="none" kern="1200" baseline="0">
                          <a:solidFill>
                            <a:schemeClr val="tx1"/>
                          </a:solidFill>
                          <a:latin typeface="arial" panose="020B0604020202020204" pitchFamily="34" charset="0"/>
                          <a:ea typeface="+mn-ea"/>
                          <a:cs typeface="+mn-cs"/>
                        </a:rPr>
                        <a:t>Vulnerability evaluation</a:t>
                      </a:r>
                      <a:endParaRPr lang="de-CH" sz="1800" b="0" i="0" u="none" kern="1200" baseline="0">
                        <a:solidFill>
                          <a:schemeClr val="tx1"/>
                        </a:solidFill>
                        <a:latin typeface="arial" panose="020B0604020202020204" pitchFamily="34" charset="0"/>
                        <a:ea typeface="+mn-ea"/>
                        <a:cs typeface="+mn-cs"/>
                      </a:endParaRPr>
                    </a:p>
                  </a:txBody>
                  <a:tcPr marL="0" marR="53999"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00000"/>
                        </a:lnSpc>
                        <a:buSzPct val="80000"/>
                        <a:buFont typeface="Arial" panose="020B0604020202020204" pitchFamily="34" charset="0"/>
                        <a:buChar char="•"/>
                      </a:pPr>
                      <a:r>
                        <a:rPr lang="de-CH" sz="1800" b="0" i="1" u="none" baseline="0">
                          <a:solidFill>
                            <a:schemeClr val="tx1"/>
                          </a:solidFill>
                          <a:latin typeface="arial" panose="020B0604020202020204" pitchFamily="34" charset="0"/>
                        </a:rPr>
                        <a:t>Low</a:t>
                      </a:r>
                    </a:p>
                    <a:p>
                      <a:pPr marL="285750" indent="-285750">
                        <a:lnSpc>
                          <a:spcPct val="100000"/>
                        </a:lnSpc>
                        <a:buSzPct val="80000"/>
                        <a:buFont typeface="Arial" panose="020B0604020202020204" pitchFamily="34" charset="0"/>
                        <a:buChar char="•"/>
                      </a:pPr>
                      <a:r>
                        <a:rPr lang="de-CH" sz="1800" b="0" i="1" u="none" baseline="0">
                          <a:solidFill>
                            <a:schemeClr val="tx1"/>
                          </a:solidFill>
                          <a:latin typeface="arial" panose="020B0604020202020204" pitchFamily="34" charset="0"/>
                        </a:rPr>
                        <a:t>Medium</a:t>
                      </a:r>
                    </a:p>
                    <a:p>
                      <a:pPr marL="285750" indent="-285750">
                        <a:lnSpc>
                          <a:spcPct val="100000"/>
                        </a:lnSpc>
                        <a:buSzPct val="80000"/>
                        <a:buFont typeface="Arial" panose="020B0604020202020204" pitchFamily="34" charset="0"/>
                        <a:buChar char="•"/>
                      </a:pPr>
                      <a:r>
                        <a:rPr lang="de-CH" sz="1800" b="0" i="1" u="none" baseline="0">
                          <a:solidFill>
                            <a:schemeClr val="tx1"/>
                          </a:solidFill>
                          <a:latin typeface="arial" panose="020B0604020202020204" pitchFamily="34" charset="0"/>
                        </a:rPr>
                        <a:t>High </a:t>
                      </a:r>
                    </a:p>
                  </a:txBody>
                  <a:tcPr marL="0" marR="0"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09C43-D77B-896F-F187-D6E96C614C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A5F9C3-8DBA-2DD6-9E79-7587704BE5F3}"/>
              </a:ext>
            </a:extLst>
          </p:cNvPr>
          <p:cNvSpPr>
            <a:spLocks noGrp="1"/>
          </p:cNvSpPr>
          <p:nvPr>
            <p:ph type="title"/>
          </p:nvPr>
        </p:nvSpPr>
        <p:spPr/>
        <p:txBody>
          <a:bodyPr/>
          <a:lstStyle/>
          <a:p>
            <a:r>
              <a:rPr lang="en-US"/>
              <a:t>Step 1: Risk perspective - layout</a:t>
            </a:r>
            <a:endParaRPr lang="de-CH"/>
          </a:p>
        </p:txBody>
      </p:sp>
      <p:sp>
        <p:nvSpPr>
          <p:cNvPr id="3" name="Textplatzhalter 2">
            <a:extLst>
              <a:ext uri="{FF2B5EF4-FFF2-40B4-BE49-F238E27FC236}">
                <a16:creationId xmlns:a16="http://schemas.microsoft.com/office/drawing/2014/main" id="{D6F9FF75-8156-3C96-49F9-9992F8A0B781}"/>
              </a:ext>
            </a:extLst>
          </p:cNvPr>
          <p:cNvSpPr>
            <a:spLocks noGrp="1"/>
          </p:cNvSpPr>
          <p:nvPr>
            <p:ph type="body" idx="1"/>
          </p:nvPr>
        </p:nvSpPr>
        <p:spPr/>
        <p:txBody>
          <a:bodyPr/>
          <a:lstStyle/>
          <a:p>
            <a:endParaRPr lang="de-CH"/>
          </a:p>
        </p:txBody>
      </p:sp>
      <p:pic>
        <p:nvPicPr>
          <p:cNvPr id="4" name="Grafik 3">
            <a:extLst>
              <a:ext uri="{FF2B5EF4-FFF2-40B4-BE49-F238E27FC236}">
                <a16:creationId xmlns:a16="http://schemas.microsoft.com/office/drawing/2014/main" id="{A432CE73-F47B-292D-3953-B2CDC0FB17EE}"/>
              </a:ext>
            </a:extLst>
          </p:cNvPr>
          <p:cNvPicPr>
            <a:picLocks noChangeAspect="1"/>
          </p:cNvPicPr>
          <p:nvPr/>
        </p:nvPicPr>
        <p:blipFill>
          <a:blip r:embed="rId3"/>
          <a:stretch>
            <a:fillRect/>
          </a:stretch>
        </p:blipFill>
        <p:spPr>
          <a:xfrm>
            <a:off x="70571" y="625745"/>
            <a:ext cx="2667372" cy="981212"/>
          </a:xfrm>
          <a:prstGeom prst="rect">
            <a:avLst/>
          </a:prstGeom>
        </p:spPr>
      </p:pic>
      <p:sp>
        <p:nvSpPr>
          <p:cNvPr id="11" name="TextBox 10">
            <a:extLst>
              <a:ext uri="{FF2B5EF4-FFF2-40B4-BE49-F238E27FC236}">
                <a16:creationId xmlns:a16="http://schemas.microsoft.com/office/drawing/2014/main" id="{92BA0568-EFAE-5563-7279-B11A24B6C222}"/>
              </a:ext>
            </a:extLst>
          </p:cNvPr>
          <p:cNvSpPr txBox="1"/>
          <p:nvPr/>
        </p:nvSpPr>
        <p:spPr>
          <a:xfrm>
            <a:off x="2860771" y="629023"/>
            <a:ext cx="6079813" cy="369332"/>
          </a:xfrm>
          <a:prstGeom prst="rect">
            <a:avLst/>
          </a:prstGeom>
          <a:solidFill>
            <a:schemeClr val="bg1"/>
          </a:solidFill>
        </p:spPr>
        <p:txBody>
          <a:bodyPr wrap="square">
            <a:spAutoFit/>
          </a:bodyPr>
          <a:lstStyle/>
          <a:p>
            <a:r>
              <a:rPr lang="en-US" sz="1800">
                <a:solidFill>
                  <a:schemeClr val="tx1"/>
                </a:solidFill>
              </a:rPr>
              <a:t>Table format – focused on hazards</a:t>
            </a:r>
          </a:p>
        </p:txBody>
      </p:sp>
      <p:pic>
        <p:nvPicPr>
          <p:cNvPr id="14" name="Grafik 13">
            <a:extLst>
              <a:ext uri="{FF2B5EF4-FFF2-40B4-BE49-F238E27FC236}">
                <a16:creationId xmlns:a16="http://schemas.microsoft.com/office/drawing/2014/main" id="{D6680709-5B1E-8E1F-7CD1-280913D5A351}"/>
              </a:ext>
            </a:extLst>
          </p:cNvPr>
          <p:cNvPicPr>
            <a:picLocks noChangeAspect="1"/>
          </p:cNvPicPr>
          <p:nvPr/>
        </p:nvPicPr>
        <p:blipFill>
          <a:blip r:embed="rId4"/>
          <a:stretch>
            <a:fillRect/>
          </a:stretch>
        </p:blipFill>
        <p:spPr>
          <a:xfrm>
            <a:off x="0" y="1533605"/>
            <a:ext cx="7031269" cy="3522583"/>
          </a:xfrm>
          <a:prstGeom prst="rect">
            <a:avLst/>
          </a:prstGeom>
        </p:spPr>
      </p:pic>
    </p:spTree>
    <p:extLst>
      <p:ext uri="{BB962C8B-B14F-4D97-AF65-F5344CB8AC3E}">
        <p14:creationId xmlns:p14="http://schemas.microsoft.com/office/powerpoint/2010/main" val="123543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F47B9-A72D-0A5D-FC55-7A71B76C23F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06AB27D-93AC-6261-55EE-FF66148BDBDD}"/>
              </a:ext>
            </a:extLst>
          </p:cNvPr>
          <p:cNvSpPr>
            <a:spLocks noGrp="1"/>
          </p:cNvSpPr>
          <p:nvPr>
            <p:ph type="title"/>
          </p:nvPr>
        </p:nvSpPr>
        <p:spPr/>
        <p:txBody>
          <a:bodyPr/>
          <a:lstStyle/>
          <a:p>
            <a:r>
              <a:rPr lang="en-US"/>
              <a:t>Step 1: Risk perspective - layout</a:t>
            </a:r>
            <a:endParaRPr lang="de-CH"/>
          </a:p>
        </p:txBody>
      </p:sp>
      <p:sp>
        <p:nvSpPr>
          <p:cNvPr id="4" name="Textplatzhalter 3">
            <a:extLst>
              <a:ext uri="{FF2B5EF4-FFF2-40B4-BE49-F238E27FC236}">
                <a16:creationId xmlns:a16="http://schemas.microsoft.com/office/drawing/2014/main" id="{D04987CC-DB8D-96A0-0285-BB8C07971DCE}"/>
              </a:ext>
            </a:extLst>
          </p:cNvPr>
          <p:cNvSpPr>
            <a:spLocks noGrp="1"/>
          </p:cNvSpPr>
          <p:nvPr>
            <p:ph type="body" idx="1"/>
          </p:nvPr>
        </p:nvSpPr>
        <p:spPr/>
        <p:txBody>
          <a:bodyPr/>
          <a:lstStyle/>
          <a:p>
            <a:endParaRPr lang="de-CH"/>
          </a:p>
        </p:txBody>
      </p:sp>
      <p:sp>
        <p:nvSpPr>
          <p:cNvPr id="11" name="TextBox 10">
            <a:extLst>
              <a:ext uri="{FF2B5EF4-FFF2-40B4-BE49-F238E27FC236}">
                <a16:creationId xmlns:a16="http://schemas.microsoft.com/office/drawing/2014/main" id="{CA3A65C3-0D20-1AB4-BAF0-689C47B139F0}"/>
              </a:ext>
            </a:extLst>
          </p:cNvPr>
          <p:cNvSpPr txBox="1"/>
          <p:nvPr/>
        </p:nvSpPr>
        <p:spPr>
          <a:xfrm>
            <a:off x="2860771" y="629023"/>
            <a:ext cx="5986367" cy="1200329"/>
          </a:xfrm>
          <a:prstGeom prst="rect">
            <a:avLst/>
          </a:prstGeom>
          <a:solidFill>
            <a:schemeClr val="bg1"/>
          </a:solidFill>
        </p:spPr>
        <p:txBody>
          <a:bodyPr wrap="square">
            <a:spAutoFit/>
          </a:bodyPr>
          <a:lstStyle/>
          <a:p>
            <a:pPr marL="285750" indent="-285750">
              <a:buSzPct val="80000"/>
              <a:buFont typeface="Arial" panose="020B0604020202020204" pitchFamily="34" charset="0"/>
              <a:buChar char="•"/>
            </a:pPr>
            <a:r>
              <a:rPr lang="en-US" sz="1800">
                <a:solidFill>
                  <a:schemeClr val="tx1"/>
                </a:solidFill>
              </a:rPr>
              <a:t>Hazard-specific tables</a:t>
            </a:r>
          </a:p>
          <a:p>
            <a:pPr marL="285750" indent="-285750">
              <a:buSzPct val="80000"/>
              <a:buFont typeface="Arial" panose="020B0604020202020204" pitchFamily="34" charset="0"/>
              <a:buChar char="•"/>
            </a:pPr>
            <a:r>
              <a:rPr lang="en-US" sz="1800">
                <a:solidFill>
                  <a:schemeClr val="tx1"/>
                </a:solidFill>
              </a:rPr>
              <a:t>Navigation through hazards via dropdown or by clicking on “next / previous hazard”. Button on the bottom of the page to “Go to risk and impact overview”</a:t>
            </a:r>
          </a:p>
        </p:txBody>
      </p:sp>
      <p:pic>
        <p:nvPicPr>
          <p:cNvPr id="18" name="Grafik 17">
            <a:extLst>
              <a:ext uri="{FF2B5EF4-FFF2-40B4-BE49-F238E27FC236}">
                <a16:creationId xmlns:a16="http://schemas.microsoft.com/office/drawing/2014/main" id="{4D82F52D-F5D4-9386-1DED-6F7FE6DBB831}"/>
              </a:ext>
            </a:extLst>
          </p:cNvPr>
          <p:cNvPicPr>
            <a:picLocks noChangeAspect="1"/>
          </p:cNvPicPr>
          <p:nvPr/>
        </p:nvPicPr>
        <p:blipFill>
          <a:blip r:embed="rId3"/>
          <a:srcRect t="4986" b="8215"/>
          <a:stretch/>
        </p:blipFill>
        <p:spPr>
          <a:xfrm>
            <a:off x="70571" y="2072640"/>
            <a:ext cx="8958205" cy="2596862"/>
          </a:xfrm>
          <a:prstGeom prst="rect">
            <a:avLst/>
          </a:prstGeom>
        </p:spPr>
      </p:pic>
      <p:pic>
        <p:nvPicPr>
          <p:cNvPr id="20" name="Grafik 19">
            <a:extLst>
              <a:ext uri="{FF2B5EF4-FFF2-40B4-BE49-F238E27FC236}">
                <a16:creationId xmlns:a16="http://schemas.microsoft.com/office/drawing/2014/main" id="{28ECD9E7-30C9-E35B-BB7E-B725FDBF713E}"/>
              </a:ext>
            </a:extLst>
          </p:cNvPr>
          <p:cNvPicPr>
            <a:picLocks noChangeAspect="1"/>
          </p:cNvPicPr>
          <p:nvPr/>
        </p:nvPicPr>
        <p:blipFill>
          <a:blip r:embed="rId4"/>
          <a:stretch>
            <a:fillRect/>
          </a:stretch>
        </p:blipFill>
        <p:spPr>
          <a:xfrm>
            <a:off x="70571" y="565979"/>
            <a:ext cx="2772162" cy="962159"/>
          </a:xfrm>
          <a:prstGeom prst="rect">
            <a:avLst/>
          </a:prstGeom>
        </p:spPr>
      </p:pic>
      <p:pic>
        <p:nvPicPr>
          <p:cNvPr id="3" name="Grafik 2">
            <a:extLst>
              <a:ext uri="{FF2B5EF4-FFF2-40B4-BE49-F238E27FC236}">
                <a16:creationId xmlns:a16="http://schemas.microsoft.com/office/drawing/2014/main" id="{CBA35112-4C67-4670-0E8A-56BCC025139F}"/>
              </a:ext>
            </a:extLst>
          </p:cNvPr>
          <p:cNvPicPr>
            <a:picLocks noChangeAspect="1"/>
          </p:cNvPicPr>
          <p:nvPr/>
        </p:nvPicPr>
        <p:blipFill>
          <a:blip r:embed="rId5"/>
          <a:stretch>
            <a:fillRect/>
          </a:stretch>
        </p:blipFill>
        <p:spPr>
          <a:xfrm>
            <a:off x="187779" y="4669502"/>
            <a:ext cx="8956221" cy="386686"/>
          </a:xfrm>
          <a:prstGeom prst="rect">
            <a:avLst/>
          </a:prstGeom>
        </p:spPr>
      </p:pic>
    </p:spTree>
    <p:extLst>
      <p:ext uri="{BB962C8B-B14F-4D97-AF65-F5344CB8AC3E}">
        <p14:creationId xmlns:p14="http://schemas.microsoft.com/office/powerpoint/2010/main" val="2460802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 name="Titel 4">
            <a:extLst>
              <a:ext uri="{FF2B5EF4-FFF2-40B4-BE49-F238E27FC236}">
                <a16:creationId xmlns:a16="http://schemas.microsoft.com/office/drawing/2014/main" id="{68B3E96B-5ACC-8EE3-3034-614542597BA1}"/>
              </a:ext>
            </a:extLst>
          </p:cNvPr>
          <p:cNvSpPr>
            <a:spLocks noGrp="1"/>
          </p:cNvSpPr>
          <p:nvPr>
            <p:ph type="title"/>
          </p:nvPr>
        </p:nvSpPr>
        <p:spPr/>
        <p:txBody>
          <a:bodyPr/>
          <a:lstStyle/>
          <a:p>
            <a:r>
              <a:rPr lang="de-CH" err="1"/>
              <a:t>Step</a:t>
            </a:r>
            <a:r>
              <a:rPr lang="de-CH"/>
              <a:t> 2: Impact </a:t>
            </a:r>
            <a:r>
              <a:rPr lang="de-CH" err="1"/>
              <a:t>perspective</a:t>
            </a:r>
            <a:r>
              <a:rPr lang="de-CH"/>
              <a:t> </a:t>
            </a:r>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9" name="Google Shape;486;p88">
            <a:extLst>
              <a:ext uri="{FF2B5EF4-FFF2-40B4-BE49-F238E27FC236}">
                <a16:creationId xmlns:a16="http://schemas.microsoft.com/office/drawing/2014/main" id="{04218FB8-F808-4D62-9DBE-FDCC124A45B1}"/>
              </a:ext>
            </a:extLst>
          </p:cNvPr>
          <p:cNvSpPr txBox="1">
            <a:spLocks/>
          </p:cNvSpPr>
          <p:nvPr/>
        </p:nvSpPr>
        <p:spPr>
          <a:xfrm>
            <a:off x="8739188" y="4883150"/>
            <a:ext cx="404812" cy="17303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a:buSzPts val="675"/>
            </a:pPr>
            <a:fld id="{00000000-1234-1234-1234-123412341234}" type="slidenum">
              <a:rPr lang="de" sz="675" smtClean="0">
                <a:solidFill>
                  <a:srgbClr val="006A91"/>
                </a:solidFill>
              </a:rPr>
              <a:pPr>
                <a:buSzPts val="675"/>
              </a:pPr>
              <a:t>34</a:t>
            </a:fld>
            <a:endParaRPr lang="de" sz="675">
              <a:solidFill>
                <a:srgbClr val="006A91"/>
              </a:solidFill>
            </a:endParaRPr>
          </a:p>
        </p:txBody>
      </p:sp>
      <p:pic>
        <p:nvPicPr>
          <p:cNvPr id="2" name="Grafik 1" descr="Ein Bild, das Zeichnung, Kinderkunst, Diagramm, Text enthält.&#10;&#10;KI-generierte Inhalte können fehlerhaft sein.">
            <a:extLst>
              <a:ext uri="{FF2B5EF4-FFF2-40B4-BE49-F238E27FC236}">
                <a16:creationId xmlns:a16="http://schemas.microsoft.com/office/drawing/2014/main" id="{F040CB0D-C1EC-9996-2435-CA29A3081B06}"/>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5675771" y="40465"/>
            <a:ext cx="3378960" cy="1895475"/>
          </a:xfrm>
          <a:prstGeom prst="rect">
            <a:avLst/>
          </a:prstGeom>
        </p:spPr>
      </p:pic>
      <p:pic>
        <p:nvPicPr>
          <p:cNvPr id="3" name="Grafik 2" descr="Ein Bild, das Text, Schrift, Reihe, Handschrift enthält.&#10;&#10;KI-generierte Inhalte können fehlerhaft sein.">
            <a:extLst>
              <a:ext uri="{FF2B5EF4-FFF2-40B4-BE49-F238E27FC236}">
                <a16:creationId xmlns:a16="http://schemas.microsoft.com/office/drawing/2014/main" id="{FD404689-9099-B23B-D97F-7BC06559C88A}"/>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0" y="1836861"/>
            <a:ext cx="7467600" cy="2772352"/>
          </a:xfrm>
          <a:prstGeom prst="rect">
            <a:avLst/>
          </a:prstGeom>
        </p:spPr>
      </p:pic>
      <p:sp>
        <p:nvSpPr>
          <p:cNvPr id="4" name="Oval 12">
            <a:extLst>
              <a:ext uri="{FF2B5EF4-FFF2-40B4-BE49-F238E27FC236}">
                <a16:creationId xmlns:a16="http://schemas.microsoft.com/office/drawing/2014/main" id="{AF1AFBE4-E72C-6F87-4A5D-65F636A8DDA1}"/>
              </a:ext>
            </a:extLst>
          </p:cNvPr>
          <p:cNvSpPr/>
          <p:nvPr/>
        </p:nvSpPr>
        <p:spPr>
          <a:xfrm rot="2469768">
            <a:off x="3736985" y="2279684"/>
            <a:ext cx="743235" cy="139087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426199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1B805F-E601-13AB-1672-6FF4E003DDC5}"/>
              </a:ext>
            </a:extLst>
          </p:cNvPr>
          <p:cNvSpPr>
            <a:spLocks noGrp="1"/>
          </p:cNvSpPr>
          <p:nvPr>
            <p:ph type="title"/>
          </p:nvPr>
        </p:nvSpPr>
        <p:spPr/>
        <p:txBody>
          <a:bodyPr/>
          <a:lstStyle/>
          <a:p>
            <a:r>
              <a:rPr lang="de-CH" err="1"/>
              <a:t>Step</a:t>
            </a:r>
            <a:r>
              <a:rPr lang="de-CH"/>
              <a:t> 2: Impact </a:t>
            </a:r>
            <a:r>
              <a:rPr lang="de-CH" err="1"/>
              <a:t>perspective</a:t>
            </a:r>
            <a:br>
              <a:rPr lang="de-CH"/>
            </a:br>
            <a:endParaRPr lang="de-CH"/>
          </a:p>
        </p:txBody>
      </p:sp>
      <p:sp>
        <p:nvSpPr>
          <p:cNvPr id="3" name="Textplatzhalter 2">
            <a:extLst>
              <a:ext uri="{FF2B5EF4-FFF2-40B4-BE49-F238E27FC236}">
                <a16:creationId xmlns:a16="http://schemas.microsoft.com/office/drawing/2014/main" id="{3644BD54-71DD-C4A9-31F1-E292F8051D7E}"/>
              </a:ext>
            </a:extLst>
          </p:cNvPr>
          <p:cNvSpPr>
            <a:spLocks noGrp="1"/>
          </p:cNvSpPr>
          <p:nvPr>
            <p:ph type="body" idx="1"/>
          </p:nvPr>
        </p:nvSpPr>
        <p:spPr/>
        <p:txBody>
          <a:bodyPr/>
          <a:lstStyle/>
          <a:p>
            <a:r>
              <a:rPr lang="en-US"/>
              <a:t>Identify project components with potential impacts on climate, disaster risk, and/or the environment </a:t>
            </a:r>
          </a:p>
          <a:p>
            <a:r>
              <a:rPr lang="en-US"/>
              <a:t>Estimate the significance of the potential negative impacts identified</a:t>
            </a:r>
          </a:p>
          <a:p>
            <a:r>
              <a:rPr lang="en-US"/>
              <a:t>Think about potential project </a:t>
            </a:r>
            <a:r>
              <a:rPr lang="en-US" err="1"/>
              <a:t>optimisation</a:t>
            </a:r>
            <a:r>
              <a:rPr lang="en-US"/>
              <a:t> measures</a:t>
            </a:r>
          </a:p>
          <a:p>
            <a:endParaRPr lang="en-US"/>
          </a:p>
          <a:p>
            <a:endParaRPr lang="en-US"/>
          </a:p>
          <a:p>
            <a:pPr marL="114300" indent="0">
              <a:buNone/>
            </a:pPr>
            <a:r>
              <a:rPr lang="en-US"/>
              <a:t>Reminder: </a:t>
            </a:r>
          </a:p>
          <a:p>
            <a:pPr marL="114300" indent="0">
              <a:buNone/>
            </a:pPr>
            <a:r>
              <a:rPr lang="en-US" i="1"/>
              <a:t>CEDRIG does not provide a full-fledged Environmental Impact Assessment </a:t>
            </a:r>
          </a:p>
          <a:p>
            <a:endParaRPr lang="en-US"/>
          </a:p>
          <a:p>
            <a:endParaRPr lang="de-CH"/>
          </a:p>
        </p:txBody>
      </p:sp>
    </p:spTree>
    <p:extLst>
      <p:ext uri="{BB962C8B-B14F-4D97-AF65-F5344CB8AC3E}">
        <p14:creationId xmlns:p14="http://schemas.microsoft.com/office/powerpoint/2010/main" val="1246994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A7317F-0804-BE73-B943-9B5A53895F4B}"/>
              </a:ext>
            </a:extLst>
          </p:cNvPr>
          <p:cNvSpPr>
            <a:spLocks noGrp="1"/>
          </p:cNvSpPr>
          <p:nvPr>
            <p:ph type="title"/>
          </p:nvPr>
        </p:nvSpPr>
        <p:spPr/>
        <p:txBody>
          <a:bodyPr/>
          <a:lstStyle/>
          <a:p>
            <a:r>
              <a:rPr lang="en-US"/>
              <a:t>Step 2: Impact perspective - Examples</a:t>
            </a:r>
            <a:endParaRPr lang="de-CH"/>
          </a:p>
        </p:txBody>
      </p:sp>
      <p:sp>
        <p:nvSpPr>
          <p:cNvPr id="3" name="Textplatzhalter 2">
            <a:extLst>
              <a:ext uri="{FF2B5EF4-FFF2-40B4-BE49-F238E27FC236}">
                <a16:creationId xmlns:a16="http://schemas.microsoft.com/office/drawing/2014/main" id="{0B0AE67E-AF72-C599-71FE-8A6CBDA3B1D4}"/>
              </a:ext>
            </a:extLst>
          </p:cNvPr>
          <p:cNvSpPr>
            <a:spLocks noGrp="1"/>
          </p:cNvSpPr>
          <p:nvPr>
            <p:ph type="body" idx="1"/>
          </p:nvPr>
        </p:nvSpPr>
        <p:spPr/>
        <p:txBody>
          <a:bodyPr/>
          <a:lstStyle/>
          <a:p>
            <a:r>
              <a:rPr lang="de-CH" err="1"/>
              <a:t>Photovoltaic</a:t>
            </a:r>
            <a:r>
              <a:rPr lang="de-CH"/>
              <a:t> </a:t>
            </a:r>
            <a:r>
              <a:rPr lang="de-CH" err="1"/>
              <a:t>powered</a:t>
            </a:r>
            <a:r>
              <a:rPr lang="de-CH"/>
              <a:t> </a:t>
            </a:r>
            <a:r>
              <a:rPr lang="de-CH" err="1"/>
              <a:t>ground-water</a:t>
            </a:r>
            <a:r>
              <a:rPr lang="de-CH"/>
              <a:t> pump (</a:t>
            </a:r>
            <a:r>
              <a:rPr lang="de-CH" err="1"/>
              <a:t>risk</a:t>
            </a:r>
            <a:r>
              <a:rPr lang="de-CH"/>
              <a:t> </a:t>
            </a:r>
            <a:r>
              <a:rPr lang="de-CH" err="1"/>
              <a:t>of</a:t>
            </a:r>
            <a:r>
              <a:rPr lang="de-CH"/>
              <a:t> </a:t>
            </a:r>
            <a:r>
              <a:rPr lang="de-CH" err="1"/>
              <a:t>aquifer</a:t>
            </a:r>
            <a:r>
              <a:rPr lang="de-CH"/>
              <a:t> </a:t>
            </a:r>
            <a:r>
              <a:rPr lang="de-CH" err="1"/>
              <a:t>depletion</a:t>
            </a:r>
            <a:r>
              <a:rPr lang="de-CH"/>
              <a:t> due </a:t>
            </a:r>
            <a:r>
              <a:rPr lang="de-CH" err="1"/>
              <a:t>to</a:t>
            </a:r>
            <a:r>
              <a:rPr lang="de-CH"/>
              <a:t> </a:t>
            </a:r>
            <a:r>
              <a:rPr lang="de-CH" err="1"/>
              <a:t>cheap</a:t>
            </a:r>
            <a:r>
              <a:rPr lang="de-CH"/>
              <a:t> </a:t>
            </a:r>
            <a:r>
              <a:rPr lang="de-CH" err="1"/>
              <a:t>energy</a:t>
            </a:r>
            <a:r>
              <a:rPr lang="de-CH"/>
              <a:t>)</a:t>
            </a:r>
          </a:p>
          <a:p>
            <a:r>
              <a:rPr lang="de-CH"/>
              <a:t>Food </a:t>
            </a:r>
            <a:r>
              <a:rPr lang="de-CH" err="1"/>
              <a:t>systems</a:t>
            </a:r>
            <a:r>
              <a:rPr lang="de-CH"/>
              <a:t> / </a:t>
            </a:r>
            <a:r>
              <a:rPr lang="de-CH" err="1"/>
              <a:t>value</a:t>
            </a:r>
            <a:r>
              <a:rPr lang="de-CH"/>
              <a:t> </a:t>
            </a:r>
            <a:r>
              <a:rPr lang="de-CH" err="1"/>
              <a:t>chain</a:t>
            </a:r>
            <a:r>
              <a:rPr lang="de-CH"/>
              <a:t>: </a:t>
            </a:r>
            <a:r>
              <a:rPr lang="de-CH" err="1"/>
              <a:t>food</a:t>
            </a:r>
            <a:r>
              <a:rPr lang="de-CH"/>
              <a:t> </a:t>
            </a:r>
            <a:r>
              <a:rPr lang="de-CH" err="1"/>
              <a:t>processing</a:t>
            </a:r>
            <a:r>
              <a:rPr lang="de-CH"/>
              <a:t> </a:t>
            </a:r>
            <a:r>
              <a:rPr lang="de-CH" err="1"/>
              <a:t>including</a:t>
            </a:r>
            <a:r>
              <a:rPr lang="de-CH"/>
              <a:t> </a:t>
            </a:r>
            <a:r>
              <a:rPr lang="de-CH" err="1"/>
              <a:t>plastic</a:t>
            </a:r>
            <a:r>
              <a:rPr lang="de-CH"/>
              <a:t> </a:t>
            </a:r>
            <a:r>
              <a:rPr lang="de-CH" err="1"/>
              <a:t>packaging</a:t>
            </a:r>
            <a:r>
              <a:rPr lang="de-CH"/>
              <a:t> (potential solid </a:t>
            </a:r>
            <a:r>
              <a:rPr lang="de-CH" err="1"/>
              <a:t>waste</a:t>
            </a:r>
            <a:r>
              <a:rPr lang="de-CH"/>
              <a:t> </a:t>
            </a:r>
            <a:r>
              <a:rPr lang="de-CH" err="1"/>
              <a:t>problem</a:t>
            </a:r>
            <a:r>
              <a:rPr lang="de-CH"/>
              <a:t>)</a:t>
            </a:r>
          </a:p>
          <a:p>
            <a:r>
              <a:rPr lang="de-CH"/>
              <a:t>Infrastructure </a:t>
            </a:r>
            <a:r>
              <a:rPr lang="de-CH" err="1"/>
              <a:t>expansion</a:t>
            </a:r>
            <a:r>
              <a:rPr lang="de-CH"/>
              <a:t> in </a:t>
            </a:r>
            <a:r>
              <a:rPr lang="de-CH" err="1"/>
              <a:t>flood</a:t>
            </a:r>
            <a:r>
              <a:rPr lang="de-CH"/>
              <a:t> </a:t>
            </a:r>
            <a:r>
              <a:rPr lang="de-CH" err="1"/>
              <a:t>plain</a:t>
            </a:r>
            <a:r>
              <a:rPr lang="de-CH"/>
              <a:t> (</a:t>
            </a:r>
            <a:r>
              <a:rPr lang="de-CH" err="1"/>
              <a:t>increased</a:t>
            </a:r>
            <a:r>
              <a:rPr lang="de-CH"/>
              <a:t> </a:t>
            </a:r>
            <a:r>
              <a:rPr lang="de-CH" err="1"/>
              <a:t>risk</a:t>
            </a:r>
            <a:r>
              <a:rPr lang="de-CH"/>
              <a:t> due </a:t>
            </a:r>
            <a:r>
              <a:rPr lang="de-CH" err="1"/>
              <a:t>to</a:t>
            </a:r>
            <a:r>
              <a:rPr lang="de-CH"/>
              <a:t> </a:t>
            </a:r>
            <a:r>
              <a:rPr lang="de-CH" err="1"/>
              <a:t>increased</a:t>
            </a:r>
            <a:r>
              <a:rPr lang="de-CH"/>
              <a:t> </a:t>
            </a:r>
            <a:r>
              <a:rPr lang="de-CH" err="1"/>
              <a:t>vulnerability</a:t>
            </a:r>
            <a:r>
              <a:rPr lang="de-CH"/>
              <a:t>)</a:t>
            </a:r>
          </a:p>
        </p:txBody>
      </p:sp>
      <p:sp>
        <p:nvSpPr>
          <p:cNvPr id="58374" name="Rectangle 3">
            <a:extLst>
              <a:ext uri="{FF2B5EF4-FFF2-40B4-BE49-F238E27FC236}">
                <a16:creationId xmlns:a16="http://schemas.microsoft.com/office/drawing/2014/main" id="{9DA2658B-334C-44A1-862D-3F802834CD36}"/>
              </a:ext>
            </a:extLst>
          </p:cNvPr>
          <p:cNvSpPr>
            <a:spLocks/>
          </p:cNvSpPr>
          <p:nvPr/>
        </p:nvSpPr>
        <p:spPr bwMode="auto">
          <a:xfrm>
            <a:off x="468243" y="708425"/>
            <a:ext cx="8103385" cy="3165560"/>
          </a:xfrm>
          <a:prstGeom prst="rect">
            <a:avLst/>
          </a:prstGeom>
          <a:noFill/>
          <a:ln>
            <a:noFill/>
          </a:ln>
        </p:spPr>
        <p:txBody>
          <a:bodyPr lIns="28575" tIns="28575" rIns="28575" bIns="28575"/>
          <a:lstStyle>
            <a:lvl1pPr marL="285750" indent="-285750">
              <a:lnSpc>
                <a:spcPts val="1000"/>
              </a:lnSpc>
              <a:defRPr sz="800">
                <a:solidFill>
                  <a:schemeClr val="tx1"/>
                </a:solidFill>
                <a:latin typeface="Arial" panose="020B0604020202020204" pitchFamily="34" charset="0"/>
                <a:cs typeface="ヒラギノ角ゴ ProN W3" charset="0"/>
                <a:sym typeface="Arial" panose="020B0604020202020204" pitchFamily="34" charset="0"/>
              </a:defRPr>
            </a:lvl1pPr>
            <a:lvl2pPr marL="742950" indent="-285750">
              <a:lnSpc>
                <a:spcPts val="2600"/>
              </a:lnSpc>
              <a:spcBef>
                <a:spcPts val="500"/>
              </a:spcBef>
              <a:buClr>
                <a:srgbClr val="006A91"/>
              </a:buClr>
              <a:buSzPct val="100000"/>
              <a:buFont typeface="Wingdings" panose="05000000000000000000" pitchFamily="2" charset="2"/>
              <a:buChar char="§"/>
              <a:defRPr sz="2100">
                <a:solidFill>
                  <a:schemeClr val="tx1"/>
                </a:solidFill>
                <a:latin typeface="Arial" panose="020B0604020202020204" pitchFamily="34" charset="0"/>
                <a:cs typeface="ヒラギノ角ゴ ProN W3" charset="0"/>
                <a:sym typeface="Arial" panose="020B0604020202020204" pitchFamily="34" charset="0"/>
              </a:defRPr>
            </a:lvl2pPr>
            <a:lvl3pPr marL="1143000" indent="-228600">
              <a:lnSpc>
                <a:spcPts val="2600"/>
              </a:lnSpc>
              <a:spcBef>
                <a:spcPts val="500"/>
              </a:spcBef>
              <a:buClr>
                <a:srgbClr val="006A91"/>
              </a:buClr>
              <a:buSzPct val="100000"/>
              <a:buFont typeface="Arial" panose="020B0604020202020204" pitchFamily="34" charset="0"/>
              <a:buChar char="•"/>
              <a:defRPr sz="2100">
                <a:solidFill>
                  <a:schemeClr val="tx1"/>
                </a:solidFill>
                <a:latin typeface="Arial" panose="020B0604020202020204" pitchFamily="34" charset="0"/>
                <a:cs typeface="ヒラギノ角ゴ ProN W3" charset="0"/>
                <a:sym typeface="Arial" panose="020B0604020202020204" pitchFamily="34" charset="0"/>
              </a:defRPr>
            </a:lvl3pPr>
            <a:lvl4pPr marL="15621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4pPr>
            <a:lvl5pPr marL="20193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5pPr>
            <a:lvl6pPr marL="24765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6pPr>
            <a:lvl7pPr marL="29337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7pPr>
            <a:lvl8pPr marL="33909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8pPr>
            <a:lvl9pPr marL="38481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9pPr>
          </a:lstStyle>
          <a:p>
            <a:pPr>
              <a:lnSpc>
                <a:spcPct val="100000"/>
              </a:lnSpc>
              <a:buFontTx/>
              <a:buChar char="•"/>
              <a:defRPr/>
            </a:pPr>
            <a:endParaRPr lang="en-US" altLang="de-DE" sz="1800">
              <a:cs typeface="Arial" panose="020B0604020202020204" pitchFamily="34" charset="0"/>
            </a:endParaRPr>
          </a:p>
          <a:p>
            <a:pPr>
              <a:lnSpc>
                <a:spcPct val="100000"/>
              </a:lnSpc>
              <a:buFontTx/>
              <a:buChar char="•"/>
              <a:defRPr/>
            </a:pPr>
            <a:endParaRPr lang="en-US" altLang="de-DE" sz="1650">
              <a:latin typeface="Calibri" panose="020F0502020204030204" pitchFamily="34" charset="0"/>
            </a:endParaRPr>
          </a:p>
          <a:p>
            <a:pPr>
              <a:lnSpc>
                <a:spcPct val="100000"/>
              </a:lnSpc>
              <a:buFontTx/>
              <a:buChar char="•"/>
              <a:defRPr/>
            </a:pPr>
            <a:endParaRPr lang="en-US" altLang="de-DE" sz="1650">
              <a:latin typeface="Calibri" panose="020F0502020204030204" pitchFamily="34" charset="0"/>
            </a:endParaRPr>
          </a:p>
          <a:p>
            <a:pPr>
              <a:lnSpc>
                <a:spcPct val="100000"/>
              </a:lnSpc>
              <a:buFontTx/>
              <a:buChar char="•"/>
              <a:defRPr/>
            </a:pPr>
            <a:endParaRPr lang="en-US" altLang="de-DE" sz="1650">
              <a:latin typeface="Calibri" panose="020F0502020204030204" pitchFamily="34" charset="0"/>
            </a:endParaRPr>
          </a:p>
          <a:p>
            <a:pPr marL="0" indent="0">
              <a:lnSpc>
                <a:spcPct val="100000"/>
              </a:lnSpc>
              <a:defRPr/>
            </a:pPr>
            <a:endParaRPr lang="en-US" altLang="de-DE" sz="1650">
              <a:latin typeface="Calibri" panose="020F0502020204030204" pitchFamily="34" charset="0"/>
            </a:endParaRPr>
          </a:p>
        </p:txBody>
      </p:sp>
    </p:spTree>
    <p:extLst>
      <p:ext uri="{BB962C8B-B14F-4D97-AF65-F5344CB8AC3E}">
        <p14:creationId xmlns:p14="http://schemas.microsoft.com/office/powerpoint/2010/main" val="36948797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90720-16C8-4D91-BF41-39E6AC58BC6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CAECC2-C4B3-71D9-CF52-6EF707C56169}"/>
              </a:ext>
            </a:extLst>
          </p:cNvPr>
          <p:cNvSpPr>
            <a:spLocks noGrp="1"/>
          </p:cNvSpPr>
          <p:nvPr>
            <p:ph type="title"/>
          </p:nvPr>
        </p:nvSpPr>
        <p:spPr/>
        <p:txBody>
          <a:bodyPr/>
          <a:lstStyle/>
          <a:p>
            <a:r>
              <a:rPr lang="en-US"/>
              <a:t>Step 2: Impact perspective – layout</a:t>
            </a:r>
            <a:br>
              <a:rPr lang="en-US"/>
            </a:br>
            <a:endParaRPr lang="de-CH"/>
          </a:p>
        </p:txBody>
      </p:sp>
      <p:sp>
        <p:nvSpPr>
          <p:cNvPr id="11" name="TextBox 10">
            <a:extLst>
              <a:ext uri="{FF2B5EF4-FFF2-40B4-BE49-F238E27FC236}">
                <a16:creationId xmlns:a16="http://schemas.microsoft.com/office/drawing/2014/main" id="{F0A90FB1-BA99-0942-0AF6-E6F87C47A2C7}"/>
              </a:ext>
            </a:extLst>
          </p:cNvPr>
          <p:cNvSpPr txBox="1"/>
          <p:nvPr/>
        </p:nvSpPr>
        <p:spPr>
          <a:xfrm>
            <a:off x="2724214" y="552364"/>
            <a:ext cx="6419786" cy="923330"/>
          </a:xfrm>
          <a:prstGeom prst="rect">
            <a:avLst/>
          </a:prstGeom>
          <a:solidFill>
            <a:schemeClr val="bg1"/>
          </a:solidFill>
        </p:spPr>
        <p:txBody>
          <a:bodyPr wrap="square">
            <a:spAutoFit/>
          </a:bodyPr>
          <a:lstStyle/>
          <a:p>
            <a:pPr marL="285750" indent="-285750">
              <a:buSzPct val="80000"/>
              <a:buFont typeface="Arial" panose="020B0604020202020204" pitchFamily="34" charset="0"/>
              <a:buChar char="•"/>
            </a:pPr>
            <a:r>
              <a:rPr lang="en-US" sz="1800">
                <a:solidFill>
                  <a:schemeClr val="tx1"/>
                </a:solidFill>
              </a:rPr>
              <a:t>Project component-oriented table</a:t>
            </a:r>
          </a:p>
          <a:p>
            <a:pPr marL="285750" indent="-285750">
              <a:buSzPct val="80000"/>
              <a:buFont typeface="Arial" panose="020B0604020202020204" pitchFamily="34" charset="0"/>
              <a:buChar char="•"/>
            </a:pPr>
            <a:r>
              <a:rPr lang="en-US" sz="1800">
                <a:solidFill>
                  <a:schemeClr val="tx1"/>
                </a:solidFill>
              </a:rPr>
              <a:t>Button on the bottom of the page to “Go to risk and impact overview” – get back by clicking on the same button again</a:t>
            </a:r>
          </a:p>
        </p:txBody>
      </p:sp>
      <p:pic>
        <p:nvPicPr>
          <p:cNvPr id="3" name="Grafik 2">
            <a:extLst>
              <a:ext uri="{FF2B5EF4-FFF2-40B4-BE49-F238E27FC236}">
                <a16:creationId xmlns:a16="http://schemas.microsoft.com/office/drawing/2014/main" id="{2F392BCC-BAF0-AEAC-A7D0-C7EBC638E9DF}"/>
              </a:ext>
            </a:extLst>
          </p:cNvPr>
          <p:cNvPicPr>
            <a:picLocks noChangeAspect="1"/>
          </p:cNvPicPr>
          <p:nvPr/>
        </p:nvPicPr>
        <p:blipFill>
          <a:blip r:embed="rId3"/>
          <a:stretch>
            <a:fillRect/>
          </a:stretch>
        </p:blipFill>
        <p:spPr>
          <a:xfrm>
            <a:off x="187779" y="4165851"/>
            <a:ext cx="8956221" cy="386686"/>
          </a:xfrm>
          <a:prstGeom prst="rect">
            <a:avLst/>
          </a:prstGeom>
        </p:spPr>
      </p:pic>
      <p:pic>
        <p:nvPicPr>
          <p:cNvPr id="7" name="Grafik 6">
            <a:extLst>
              <a:ext uri="{FF2B5EF4-FFF2-40B4-BE49-F238E27FC236}">
                <a16:creationId xmlns:a16="http://schemas.microsoft.com/office/drawing/2014/main" id="{021FD170-56BC-5B99-682C-6959AD2AE888}"/>
              </a:ext>
            </a:extLst>
          </p:cNvPr>
          <p:cNvPicPr>
            <a:picLocks noChangeAspect="1"/>
          </p:cNvPicPr>
          <p:nvPr/>
        </p:nvPicPr>
        <p:blipFill>
          <a:blip r:embed="rId4"/>
          <a:stretch>
            <a:fillRect/>
          </a:stretch>
        </p:blipFill>
        <p:spPr>
          <a:xfrm>
            <a:off x="66368" y="629023"/>
            <a:ext cx="2657846" cy="400106"/>
          </a:xfrm>
          <a:prstGeom prst="rect">
            <a:avLst/>
          </a:prstGeom>
        </p:spPr>
      </p:pic>
      <p:pic>
        <p:nvPicPr>
          <p:cNvPr id="8" name="Grafik 7">
            <a:extLst>
              <a:ext uri="{FF2B5EF4-FFF2-40B4-BE49-F238E27FC236}">
                <a16:creationId xmlns:a16="http://schemas.microsoft.com/office/drawing/2014/main" id="{EE36FB29-0EE2-0442-2099-8BAEBB62CE3E}"/>
              </a:ext>
            </a:extLst>
          </p:cNvPr>
          <p:cNvPicPr>
            <a:picLocks noChangeAspect="1"/>
          </p:cNvPicPr>
          <p:nvPr/>
        </p:nvPicPr>
        <p:blipFill>
          <a:blip r:embed="rId5"/>
          <a:stretch>
            <a:fillRect/>
          </a:stretch>
        </p:blipFill>
        <p:spPr>
          <a:xfrm>
            <a:off x="93889" y="1682928"/>
            <a:ext cx="9144000" cy="2538997"/>
          </a:xfrm>
          <a:prstGeom prst="rect">
            <a:avLst/>
          </a:prstGeom>
        </p:spPr>
      </p:pic>
    </p:spTree>
    <p:extLst>
      <p:ext uri="{BB962C8B-B14F-4D97-AF65-F5344CB8AC3E}">
        <p14:creationId xmlns:p14="http://schemas.microsoft.com/office/powerpoint/2010/main" val="4069533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4D165580-8DBC-23A6-8865-5E283C18CF5D}"/>
              </a:ext>
            </a:extLst>
          </p:cNvPr>
          <p:cNvSpPr>
            <a:spLocks noGrp="1"/>
          </p:cNvSpPr>
          <p:nvPr>
            <p:ph type="title"/>
          </p:nvPr>
        </p:nvSpPr>
        <p:spPr/>
        <p:txBody>
          <a:bodyPr/>
          <a:lstStyle/>
          <a:p>
            <a:r>
              <a:rPr lang="en-US" altLang="en-US" sz="2400" b="1">
                <a:solidFill>
                  <a:srgbClr val="34872B"/>
                </a:solidFill>
                <a:cs typeface="Arial" panose="020B0604020202020204" pitchFamily="34" charset="0"/>
              </a:rPr>
              <a:t>Part II: Steps 3 - 5</a:t>
            </a:r>
            <a:br>
              <a:rPr lang="en-US" altLang="en-US" sz="2400" b="1">
                <a:solidFill>
                  <a:srgbClr val="34872B"/>
                </a:solidFill>
                <a:cs typeface="Arial" panose="020B0604020202020204" pitchFamily="34" charset="0"/>
              </a:rPr>
            </a:br>
            <a:endParaRPr lang="de-CH"/>
          </a:p>
        </p:txBody>
      </p:sp>
      <p:pic>
        <p:nvPicPr>
          <p:cNvPr id="5" name="Grafik 4" descr="Ein Bild, das Text, Schrift, Reihe, Handschrift enthält.&#10;&#10;KI-generierte Inhalte können fehlerhaft sein.">
            <a:extLst>
              <a:ext uri="{FF2B5EF4-FFF2-40B4-BE49-F238E27FC236}">
                <a16:creationId xmlns:a16="http://schemas.microsoft.com/office/drawing/2014/main" id="{AF95E2B0-4D1B-6E73-81C4-DFD8ACEE3670}"/>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134439" y="1356360"/>
            <a:ext cx="8039468" cy="2984659"/>
          </a:xfrm>
          <a:prstGeom prst="rect">
            <a:avLst/>
          </a:prstGeom>
        </p:spPr>
      </p:pic>
      <p:sp>
        <p:nvSpPr>
          <p:cNvPr id="4" name="Oval 3">
            <a:extLst>
              <a:ext uri="{FF2B5EF4-FFF2-40B4-BE49-F238E27FC236}">
                <a16:creationId xmlns:a16="http://schemas.microsoft.com/office/drawing/2014/main" id="{EF582A4A-92C9-4068-9F87-BFF6A2B5DB30}"/>
              </a:ext>
            </a:extLst>
          </p:cNvPr>
          <p:cNvSpPr/>
          <p:nvPr/>
        </p:nvSpPr>
        <p:spPr>
          <a:xfrm>
            <a:off x="4870212" y="1836420"/>
            <a:ext cx="3206987" cy="17471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1621753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3" name="Titel 2">
            <a:extLst>
              <a:ext uri="{FF2B5EF4-FFF2-40B4-BE49-F238E27FC236}">
                <a16:creationId xmlns:a16="http://schemas.microsoft.com/office/drawing/2014/main" id="{34BD171F-AED1-414F-AF16-20D9945A7B41}"/>
              </a:ext>
            </a:extLst>
          </p:cNvPr>
          <p:cNvSpPr>
            <a:spLocks noGrp="1"/>
          </p:cNvSpPr>
          <p:nvPr>
            <p:ph type="title"/>
          </p:nvPr>
        </p:nvSpPr>
        <p:spPr/>
        <p:txBody>
          <a:bodyPr/>
          <a:lstStyle/>
          <a:p>
            <a:r>
              <a:rPr lang="en-US"/>
              <a:t>Step 3: Risk and impact overview</a:t>
            </a:r>
            <a:endParaRPr lang="de-CH"/>
          </a:p>
        </p:txBody>
      </p:sp>
      <p:sp>
        <p:nvSpPr>
          <p:cNvPr id="4" name="Textplatzhalter 3">
            <a:extLst>
              <a:ext uri="{FF2B5EF4-FFF2-40B4-BE49-F238E27FC236}">
                <a16:creationId xmlns:a16="http://schemas.microsoft.com/office/drawing/2014/main" id="{ABECC3E0-EF8E-7CE7-FCAA-FB723B0A7564}"/>
              </a:ext>
            </a:extLst>
          </p:cNvPr>
          <p:cNvSpPr>
            <a:spLocks noGrp="1"/>
          </p:cNvSpPr>
          <p:nvPr>
            <p:ph type="body" idx="1"/>
          </p:nvPr>
        </p:nvSpPr>
        <p:spPr>
          <a:xfrm>
            <a:off x="311700" y="636285"/>
            <a:ext cx="8520600" cy="1863570"/>
          </a:xfrm>
        </p:spPr>
        <p:txBody>
          <a:bodyPr/>
          <a:lstStyle/>
          <a:p>
            <a:r>
              <a:rPr lang="en-US"/>
              <a:t>Key product for development of project </a:t>
            </a:r>
            <a:r>
              <a:rPr lang="en-US" err="1"/>
              <a:t>optimisations</a:t>
            </a:r>
            <a:r>
              <a:rPr lang="en-US"/>
              <a:t> </a:t>
            </a:r>
          </a:p>
          <a:p>
            <a:r>
              <a:rPr lang="en-US"/>
              <a:t>Tables are project component oriented</a:t>
            </a:r>
          </a:p>
          <a:p>
            <a:r>
              <a:rPr lang="en-US"/>
              <a:t>Tables include information from steps 1, 2 and are updated with results from step 4 and serve as a final product</a:t>
            </a:r>
          </a:p>
          <a:p>
            <a:endParaRPr lang="de-CH"/>
          </a:p>
        </p:txBody>
      </p:sp>
      <p:pic>
        <p:nvPicPr>
          <p:cNvPr id="7" name="Picture 6">
            <a:extLst>
              <a:ext uri="{FF2B5EF4-FFF2-40B4-BE49-F238E27FC236}">
                <a16:creationId xmlns:a16="http://schemas.microsoft.com/office/drawing/2014/main" id="{3D1D2D64-A075-4369-9B1A-34CA3FD577D3}"/>
              </a:ext>
            </a:extLst>
          </p:cNvPr>
          <p:cNvPicPr>
            <a:picLocks noChangeAspect="1"/>
          </p:cNvPicPr>
          <p:nvPr/>
        </p:nvPicPr>
        <p:blipFill>
          <a:blip r:embed="rId3"/>
          <a:stretch>
            <a:fillRect/>
          </a:stretch>
        </p:blipFill>
        <p:spPr>
          <a:xfrm>
            <a:off x="258618" y="3740242"/>
            <a:ext cx="8885382" cy="1315946"/>
          </a:xfrm>
          <a:prstGeom prst="rect">
            <a:avLst/>
          </a:prstGeom>
        </p:spPr>
      </p:pic>
      <p:pic>
        <p:nvPicPr>
          <p:cNvPr id="9" name="Picture 8">
            <a:extLst>
              <a:ext uri="{FF2B5EF4-FFF2-40B4-BE49-F238E27FC236}">
                <a16:creationId xmlns:a16="http://schemas.microsoft.com/office/drawing/2014/main" id="{D934F959-C52F-4949-8B35-E631F87E8669}"/>
              </a:ext>
            </a:extLst>
          </p:cNvPr>
          <p:cNvPicPr>
            <a:picLocks noChangeAspect="1"/>
          </p:cNvPicPr>
          <p:nvPr/>
        </p:nvPicPr>
        <p:blipFill>
          <a:blip r:embed="rId4"/>
          <a:stretch>
            <a:fillRect/>
          </a:stretch>
        </p:blipFill>
        <p:spPr>
          <a:xfrm>
            <a:off x="258618" y="2008828"/>
            <a:ext cx="8885382" cy="1653348"/>
          </a:xfrm>
          <a:prstGeom prst="rect">
            <a:avLst/>
          </a:prstGeom>
        </p:spPr>
      </p:pic>
    </p:spTree>
    <p:extLst>
      <p:ext uri="{BB962C8B-B14F-4D97-AF65-F5344CB8AC3E}">
        <p14:creationId xmlns:p14="http://schemas.microsoft.com/office/powerpoint/2010/main" val="315503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548B69B0-768C-75F6-611A-AD48255DE4B7}"/>
              </a:ext>
            </a:extLst>
          </p:cNvPr>
          <p:cNvSpPr>
            <a:spLocks noGrp="1"/>
          </p:cNvSpPr>
          <p:nvPr>
            <p:ph type="title"/>
          </p:nvPr>
        </p:nvSpPr>
        <p:spPr/>
        <p:txBody>
          <a:bodyPr/>
          <a:lstStyle/>
          <a:p>
            <a:r>
              <a:rPr lang="en-US" altLang="en-US" sz="2400" b="1">
                <a:solidFill>
                  <a:srgbClr val="34872B"/>
                </a:solidFill>
                <a:cs typeface="Arial" panose="020B0604020202020204" pitchFamily="34" charset="0"/>
              </a:rPr>
              <a:t>CEDRIG - Introduction </a:t>
            </a:r>
            <a:endParaRPr lang="de-CH"/>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10" name="Rectangle 2">
            <a:extLst>
              <a:ext uri="{FF2B5EF4-FFF2-40B4-BE49-F238E27FC236}">
                <a16:creationId xmlns:a16="http://schemas.microsoft.com/office/drawing/2014/main" id="{07C0E744-C8FD-4030-9154-49237C822B0E}"/>
              </a:ext>
            </a:extLst>
          </p:cNvPr>
          <p:cNvSpPr>
            <a:spLocks/>
          </p:cNvSpPr>
          <p:nvPr/>
        </p:nvSpPr>
        <p:spPr bwMode="auto">
          <a:xfrm>
            <a:off x="761017" y="151807"/>
            <a:ext cx="838298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28575" tIns="28575" rIns="28575" bIns="28575" anchor="ctr"/>
          <a:lstStyle>
            <a:lvl1pPr>
              <a:lnSpc>
                <a:spcPts val="1000"/>
              </a:lnSpc>
              <a:defRPr sz="800">
                <a:solidFill>
                  <a:schemeClr val="tx1"/>
                </a:solidFill>
                <a:latin typeface="Arial" panose="020B0604020202020204" pitchFamily="34" charset="0"/>
                <a:cs typeface="ヒラギノ角ゴ ProN W3" charset="0"/>
                <a:sym typeface="Arial" panose="020B0604020202020204" pitchFamily="34" charset="0"/>
              </a:defRPr>
            </a:lvl1pPr>
            <a:lvl2pPr marL="742950" indent="-285750">
              <a:lnSpc>
                <a:spcPts val="2600"/>
              </a:lnSpc>
              <a:spcBef>
                <a:spcPts val="500"/>
              </a:spcBef>
              <a:buClr>
                <a:srgbClr val="006A91"/>
              </a:buClr>
              <a:buSzPct val="100000"/>
              <a:buFont typeface="Wingdings" panose="05000000000000000000" pitchFamily="2" charset="2"/>
              <a:buChar char="§"/>
              <a:defRPr sz="2100">
                <a:solidFill>
                  <a:schemeClr val="tx1"/>
                </a:solidFill>
                <a:latin typeface="Arial" panose="020B0604020202020204" pitchFamily="34" charset="0"/>
                <a:cs typeface="ヒラギノ角ゴ ProN W3" charset="0"/>
                <a:sym typeface="Arial" panose="020B0604020202020204" pitchFamily="34" charset="0"/>
              </a:defRPr>
            </a:lvl2pPr>
            <a:lvl3pPr marL="1143000" indent="-228600">
              <a:lnSpc>
                <a:spcPts val="2600"/>
              </a:lnSpc>
              <a:spcBef>
                <a:spcPts val="500"/>
              </a:spcBef>
              <a:buClr>
                <a:srgbClr val="006A91"/>
              </a:buClr>
              <a:buSzPct val="100000"/>
              <a:buFont typeface="Arial" panose="020B0604020202020204" pitchFamily="34" charset="0"/>
              <a:buChar char="•"/>
              <a:defRPr sz="2100">
                <a:solidFill>
                  <a:schemeClr val="tx1"/>
                </a:solidFill>
                <a:latin typeface="Arial" panose="020B0604020202020204" pitchFamily="34" charset="0"/>
                <a:cs typeface="ヒラギノ角ゴ ProN W3" charset="0"/>
                <a:sym typeface="Arial" panose="020B0604020202020204" pitchFamily="34" charset="0"/>
              </a:defRPr>
            </a:lvl3pPr>
            <a:lvl4pPr marL="15621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4pPr>
            <a:lvl5pPr marL="20193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5pPr>
            <a:lvl6pPr marL="24765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6pPr>
            <a:lvl7pPr marL="29337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7pPr>
            <a:lvl8pPr marL="33909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8pPr>
            <a:lvl9pPr marL="38481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9pPr>
          </a:lstStyle>
          <a:p>
            <a:pPr eaLnBrk="1" hangingPunct="1">
              <a:lnSpc>
                <a:spcPct val="100000"/>
              </a:lnSpc>
            </a:pPr>
            <a:endParaRPr lang="en-US" altLang="en-US" sz="2500" b="1">
              <a:solidFill>
                <a:srgbClr val="34872B"/>
              </a:solidFill>
              <a:cs typeface="Arial" panose="020B0604020202020204" pitchFamily="34" charset="0"/>
            </a:endParaRPr>
          </a:p>
        </p:txBody>
      </p:sp>
      <p:pic>
        <p:nvPicPr>
          <p:cNvPr id="6" name="Onlinemedien 5" title="CEDRIG Concept EN">
            <a:hlinkClick r:id="" action="ppaction://media"/>
            <a:extLst>
              <a:ext uri="{FF2B5EF4-FFF2-40B4-BE49-F238E27FC236}">
                <a16:creationId xmlns:a16="http://schemas.microsoft.com/office/drawing/2014/main" id="{672CFB41-EBE4-24E5-87BE-9791CDD96653}"/>
              </a:ext>
            </a:extLst>
          </p:cNvPr>
          <p:cNvPicPr>
            <a:picLocks noRot="1" noChangeAspect="1"/>
          </p:cNvPicPr>
          <p:nvPr>
            <a:videoFile r:link="rId1"/>
          </p:nvPr>
        </p:nvPicPr>
        <p:blipFill>
          <a:blip r:embed="rId4"/>
          <a:stretch>
            <a:fillRect/>
          </a:stretch>
        </p:blipFill>
        <p:spPr>
          <a:xfrm>
            <a:off x="1079744" y="745569"/>
            <a:ext cx="6691466" cy="3780357"/>
          </a:xfrm>
          <a:prstGeom prst="rect">
            <a:avLst/>
          </a:prstGeom>
        </p:spPr>
      </p:pic>
    </p:spTree>
    <p:extLst>
      <p:ext uri="{BB962C8B-B14F-4D97-AF65-F5344CB8AC3E}">
        <p14:creationId xmlns:p14="http://schemas.microsoft.com/office/powerpoint/2010/main" val="312401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2" name="Titel 1">
            <a:extLst>
              <a:ext uri="{FF2B5EF4-FFF2-40B4-BE49-F238E27FC236}">
                <a16:creationId xmlns:a16="http://schemas.microsoft.com/office/drawing/2014/main" id="{1E0824E9-503B-B5BF-BCB9-2F0DAB2BBAA1}"/>
              </a:ext>
            </a:extLst>
          </p:cNvPr>
          <p:cNvSpPr>
            <a:spLocks noGrp="1"/>
          </p:cNvSpPr>
          <p:nvPr>
            <p:ph type="title"/>
          </p:nvPr>
        </p:nvSpPr>
        <p:spPr/>
        <p:txBody>
          <a:bodyPr/>
          <a:lstStyle/>
          <a:p>
            <a:r>
              <a:rPr lang="de-CH" err="1"/>
              <a:t>Step</a:t>
            </a:r>
            <a:r>
              <a:rPr lang="de-CH"/>
              <a:t> 4: Project </a:t>
            </a:r>
            <a:r>
              <a:rPr lang="de-CH" err="1"/>
              <a:t>optimisation</a:t>
            </a:r>
            <a:endParaRPr lang="de-CH"/>
          </a:p>
        </p:txBody>
      </p:sp>
      <p:sp>
        <p:nvSpPr>
          <p:cNvPr id="3" name="Textplatzhalter 2">
            <a:extLst>
              <a:ext uri="{FF2B5EF4-FFF2-40B4-BE49-F238E27FC236}">
                <a16:creationId xmlns:a16="http://schemas.microsoft.com/office/drawing/2014/main" id="{4B488829-FC22-AE5E-46EC-AFF722926A46}"/>
              </a:ext>
            </a:extLst>
          </p:cNvPr>
          <p:cNvSpPr>
            <a:spLocks noGrp="1"/>
          </p:cNvSpPr>
          <p:nvPr>
            <p:ph type="body" idx="1"/>
          </p:nvPr>
        </p:nvSpPr>
        <p:spPr>
          <a:xfrm>
            <a:off x="752240" y="924619"/>
            <a:ext cx="6730599" cy="3416400"/>
          </a:xfrm>
        </p:spPr>
        <p:txBody>
          <a:bodyPr/>
          <a:lstStyle/>
          <a:p>
            <a:r>
              <a:rPr lang="en-US"/>
              <a:t>Address risks</a:t>
            </a:r>
          </a:p>
          <a:p>
            <a:r>
              <a:rPr lang="en-US"/>
              <a:t>Address impacts</a:t>
            </a:r>
          </a:p>
          <a:p>
            <a:r>
              <a:rPr lang="en-US"/>
              <a:t>Think about co-benefits! </a:t>
            </a:r>
          </a:p>
          <a:p>
            <a:pPr marL="114300" indent="0">
              <a:buNone/>
            </a:pPr>
            <a:endParaRPr lang="en-US"/>
          </a:p>
          <a:p>
            <a:pPr marL="114300" indent="0">
              <a:buNone/>
            </a:pPr>
            <a:r>
              <a:rPr lang="en-US"/>
              <a:t>For the development of project </a:t>
            </a:r>
            <a:r>
              <a:rPr lang="en-US" err="1"/>
              <a:t>optimisations</a:t>
            </a:r>
            <a:r>
              <a:rPr lang="en-US"/>
              <a:t>, use:</a:t>
            </a:r>
          </a:p>
          <a:p>
            <a:r>
              <a:rPr lang="en-US"/>
              <a:t>Context analysis</a:t>
            </a:r>
          </a:p>
          <a:p>
            <a:r>
              <a:rPr lang="en-US"/>
              <a:t>Risk and impact table</a:t>
            </a:r>
          </a:p>
          <a:p>
            <a:r>
              <a:rPr lang="en-US"/>
              <a:t>Thematic Integration Briefs</a:t>
            </a:r>
          </a:p>
          <a:p>
            <a:endParaRPr lang="de-CH"/>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10633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 name="Titel 4">
            <a:extLst>
              <a:ext uri="{FF2B5EF4-FFF2-40B4-BE49-F238E27FC236}">
                <a16:creationId xmlns:a16="http://schemas.microsoft.com/office/drawing/2014/main" id="{1295737B-8A7D-662D-0ECC-900168BCBC88}"/>
              </a:ext>
            </a:extLst>
          </p:cNvPr>
          <p:cNvSpPr>
            <a:spLocks noGrp="1"/>
          </p:cNvSpPr>
          <p:nvPr>
            <p:ph type="title"/>
          </p:nvPr>
        </p:nvSpPr>
        <p:spPr/>
        <p:txBody>
          <a:bodyPr/>
          <a:lstStyle/>
          <a:p>
            <a:r>
              <a:rPr lang="en-US"/>
              <a:t>Step 4: Project </a:t>
            </a:r>
            <a:r>
              <a:rPr lang="en-US" err="1"/>
              <a:t>optimisation</a:t>
            </a:r>
            <a:r>
              <a:rPr lang="en-US"/>
              <a:t> – layout</a:t>
            </a:r>
            <a:br>
              <a:rPr lang="en-US"/>
            </a:br>
            <a:endParaRPr lang="de-CH"/>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4" name="Grafik 3">
            <a:extLst>
              <a:ext uri="{FF2B5EF4-FFF2-40B4-BE49-F238E27FC236}">
                <a16:creationId xmlns:a16="http://schemas.microsoft.com/office/drawing/2014/main" id="{32A79E14-8E2B-3DB6-88BA-C4BC8EAD7143}"/>
              </a:ext>
            </a:extLst>
          </p:cNvPr>
          <p:cNvPicPr>
            <a:picLocks noChangeAspect="1"/>
          </p:cNvPicPr>
          <p:nvPr/>
        </p:nvPicPr>
        <p:blipFill>
          <a:blip r:embed="rId3"/>
          <a:srcRect t="20616" b="17169"/>
          <a:stretch/>
        </p:blipFill>
        <p:spPr>
          <a:xfrm>
            <a:off x="24491" y="2489745"/>
            <a:ext cx="8448949" cy="2630858"/>
          </a:xfrm>
          <a:prstGeom prst="rect">
            <a:avLst/>
          </a:prstGeom>
        </p:spPr>
      </p:pic>
      <p:pic>
        <p:nvPicPr>
          <p:cNvPr id="6" name="Grafik 5">
            <a:extLst>
              <a:ext uri="{FF2B5EF4-FFF2-40B4-BE49-F238E27FC236}">
                <a16:creationId xmlns:a16="http://schemas.microsoft.com/office/drawing/2014/main" id="{517CA416-928C-436D-89CB-350D6CCAE7F0}"/>
              </a:ext>
            </a:extLst>
          </p:cNvPr>
          <p:cNvPicPr>
            <a:picLocks noChangeAspect="1"/>
          </p:cNvPicPr>
          <p:nvPr/>
        </p:nvPicPr>
        <p:blipFill>
          <a:blip r:embed="rId4"/>
          <a:stretch>
            <a:fillRect/>
          </a:stretch>
        </p:blipFill>
        <p:spPr>
          <a:xfrm>
            <a:off x="98640" y="615155"/>
            <a:ext cx="2600688" cy="1238423"/>
          </a:xfrm>
          <a:prstGeom prst="rect">
            <a:avLst/>
          </a:prstGeom>
        </p:spPr>
      </p:pic>
      <p:sp>
        <p:nvSpPr>
          <p:cNvPr id="7" name="Oval 3">
            <a:extLst>
              <a:ext uri="{FF2B5EF4-FFF2-40B4-BE49-F238E27FC236}">
                <a16:creationId xmlns:a16="http://schemas.microsoft.com/office/drawing/2014/main" id="{6BD87637-39BC-9391-8F33-FB0D8125FE8F}"/>
              </a:ext>
            </a:extLst>
          </p:cNvPr>
          <p:cNvSpPr/>
          <p:nvPr/>
        </p:nvSpPr>
        <p:spPr>
          <a:xfrm>
            <a:off x="2245178" y="2697957"/>
            <a:ext cx="1907721" cy="23431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ectangle 3">
            <a:extLst>
              <a:ext uri="{FF2B5EF4-FFF2-40B4-BE49-F238E27FC236}">
                <a16:creationId xmlns:a16="http://schemas.microsoft.com/office/drawing/2014/main" id="{9A95BA9E-8B15-2BC3-E940-AA087A30ABD8}"/>
              </a:ext>
            </a:extLst>
          </p:cNvPr>
          <p:cNvSpPr>
            <a:spLocks/>
          </p:cNvSpPr>
          <p:nvPr/>
        </p:nvSpPr>
        <p:spPr bwMode="auto">
          <a:xfrm>
            <a:off x="2725523" y="601685"/>
            <a:ext cx="6163147" cy="1251894"/>
          </a:xfrm>
          <a:prstGeom prst="rect">
            <a:avLst/>
          </a:prstGeom>
          <a:noFill/>
          <a:ln>
            <a:noFill/>
          </a:ln>
        </p:spPr>
        <p:txBody>
          <a:bodyPr lIns="28575" tIns="28575" rIns="28575" bIns="28575"/>
          <a:lstStyle>
            <a:lvl1pPr marL="285750" indent="-285750">
              <a:lnSpc>
                <a:spcPts val="1000"/>
              </a:lnSpc>
              <a:defRPr sz="800">
                <a:solidFill>
                  <a:schemeClr val="tx1"/>
                </a:solidFill>
                <a:latin typeface="Arial" panose="020B0604020202020204" pitchFamily="34" charset="0"/>
                <a:cs typeface="ヒラギノ角ゴ ProN W3" charset="0"/>
                <a:sym typeface="Arial" panose="020B0604020202020204" pitchFamily="34" charset="0"/>
              </a:defRPr>
            </a:lvl1pPr>
            <a:lvl2pPr marL="742950" indent="-285750">
              <a:lnSpc>
                <a:spcPts val="2600"/>
              </a:lnSpc>
              <a:spcBef>
                <a:spcPts val="500"/>
              </a:spcBef>
              <a:buClr>
                <a:srgbClr val="006A91"/>
              </a:buClr>
              <a:buSzPct val="100000"/>
              <a:buFont typeface="Wingdings" panose="05000000000000000000" pitchFamily="2" charset="2"/>
              <a:buChar char="§"/>
              <a:defRPr sz="2100">
                <a:solidFill>
                  <a:schemeClr val="tx1"/>
                </a:solidFill>
                <a:latin typeface="Arial" panose="020B0604020202020204" pitchFamily="34" charset="0"/>
                <a:cs typeface="ヒラギノ角ゴ ProN W3" charset="0"/>
                <a:sym typeface="Arial" panose="020B0604020202020204" pitchFamily="34" charset="0"/>
              </a:defRPr>
            </a:lvl2pPr>
            <a:lvl3pPr marL="1143000" indent="-228600">
              <a:lnSpc>
                <a:spcPts val="2600"/>
              </a:lnSpc>
              <a:spcBef>
                <a:spcPts val="500"/>
              </a:spcBef>
              <a:buClr>
                <a:srgbClr val="006A91"/>
              </a:buClr>
              <a:buSzPct val="100000"/>
              <a:buFont typeface="Arial" panose="020B0604020202020204" pitchFamily="34" charset="0"/>
              <a:buChar char="•"/>
              <a:defRPr sz="2100">
                <a:solidFill>
                  <a:schemeClr val="tx1"/>
                </a:solidFill>
                <a:latin typeface="Arial" panose="020B0604020202020204" pitchFamily="34" charset="0"/>
                <a:cs typeface="ヒラギノ角ゴ ProN W3" charset="0"/>
                <a:sym typeface="Arial" panose="020B0604020202020204" pitchFamily="34" charset="0"/>
              </a:defRPr>
            </a:lvl3pPr>
            <a:lvl4pPr marL="15621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4pPr>
            <a:lvl5pPr marL="20193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5pPr>
            <a:lvl6pPr marL="24765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6pPr>
            <a:lvl7pPr marL="29337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7pPr>
            <a:lvl8pPr marL="33909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8pPr>
            <a:lvl9pPr marL="38481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9pPr>
          </a:lstStyle>
          <a:p>
            <a:pPr>
              <a:lnSpc>
                <a:spcPct val="100000"/>
              </a:lnSpc>
              <a:buSzPct val="80000"/>
              <a:buFontTx/>
              <a:buChar char="•"/>
              <a:defRPr/>
            </a:pPr>
            <a:r>
              <a:rPr lang="en-US" altLang="de-DE" sz="1800">
                <a:cs typeface="Arial" panose="020B0604020202020204" pitchFamily="34" charset="0"/>
              </a:rPr>
              <a:t>Select or describe selected risks and impacts</a:t>
            </a:r>
          </a:p>
          <a:p>
            <a:pPr>
              <a:lnSpc>
                <a:spcPct val="100000"/>
              </a:lnSpc>
              <a:buSzPct val="80000"/>
              <a:buFontTx/>
              <a:buChar char="•"/>
              <a:defRPr/>
            </a:pPr>
            <a:r>
              <a:rPr lang="en-US" altLang="de-DE" sz="1800">
                <a:cs typeface="Arial" panose="020B0604020202020204" pitchFamily="34" charset="0"/>
              </a:rPr>
              <a:t>Overview at the top shows how many risks / impact have not been addressed yet</a:t>
            </a:r>
          </a:p>
          <a:p>
            <a:pPr>
              <a:lnSpc>
                <a:spcPct val="100000"/>
              </a:lnSpc>
              <a:buFontTx/>
              <a:buChar char="•"/>
              <a:defRPr/>
            </a:pPr>
            <a:endParaRPr lang="en-US" altLang="de-DE" sz="2000">
              <a:latin typeface="Calibri" panose="020F0502020204030204" pitchFamily="34" charset="0"/>
            </a:endParaRPr>
          </a:p>
          <a:p>
            <a:pPr marL="0" indent="0">
              <a:lnSpc>
                <a:spcPct val="100000"/>
              </a:lnSpc>
              <a:defRPr/>
            </a:pPr>
            <a:endParaRPr lang="en-US" altLang="de-DE" sz="2000">
              <a:latin typeface="Calibri" panose="020F0502020204030204" pitchFamily="34" charset="0"/>
            </a:endParaRPr>
          </a:p>
        </p:txBody>
      </p:sp>
      <p:pic>
        <p:nvPicPr>
          <p:cNvPr id="2" name="Grafik 1">
            <a:extLst>
              <a:ext uri="{FF2B5EF4-FFF2-40B4-BE49-F238E27FC236}">
                <a16:creationId xmlns:a16="http://schemas.microsoft.com/office/drawing/2014/main" id="{A03E7EED-0521-47DB-0ADE-2D593CEC1B94}"/>
              </a:ext>
            </a:extLst>
          </p:cNvPr>
          <p:cNvPicPr>
            <a:picLocks noChangeAspect="1"/>
          </p:cNvPicPr>
          <p:nvPr/>
        </p:nvPicPr>
        <p:blipFill>
          <a:blip r:embed="rId3"/>
          <a:srcRect t="4220" b="83967"/>
          <a:stretch/>
        </p:blipFill>
        <p:spPr>
          <a:xfrm>
            <a:off x="24491" y="1961222"/>
            <a:ext cx="8752115" cy="517418"/>
          </a:xfrm>
          <a:prstGeom prst="rect">
            <a:avLst/>
          </a:prstGeom>
        </p:spPr>
      </p:pic>
      <p:sp>
        <p:nvSpPr>
          <p:cNvPr id="3" name="Oval 3">
            <a:extLst>
              <a:ext uri="{FF2B5EF4-FFF2-40B4-BE49-F238E27FC236}">
                <a16:creationId xmlns:a16="http://schemas.microsoft.com/office/drawing/2014/main" id="{58828C5B-4D97-A33F-0CBF-ACD1B62434EB}"/>
              </a:ext>
            </a:extLst>
          </p:cNvPr>
          <p:cNvSpPr/>
          <p:nvPr/>
        </p:nvSpPr>
        <p:spPr>
          <a:xfrm>
            <a:off x="4127318" y="2697957"/>
            <a:ext cx="1907721" cy="23431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28815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3" name="Titel 2">
            <a:extLst>
              <a:ext uri="{FF2B5EF4-FFF2-40B4-BE49-F238E27FC236}">
                <a16:creationId xmlns:a16="http://schemas.microsoft.com/office/drawing/2014/main" id="{C9F4B1E8-79E0-2B28-8BD1-B3C9DE78B3C6}"/>
              </a:ext>
            </a:extLst>
          </p:cNvPr>
          <p:cNvSpPr>
            <a:spLocks noGrp="1"/>
          </p:cNvSpPr>
          <p:nvPr>
            <p:ph type="title"/>
          </p:nvPr>
        </p:nvSpPr>
        <p:spPr/>
        <p:txBody>
          <a:bodyPr/>
          <a:lstStyle/>
          <a:p>
            <a:r>
              <a:rPr lang="de-CH" err="1"/>
              <a:t>Step</a:t>
            </a:r>
            <a:r>
              <a:rPr lang="de-CH"/>
              <a:t> 4: Project </a:t>
            </a:r>
            <a:r>
              <a:rPr lang="de-CH" err="1"/>
              <a:t>optimisation</a:t>
            </a:r>
            <a:r>
              <a:rPr lang="de-CH"/>
              <a:t> – </a:t>
            </a:r>
            <a:r>
              <a:rPr lang="de-CH" err="1"/>
              <a:t>scoring</a:t>
            </a:r>
            <a:r>
              <a:rPr lang="de-CH"/>
              <a:t> and </a:t>
            </a:r>
            <a:r>
              <a:rPr lang="de-CH" err="1"/>
              <a:t>selection</a:t>
            </a:r>
            <a:endParaRPr lang="de-CH"/>
          </a:p>
        </p:txBody>
      </p:sp>
      <p:sp>
        <p:nvSpPr>
          <p:cNvPr id="2" name="Text Placeholder 1">
            <a:extLst>
              <a:ext uri="{FF2B5EF4-FFF2-40B4-BE49-F238E27FC236}">
                <a16:creationId xmlns:a16="http://schemas.microsoft.com/office/drawing/2014/main" id="{23121183-8C27-407F-9110-7B7F1D0E278B}"/>
              </a:ext>
            </a:extLst>
          </p:cNvPr>
          <p:cNvSpPr>
            <a:spLocks noGrp="1"/>
          </p:cNvSpPr>
          <p:nvPr>
            <p:ph type="body" idx="1"/>
          </p:nvPr>
        </p:nvSpPr>
        <p:spPr>
          <a:xfrm>
            <a:off x="311700" y="606788"/>
            <a:ext cx="8520600" cy="3416400"/>
          </a:xfrm>
          <a:solidFill>
            <a:schemeClr val="bg1"/>
          </a:solidFill>
        </p:spPr>
        <p:txBody>
          <a:bodyPr/>
          <a:lstStyle/>
          <a:p>
            <a:pPr marL="114300" indent="0">
              <a:buClrTx/>
              <a:buNone/>
            </a:pPr>
            <a:r>
              <a:rPr lang="de-CH" err="1">
                <a:solidFill>
                  <a:schemeClr val="tx1"/>
                </a:solidFill>
              </a:rPr>
              <a:t>Possibility</a:t>
            </a:r>
            <a:r>
              <a:rPr lang="de-CH">
                <a:solidFill>
                  <a:schemeClr val="tx1"/>
                </a:solidFill>
              </a:rPr>
              <a:t> </a:t>
            </a:r>
            <a:r>
              <a:rPr lang="de-CH" err="1">
                <a:solidFill>
                  <a:schemeClr val="tx1"/>
                </a:solidFill>
              </a:rPr>
              <a:t>to</a:t>
            </a:r>
            <a:r>
              <a:rPr lang="de-CH">
                <a:solidFill>
                  <a:schemeClr val="tx1"/>
                </a:solidFill>
              </a:rPr>
              <a:t> score </a:t>
            </a:r>
            <a:r>
              <a:rPr lang="de-CH" err="1">
                <a:solidFill>
                  <a:schemeClr val="tx1"/>
                </a:solidFill>
              </a:rPr>
              <a:t>project</a:t>
            </a:r>
            <a:r>
              <a:rPr lang="de-CH">
                <a:solidFill>
                  <a:schemeClr val="tx1"/>
                </a:solidFill>
              </a:rPr>
              <a:t> </a:t>
            </a:r>
            <a:r>
              <a:rPr lang="de-CH" err="1">
                <a:solidFill>
                  <a:schemeClr val="tx1"/>
                </a:solidFill>
              </a:rPr>
              <a:t>optimisations</a:t>
            </a:r>
            <a:r>
              <a:rPr lang="de-CH">
                <a:solidFill>
                  <a:schemeClr val="tx1"/>
                </a:solidFill>
              </a:rPr>
              <a:t> (optional)</a:t>
            </a:r>
          </a:p>
          <a:p>
            <a:pPr>
              <a:lnSpc>
                <a:spcPct val="100000"/>
              </a:lnSpc>
              <a:buClrTx/>
              <a:buFont typeface="Arial" panose="020B0604020202020204" pitchFamily="34" charset="0"/>
              <a:buChar char="•"/>
            </a:pPr>
            <a:r>
              <a:rPr lang="de-CH" b="1">
                <a:solidFill>
                  <a:schemeClr val="tx1"/>
                </a:solidFill>
              </a:rPr>
              <a:t>Scoring </a:t>
            </a:r>
            <a:r>
              <a:rPr lang="de-CH" b="1" err="1">
                <a:solidFill>
                  <a:schemeClr val="tx1"/>
                </a:solidFill>
              </a:rPr>
              <a:t>criteria</a:t>
            </a:r>
            <a:endParaRPr lang="de-CH" b="1">
              <a:solidFill>
                <a:schemeClr val="tx1"/>
              </a:solidFill>
            </a:endParaRPr>
          </a:p>
          <a:p>
            <a:pPr lvl="1">
              <a:lnSpc>
                <a:spcPct val="100000"/>
              </a:lnSpc>
              <a:spcBef>
                <a:spcPts val="0"/>
              </a:spcBef>
              <a:buClrTx/>
              <a:buFont typeface="Arial" panose="020B0604020202020204" pitchFamily="34" charset="0"/>
              <a:buChar char="•"/>
            </a:pPr>
            <a:r>
              <a:rPr lang="de-CH" sz="1800" err="1">
                <a:solidFill>
                  <a:schemeClr val="tx1"/>
                </a:solidFill>
              </a:rPr>
              <a:t>Resilience</a:t>
            </a:r>
            <a:r>
              <a:rPr lang="de-CH" sz="1800">
                <a:solidFill>
                  <a:schemeClr val="tx1"/>
                </a:solidFill>
              </a:rPr>
              <a:t> </a:t>
            </a:r>
            <a:r>
              <a:rPr lang="de-CH" sz="1800" err="1">
                <a:solidFill>
                  <a:schemeClr val="tx1"/>
                </a:solidFill>
              </a:rPr>
              <a:t>effectiveness</a:t>
            </a:r>
            <a:endParaRPr lang="de-CH" sz="1800">
              <a:solidFill>
                <a:schemeClr val="tx1"/>
              </a:solidFill>
            </a:endParaRPr>
          </a:p>
          <a:p>
            <a:pPr lvl="1">
              <a:lnSpc>
                <a:spcPct val="100000"/>
              </a:lnSpc>
              <a:spcBef>
                <a:spcPts val="0"/>
              </a:spcBef>
              <a:buClrTx/>
              <a:buFont typeface="Arial" panose="020B0604020202020204" pitchFamily="34" charset="0"/>
              <a:buChar char="•"/>
            </a:pPr>
            <a:r>
              <a:rPr lang="de-CH" sz="1800" err="1">
                <a:solidFill>
                  <a:schemeClr val="tx1"/>
                </a:solidFill>
              </a:rPr>
              <a:t>Cost</a:t>
            </a:r>
            <a:r>
              <a:rPr lang="de-CH" sz="1800">
                <a:solidFill>
                  <a:schemeClr val="tx1"/>
                </a:solidFill>
              </a:rPr>
              <a:t> / Benefit</a:t>
            </a:r>
          </a:p>
          <a:p>
            <a:pPr lvl="1">
              <a:lnSpc>
                <a:spcPct val="100000"/>
              </a:lnSpc>
              <a:spcBef>
                <a:spcPts val="0"/>
              </a:spcBef>
              <a:buClrTx/>
              <a:buFont typeface="Arial" panose="020B0604020202020204" pitchFamily="34" charset="0"/>
              <a:buChar char="•"/>
            </a:pPr>
            <a:r>
              <a:rPr lang="de-CH" sz="1800" err="1">
                <a:solidFill>
                  <a:schemeClr val="tx1"/>
                </a:solidFill>
              </a:rPr>
              <a:t>Feasibility</a:t>
            </a:r>
            <a:endParaRPr lang="de-CH" sz="1800">
              <a:solidFill>
                <a:schemeClr val="tx1"/>
              </a:solidFill>
            </a:endParaRPr>
          </a:p>
          <a:p>
            <a:pPr lvl="1">
              <a:lnSpc>
                <a:spcPct val="100000"/>
              </a:lnSpc>
              <a:spcBef>
                <a:spcPts val="0"/>
              </a:spcBef>
              <a:buClrTx/>
              <a:buFont typeface="Arial" panose="020B0604020202020204" pitchFamily="34" charset="0"/>
              <a:buChar char="•"/>
            </a:pPr>
            <a:r>
              <a:rPr lang="de-CH" sz="1800" err="1">
                <a:solidFill>
                  <a:schemeClr val="tx1"/>
                </a:solidFill>
              </a:rPr>
              <a:t>Acceptability</a:t>
            </a:r>
            <a:endParaRPr lang="de-CH" sz="1800">
              <a:solidFill>
                <a:schemeClr val="tx1"/>
              </a:solidFill>
            </a:endParaRPr>
          </a:p>
          <a:p>
            <a:pPr lvl="1">
              <a:lnSpc>
                <a:spcPct val="100000"/>
              </a:lnSpc>
              <a:spcBef>
                <a:spcPts val="0"/>
              </a:spcBef>
              <a:buClrTx/>
              <a:buFont typeface="Arial" panose="020B0604020202020204" pitchFamily="34" charset="0"/>
              <a:buChar char="•"/>
            </a:pPr>
            <a:r>
              <a:rPr lang="de-CH" sz="1800" err="1">
                <a:solidFill>
                  <a:schemeClr val="tx1"/>
                </a:solidFill>
              </a:rPr>
              <a:t>Sustainability</a:t>
            </a:r>
            <a:endParaRPr lang="de-CH" sz="1800">
              <a:solidFill>
                <a:schemeClr val="tx1"/>
              </a:solidFill>
            </a:endParaRPr>
          </a:p>
          <a:p>
            <a:pPr lvl="1">
              <a:lnSpc>
                <a:spcPct val="100000"/>
              </a:lnSpc>
              <a:spcBef>
                <a:spcPts val="0"/>
              </a:spcBef>
              <a:buClrTx/>
              <a:buFont typeface="Arial" panose="020B0604020202020204" pitchFamily="34" charset="0"/>
              <a:buChar char="•"/>
            </a:pPr>
            <a:r>
              <a:rPr lang="de-CH" sz="1800" i="1">
                <a:solidFill>
                  <a:schemeClr val="tx1"/>
                </a:solidFill>
              </a:rPr>
              <a:t>Custom </a:t>
            </a:r>
            <a:r>
              <a:rPr lang="de-CH" sz="1800" i="1" err="1">
                <a:solidFill>
                  <a:schemeClr val="tx1"/>
                </a:solidFill>
              </a:rPr>
              <a:t>scoring</a:t>
            </a:r>
            <a:r>
              <a:rPr lang="de-CH" sz="1800" i="1">
                <a:solidFill>
                  <a:schemeClr val="tx1"/>
                </a:solidFill>
              </a:rPr>
              <a:t> </a:t>
            </a:r>
            <a:r>
              <a:rPr lang="de-CH" sz="1800" i="1" err="1">
                <a:solidFill>
                  <a:schemeClr val="tx1"/>
                </a:solidFill>
              </a:rPr>
              <a:t>criterion</a:t>
            </a:r>
            <a:r>
              <a:rPr lang="de-CH" sz="1800" i="1">
                <a:solidFill>
                  <a:schemeClr val="tx1"/>
                </a:solidFill>
              </a:rPr>
              <a:t> </a:t>
            </a:r>
            <a:r>
              <a:rPr lang="de-CH" sz="1800" i="1" err="1">
                <a:solidFill>
                  <a:schemeClr val="tx1"/>
                </a:solidFill>
              </a:rPr>
              <a:t>can</a:t>
            </a:r>
            <a:r>
              <a:rPr lang="de-CH" sz="1800" i="1">
                <a:solidFill>
                  <a:schemeClr val="tx1"/>
                </a:solidFill>
              </a:rPr>
              <a:t> </a:t>
            </a:r>
            <a:r>
              <a:rPr lang="de-CH" sz="1800" i="1" err="1">
                <a:solidFill>
                  <a:schemeClr val="tx1"/>
                </a:solidFill>
              </a:rPr>
              <a:t>be</a:t>
            </a:r>
            <a:r>
              <a:rPr lang="de-CH" sz="1800" i="1">
                <a:solidFill>
                  <a:schemeClr val="tx1"/>
                </a:solidFill>
              </a:rPr>
              <a:t> </a:t>
            </a:r>
            <a:r>
              <a:rPr lang="de-CH" sz="1800" i="1" err="1">
                <a:solidFill>
                  <a:schemeClr val="tx1"/>
                </a:solidFill>
              </a:rPr>
              <a:t>added</a:t>
            </a:r>
            <a:endParaRPr lang="de-CH" sz="1800" i="1">
              <a:solidFill>
                <a:schemeClr val="tx1"/>
              </a:solidFill>
            </a:endParaRPr>
          </a:p>
          <a:p>
            <a:pPr lvl="1">
              <a:lnSpc>
                <a:spcPct val="100000"/>
              </a:lnSpc>
              <a:spcBef>
                <a:spcPts val="0"/>
              </a:spcBef>
              <a:buClrTx/>
              <a:buFont typeface="Arial" panose="020B0604020202020204" pitchFamily="34" charset="0"/>
              <a:buChar char="•"/>
            </a:pPr>
            <a:r>
              <a:rPr lang="de-CH" sz="1800" i="1">
                <a:solidFill>
                  <a:schemeClr val="tx1"/>
                </a:solidFill>
              </a:rPr>
              <a:t>Custom </a:t>
            </a:r>
            <a:r>
              <a:rPr lang="de-CH" sz="1800" i="1" err="1">
                <a:solidFill>
                  <a:schemeClr val="tx1"/>
                </a:solidFill>
              </a:rPr>
              <a:t>scoring</a:t>
            </a:r>
            <a:r>
              <a:rPr lang="de-CH" sz="1800" i="1">
                <a:solidFill>
                  <a:schemeClr val="tx1"/>
                </a:solidFill>
              </a:rPr>
              <a:t> </a:t>
            </a:r>
            <a:r>
              <a:rPr lang="de-CH" sz="1800" i="1" err="1">
                <a:solidFill>
                  <a:schemeClr val="tx1"/>
                </a:solidFill>
              </a:rPr>
              <a:t>can</a:t>
            </a:r>
            <a:r>
              <a:rPr lang="de-CH" sz="1800" i="1">
                <a:solidFill>
                  <a:schemeClr val="tx1"/>
                </a:solidFill>
              </a:rPr>
              <a:t> </a:t>
            </a:r>
            <a:r>
              <a:rPr lang="de-CH" sz="1800" i="1" err="1">
                <a:solidFill>
                  <a:schemeClr val="tx1"/>
                </a:solidFill>
              </a:rPr>
              <a:t>be</a:t>
            </a:r>
            <a:r>
              <a:rPr lang="de-CH" sz="1800" i="1">
                <a:solidFill>
                  <a:schemeClr val="tx1"/>
                </a:solidFill>
              </a:rPr>
              <a:t> </a:t>
            </a:r>
            <a:r>
              <a:rPr lang="de-CH" sz="1800" i="1" err="1">
                <a:solidFill>
                  <a:schemeClr val="tx1"/>
                </a:solidFill>
              </a:rPr>
              <a:t>uploaded</a:t>
            </a:r>
            <a:endParaRPr lang="de-CH" sz="1800" i="1">
              <a:solidFill>
                <a:schemeClr val="tx1"/>
              </a:solidFill>
            </a:endParaRPr>
          </a:p>
          <a:p>
            <a:pPr marL="596900" lvl="1" indent="0">
              <a:lnSpc>
                <a:spcPct val="100000"/>
              </a:lnSpc>
              <a:spcBef>
                <a:spcPts val="0"/>
              </a:spcBef>
              <a:buNone/>
            </a:pPr>
            <a:endParaRPr lang="de-CH" sz="1800" i="1">
              <a:solidFill>
                <a:schemeClr val="tx1"/>
              </a:solidFill>
            </a:endParaRPr>
          </a:p>
          <a:p>
            <a:pPr>
              <a:lnSpc>
                <a:spcPct val="100000"/>
              </a:lnSpc>
              <a:buClrTx/>
              <a:buFont typeface="Arial" panose="020B0604020202020204" pitchFamily="34" charset="0"/>
              <a:buChar char="•"/>
            </a:pPr>
            <a:r>
              <a:rPr lang="de-CH" i="1" err="1">
                <a:solidFill>
                  <a:schemeClr val="tx1"/>
                </a:solidFill>
              </a:rPr>
              <a:t>Important</a:t>
            </a:r>
            <a:r>
              <a:rPr lang="de-CH" i="1">
                <a:solidFill>
                  <a:schemeClr val="tx1"/>
                </a:solidFill>
              </a:rPr>
              <a:t>: Click «</a:t>
            </a:r>
            <a:r>
              <a:rPr lang="de-CH" i="1" err="1">
                <a:solidFill>
                  <a:schemeClr val="tx1"/>
                </a:solidFill>
              </a:rPr>
              <a:t>confirm</a:t>
            </a:r>
            <a:r>
              <a:rPr lang="de-CH" i="1">
                <a:solidFill>
                  <a:schemeClr val="tx1"/>
                </a:solidFill>
              </a:rPr>
              <a:t> </a:t>
            </a:r>
            <a:r>
              <a:rPr lang="de-CH" i="1" err="1">
                <a:solidFill>
                  <a:schemeClr val="tx1"/>
                </a:solidFill>
              </a:rPr>
              <a:t>scoring</a:t>
            </a:r>
            <a:r>
              <a:rPr lang="de-CH" i="1">
                <a:solidFill>
                  <a:schemeClr val="tx1"/>
                </a:solidFill>
              </a:rPr>
              <a:t>» </a:t>
            </a:r>
            <a:r>
              <a:rPr lang="de-CH" i="1" err="1">
                <a:solidFill>
                  <a:schemeClr val="tx1"/>
                </a:solidFill>
              </a:rPr>
              <a:t>or</a:t>
            </a:r>
            <a:r>
              <a:rPr lang="de-CH" i="1">
                <a:solidFill>
                  <a:schemeClr val="tx1"/>
                </a:solidFill>
              </a:rPr>
              <a:t> «</a:t>
            </a:r>
            <a:r>
              <a:rPr lang="de-CH" i="1" err="1">
                <a:solidFill>
                  <a:schemeClr val="tx1"/>
                </a:solidFill>
              </a:rPr>
              <a:t>skip</a:t>
            </a:r>
            <a:r>
              <a:rPr lang="de-CH" i="1">
                <a:solidFill>
                  <a:schemeClr val="tx1"/>
                </a:solidFill>
              </a:rPr>
              <a:t> </a:t>
            </a:r>
            <a:r>
              <a:rPr lang="de-CH" i="1" err="1">
                <a:solidFill>
                  <a:schemeClr val="tx1"/>
                </a:solidFill>
              </a:rPr>
              <a:t>scoring</a:t>
            </a:r>
            <a:r>
              <a:rPr lang="de-CH" i="1">
                <a:solidFill>
                  <a:schemeClr val="tx1"/>
                </a:solidFill>
              </a:rPr>
              <a:t>» </a:t>
            </a:r>
            <a:r>
              <a:rPr lang="de-CH" i="1" err="1">
                <a:solidFill>
                  <a:schemeClr val="tx1"/>
                </a:solidFill>
              </a:rPr>
              <a:t>to</a:t>
            </a:r>
            <a:r>
              <a:rPr lang="de-CH" i="1">
                <a:solidFill>
                  <a:schemeClr val="tx1"/>
                </a:solidFill>
              </a:rPr>
              <a:t> </a:t>
            </a:r>
            <a:r>
              <a:rPr lang="de-CH" i="1" err="1">
                <a:solidFill>
                  <a:schemeClr val="tx1"/>
                </a:solidFill>
              </a:rPr>
              <a:t>move</a:t>
            </a:r>
            <a:r>
              <a:rPr lang="de-CH" i="1">
                <a:solidFill>
                  <a:schemeClr val="tx1"/>
                </a:solidFill>
              </a:rPr>
              <a:t> </a:t>
            </a:r>
            <a:r>
              <a:rPr lang="de-CH" i="1" err="1">
                <a:solidFill>
                  <a:schemeClr val="tx1"/>
                </a:solidFill>
              </a:rPr>
              <a:t>to</a:t>
            </a:r>
            <a:r>
              <a:rPr lang="de-CH" i="1">
                <a:solidFill>
                  <a:schemeClr val="tx1"/>
                </a:solidFill>
              </a:rPr>
              <a:t> </a:t>
            </a:r>
            <a:r>
              <a:rPr lang="de-CH" i="1" err="1">
                <a:solidFill>
                  <a:schemeClr val="tx1"/>
                </a:solidFill>
              </a:rPr>
              <a:t>the</a:t>
            </a:r>
            <a:r>
              <a:rPr lang="de-CH" i="1">
                <a:solidFill>
                  <a:schemeClr val="tx1"/>
                </a:solidFill>
              </a:rPr>
              <a:t> </a:t>
            </a:r>
            <a:r>
              <a:rPr lang="de-CH" i="1" err="1">
                <a:solidFill>
                  <a:schemeClr val="tx1"/>
                </a:solidFill>
              </a:rPr>
              <a:t>selection</a:t>
            </a:r>
            <a:r>
              <a:rPr lang="de-CH" i="1">
                <a:solidFill>
                  <a:schemeClr val="tx1"/>
                </a:solidFill>
              </a:rPr>
              <a:t> </a:t>
            </a:r>
            <a:r>
              <a:rPr lang="de-CH" i="1" err="1">
                <a:solidFill>
                  <a:schemeClr val="tx1"/>
                </a:solidFill>
              </a:rPr>
              <a:t>of</a:t>
            </a:r>
            <a:r>
              <a:rPr lang="de-CH" i="1">
                <a:solidFill>
                  <a:schemeClr val="tx1"/>
                </a:solidFill>
              </a:rPr>
              <a:t> </a:t>
            </a:r>
            <a:r>
              <a:rPr lang="de-CH" i="1" err="1">
                <a:solidFill>
                  <a:schemeClr val="tx1"/>
                </a:solidFill>
              </a:rPr>
              <a:t>project</a:t>
            </a:r>
            <a:r>
              <a:rPr lang="de-CH" i="1">
                <a:solidFill>
                  <a:schemeClr val="tx1"/>
                </a:solidFill>
              </a:rPr>
              <a:t> </a:t>
            </a:r>
            <a:r>
              <a:rPr lang="de-CH" i="1" err="1">
                <a:solidFill>
                  <a:schemeClr val="tx1"/>
                </a:solidFill>
              </a:rPr>
              <a:t>optimisations</a:t>
            </a:r>
            <a:r>
              <a:rPr lang="de-CH" i="1">
                <a:solidFill>
                  <a:schemeClr val="tx1"/>
                </a:solidFill>
              </a:rPr>
              <a:t>.</a:t>
            </a:r>
          </a:p>
          <a:p>
            <a:pPr>
              <a:lnSpc>
                <a:spcPct val="100000"/>
              </a:lnSpc>
              <a:buClrTx/>
              <a:buFont typeface="Arial" panose="020B0604020202020204" pitchFamily="34" charset="0"/>
              <a:buChar char="•"/>
            </a:pPr>
            <a:r>
              <a:rPr lang="de-CH" b="1">
                <a:solidFill>
                  <a:schemeClr val="tx1"/>
                </a:solidFill>
              </a:rPr>
              <a:t>Select</a:t>
            </a:r>
            <a:r>
              <a:rPr lang="de-CH">
                <a:solidFill>
                  <a:schemeClr val="tx1"/>
                </a:solidFill>
              </a:rPr>
              <a:t> </a:t>
            </a:r>
            <a:r>
              <a:rPr lang="de-CH" err="1">
                <a:solidFill>
                  <a:schemeClr val="tx1"/>
                </a:solidFill>
              </a:rPr>
              <a:t>which</a:t>
            </a:r>
            <a:r>
              <a:rPr lang="de-CH">
                <a:solidFill>
                  <a:schemeClr val="tx1"/>
                </a:solidFill>
              </a:rPr>
              <a:t> </a:t>
            </a:r>
            <a:r>
              <a:rPr lang="de-CH" b="1" err="1">
                <a:solidFill>
                  <a:schemeClr val="tx1"/>
                </a:solidFill>
              </a:rPr>
              <a:t>optimisations</a:t>
            </a:r>
            <a:r>
              <a:rPr lang="de-CH">
                <a:solidFill>
                  <a:schemeClr val="tx1"/>
                </a:solidFill>
              </a:rPr>
              <a:t> </a:t>
            </a:r>
            <a:r>
              <a:rPr lang="de-CH" err="1">
                <a:solidFill>
                  <a:schemeClr val="tx1"/>
                </a:solidFill>
              </a:rPr>
              <a:t>shall</a:t>
            </a:r>
            <a:r>
              <a:rPr lang="de-CH">
                <a:solidFill>
                  <a:schemeClr val="tx1"/>
                </a:solidFill>
              </a:rPr>
              <a:t> </a:t>
            </a:r>
            <a:r>
              <a:rPr lang="de-CH" err="1">
                <a:solidFill>
                  <a:schemeClr val="tx1"/>
                </a:solidFill>
              </a:rPr>
              <a:t>be</a:t>
            </a:r>
            <a:r>
              <a:rPr lang="de-CH">
                <a:solidFill>
                  <a:schemeClr val="tx1"/>
                </a:solidFill>
              </a:rPr>
              <a:t> </a:t>
            </a:r>
            <a:r>
              <a:rPr lang="de-CH" err="1">
                <a:solidFill>
                  <a:schemeClr val="tx1"/>
                </a:solidFill>
              </a:rPr>
              <a:t>implemented</a:t>
            </a:r>
            <a:r>
              <a:rPr lang="de-CH">
                <a:solidFill>
                  <a:schemeClr val="tx1"/>
                </a:solidFill>
              </a:rPr>
              <a:t>. </a:t>
            </a:r>
            <a:r>
              <a:rPr lang="de-CH" b="1" err="1">
                <a:solidFill>
                  <a:schemeClr val="tx1"/>
                </a:solidFill>
              </a:rPr>
              <a:t>For</a:t>
            </a:r>
            <a:r>
              <a:rPr lang="de-CH" b="1">
                <a:solidFill>
                  <a:schemeClr val="tx1"/>
                </a:solidFill>
              </a:rPr>
              <a:t> </a:t>
            </a:r>
            <a:r>
              <a:rPr lang="de-CH" b="1" err="1">
                <a:solidFill>
                  <a:schemeClr val="tx1"/>
                </a:solidFill>
              </a:rPr>
              <a:t>unselected</a:t>
            </a:r>
            <a:r>
              <a:rPr lang="de-CH" b="1">
                <a:solidFill>
                  <a:schemeClr val="tx1"/>
                </a:solidFill>
              </a:rPr>
              <a:t> </a:t>
            </a:r>
            <a:r>
              <a:rPr lang="de-CH" b="1" err="1">
                <a:solidFill>
                  <a:schemeClr val="tx1"/>
                </a:solidFill>
              </a:rPr>
              <a:t>optimisations</a:t>
            </a:r>
            <a:r>
              <a:rPr lang="de-CH" b="1">
                <a:solidFill>
                  <a:schemeClr val="tx1"/>
                </a:solidFill>
              </a:rPr>
              <a:t>, an </a:t>
            </a:r>
            <a:r>
              <a:rPr lang="de-CH" b="1" err="1">
                <a:solidFill>
                  <a:schemeClr val="tx1"/>
                </a:solidFill>
              </a:rPr>
              <a:t>explanation</a:t>
            </a:r>
            <a:r>
              <a:rPr lang="de-CH" b="1">
                <a:solidFill>
                  <a:schemeClr val="tx1"/>
                </a:solidFill>
              </a:rPr>
              <a:t> </a:t>
            </a:r>
            <a:r>
              <a:rPr lang="de-CH" b="1" err="1">
                <a:solidFill>
                  <a:schemeClr val="tx1"/>
                </a:solidFill>
              </a:rPr>
              <a:t>is</a:t>
            </a:r>
            <a:r>
              <a:rPr lang="de-CH" b="1">
                <a:solidFill>
                  <a:schemeClr val="tx1"/>
                </a:solidFill>
              </a:rPr>
              <a:t> </a:t>
            </a:r>
            <a:r>
              <a:rPr lang="de-CH" b="1" err="1">
                <a:solidFill>
                  <a:schemeClr val="tx1"/>
                </a:solidFill>
              </a:rPr>
              <a:t>required</a:t>
            </a:r>
            <a:r>
              <a:rPr lang="de-CH" b="1">
                <a:solidFill>
                  <a:schemeClr val="tx1"/>
                </a:solidFill>
              </a:rPr>
              <a:t> </a:t>
            </a:r>
            <a:r>
              <a:rPr lang="de-CH" b="1" err="1">
                <a:solidFill>
                  <a:schemeClr val="tx1"/>
                </a:solidFill>
              </a:rPr>
              <a:t>under</a:t>
            </a:r>
            <a:r>
              <a:rPr lang="de-CH" b="1">
                <a:solidFill>
                  <a:schemeClr val="tx1"/>
                </a:solidFill>
              </a:rPr>
              <a:t> </a:t>
            </a:r>
            <a:r>
              <a:rPr lang="de-CH" b="1" err="1">
                <a:solidFill>
                  <a:schemeClr val="tx1"/>
                </a:solidFill>
              </a:rPr>
              <a:t>selection</a:t>
            </a:r>
            <a:r>
              <a:rPr lang="de-CH" b="1">
                <a:solidFill>
                  <a:schemeClr val="tx1"/>
                </a:solidFill>
              </a:rPr>
              <a:t> </a:t>
            </a:r>
            <a:r>
              <a:rPr lang="de-CH" b="1" err="1">
                <a:solidFill>
                  <a:schemeClr val="tx1"/>
                </a:solidFill>
              </a:rPr>
              <a:t>remarks</a:t>
            </a:r>
            <a:r>
              <a:rPr lang="de-CH">
                <a:solidFill>
                  <a:schemeClr val="tx1"/>
                </a:solidFill>
              </a:rPr>
              <a:t>.</a:t>
            </a:r>
          </a:p>
        </p:txBody>
      </p:sp>
    </p:spTree>
    <p:extLst>
      <p:ext uri="{BB962C8B-B14F-4D97-AF65-F5344CB8AC3E}">
        <p14:creationId xmlns:p14="http://schemas.microsoft.com/office/powerpoint/2010/main" val="26741582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2" name="Titel 1">
            <a:extLst>
              <a:ext uri="{FF2B5EF4-FFF2-40B4-BE49-F238E27FC236}">
                <a16:creationId xmlns:a16="http://schemas.microsoft.com/office/drawing/2014/main" id="{2423AA1F-83B9-D322-3DC4-783578BC9247}"/>
              </a:ext>
            </a:extLst>
          </p:cNvPr>
          <p:cNvSpPr>
            <a:spLocks noGrp="1"/>
          </p:cNvSpPr>
          <p:nvPr>
            <p:ph type="title"/>
          </p:nvPr>
        </p:nvSpPr>
        <p:spPr/>
        <p:txBody>
          <a:bodyPr/>
          <a:lstStyle/>
          <a:p>
            <a:r>
              <a:rPr lang="de-CH" err="1"/>
              <a:t>Step</a:t>
            </a:r>
            <a:r>
              <a:rPr lang="de-CH"/>
              <a:t> 5: Summary - </a:t>
            </a:r>
            <a:r>
              <a:rPr lang="de-CH" err="1"/>
              <a:t>layout</a:t>
            </a:r>
            <a:endParaRPr lang="de-CH"/>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6B0E613F-9BDF-4CAD-B31F-5E20DC529956}"/>
              </a:ext>
            </a:extLst>
          </p:cNvPr>
          <p:cNvPicPr>
            <a:picLocks noChangeAspect="1"/>
          </p:cNvPicPr>
          <p:nvPr/>
        </p:nvPicPr>
        <p:blipFill>
          <a:blip r:embed="rId3"/>
          <a:srcRect t="18254"/>
          <a:stretch/>
        </p:blipFill>
        <p:spPr>
          <a:xfrm>
            <a:off x="89059" y="638457"/>
            <a:ext cx="8671174" cy="4128806"/>
          </a:xfrm>
          <a:prstGeom prst="rect">
            <a:avLst/>
          </a:prstGeom>
        </p:spPr>
      </p:pic>
    </p:spTree>
    <p:extLst>
      <p:ext uri="{BB962C8B-B14F-4D97-AF65-F5344CB8AC3E}">
        <p14:creationId xmlns:p14="http://schemas.microsoft.com/office/powerpoint/2010/main" val="30136957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2">
          <a:extLst>
            <a:ext uri="{FF2B5EF4-FFF2-40B4-BE49-F238E27FC236}">
              <a16:creationId xmlns:a16="http://schemas.microsoft.com/office/drawing/2014/main" id="{490F62C8-87B3-0630-B4D1-F44C7A1028E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30A59F-1450-0037-EBBD-68589F4A1FAF}"/>
              </a:ext>
            </a:extLst>
          </p:cNvPr>
          <p:cNvSpPr>
            <a:spLocks noGrp="1"/>
          </p:cNvSpPr>
          <p:nvPr>
            <p:ph type="title"/>
          </p:nvPr>
        </p:nvSpPr>
        <p:spPr/>
        <p:txBody>
          <a:bodyPr/>
          <a:lstStyle/>
          <a:p>
            <a:r>
              <a:rPr lang="de-CH" err="1"/>
              <a:t>Finalisation</a:t>
            </a:r>
            <a:r>
              <a:rPr lang="de-CH"/>
              <a:t> </a:t>
            </a:r>
            <a:r>
              <a:rPr lang="de-CH" err="1"/>
              <a:t>of</a:t>
            </a:r>
            <a:r>
              <a:rPr lang="de-CH"/>
              <a:t> CEDRIG Operational</a:t>
            </a:r>
          </a:p>
        </p:txBody>
      </p:sp>
      <p:sp>
        <p:nvSpPr>
          <p:cNvPr id="573" name="Google Shape;573;p93">
            <a:extLst>
              <a:ext uri="{FF2B5EF4-FFF2-40B4-BE49-F238E27FC236}">
                <a16:creationId xmlns:a16="http://schemas.microsoft.com/office/drawing/2014/main" id="{3B9985B0-8E55-2E56-501F-7619A3BE56B8}"/>
              </a:ext>
            </a:extLst>
          </p:cNvPr>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a:extLst>
              <a:ext uri="{FF2B5EF4-FFF2-40B4-BE49-F238E27FC236}">
                <a16:creationId xmlns:a16="http://schemas.microsoft.com/office/drawing/2014/main" id="{B4BA6A8D-9FD7-C8C9-29BE-8A21656B41C2}"/>
              </a:ext>
            </a:extLst>
          </p:cNvPr>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5" name="Text Placeholder 1">
            <a:extLst>
              <a:ext uri="{FF2B5EF4-FFF2-40B4-BE49-F238E27FC236}">
                <a16:creationId xmlns:a16="http://schemas.microsoft.com/office/drawing/2014/main" id="{9FEE3715-C094-9148-431C-07A1B57D79B1}"/>
              </a:ext>
            </a:extLst>
          </p:cNvPr>
          <p:cNvSpPr txBox="1">
            <a:spLocks/>
          </p:cNvSpPr>
          <p:nvPr/>
        </p:nvSpPr>
        <p:spPr>
          <a:xfrm>
            <a:off x="274510" y="1489587"/>
            <a:ext cx="8869490" cy="36539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buClrTx/>
              <a:buSzPct val="80000"/>
              <a:buFont typeface="Arial" panose="020B0604020202020204" pitchFamily="34" charset="0"/>
              <a:buChar char="•"/>
            </a:pPr>
            <a:r>
              <a:rPr lang="de-CH">
                <a:solidFill>
                  <a:schemeClr val="tx1"/>
                </a:solidFill>
              </a:rPr>
              <a:t>Study </a:t>
            </a:r>
            <a:r>
              <a:rPr lang="de-CH" err="1">
                <a:solidFill>
                  <a:schemeClr val="tx1"/>
                </a:solidFill>
              </a:rPr>
              <a:t>preview</a:t>
            </a:r>
            <a:r>
              <a:rPr lang="de-CH">
                <a:solidFill>
                  <a:schemeClr val="tx1"/>
                </a:solidFill>
              </a:rPr>
              <a:t> (</a:t>
            </a:r>
            <a:r>
              <a:rPr lang="de-CH" err="1">
                <a:solidFill>
                  <a:schemeClr val="tx1"/>
                </a:solidFill>
              </a:rPr>
              <a:t>report</a:t>
            </a:r>
            <a:r>
              <a:rPr lang="de-CH">
                <a:solidFill>
                  <a:schemeClr val="tx1"/>
                </a:solidFill>
              </a:rPr>
              <a:t>)</a:t>
            </a:r>
          </a:p>
          <a:p>
            <a:pPr>
              <a:buClrTx/>
              <a:buSzPct val="80000"/>
              <a:buFont typeface="Arial" panose="020B0604020202020204" pitchFamily="34" charset="0"/>
              <a:buChar char="•"/>
            </a:pPr>
            <a:r>
              <a:rPr lang="de-CH">
                <a:solidFill>
                  <a:schemeClr val="tx1"/>
                </a:solidFill>
              </a:rPr>
              <a:t>Study </a:t>
            </a:r>
            <a:r>
              <a:rPr lang="de-CH" err="1">
                <a:solidFill>
                  <a:schemeClr val="tx1"/>
                </a:solidFill>
              </a:rPr>
              <a:t>download</a:t>
            </a:r>
            <a:r>
              <a:rPr lang="de-CH">
                <a:solidFill>
                  <a:schemeClr val="tx1"/>
                </a:solidFill>
              </a:rPr>
              <a:t> (</a:t>
            </a:r>
            <a:r>
              <a:rPr lang="de-CH" err="1">
                <a:solidFill>
                  <a:schemeClr val="tx1"/>
                </a:solidFill>
              </a:rPr>
              <a:t>as</a:t>
            </a:r>
            <a:r>
              <a:rPr lang="de-CH">
                <a:solidFill>
                  <a:schemeClr val="tx1"/>
                </a:solidFill>
              </a:rPr>
              <a:t> PDF, </a:t>
            </a:r>
            <a:r>
              <a:rPr lang="de-CH" err="1">
                <a:solidFill>
                  <a:schemeClr val="tx1"/>
                </a:solidFill>
              </a:rPr>
              <a:t>as</a:t>
            </a:r>
            <a:r>
              <a:rPr lang="de-CH">
                <a:solidFill>
                  <a:schemeClr val="tx1"/>
                </a:solidFill>
              </a:rPr>
              <a:t> a Word </a:t>
            </a:r>
            <a:r>
              <a:rPr lang="de-CH" err="1">
                <a:solidFill>
                  <a:schemeClr val="tx1"/>
                </a:solidFill>
              </a:rPr>
              <a:t>document</a:t>
            </a:r>
            <a:r>
              <a:rPr lang="de-CH">
                <a:solidFill>
                  <a:schemeClr val="tx1"/>
                </a:solidFill>
              </a:rPr>
              <a:t>; </a:t>
            </a:r>
            <a:r>
              <a:rPr lang="de-CH" err="1">
                <a:solidFill>
                  <a:schemeClr val="tx1"/>
                </a:solidFill>
              </a:rPr>
              <a:t>including</a:t>
            </a:r>
            <a:r>
              <a:rPr lang="de-CH">
                <a:solidFill>
                  <a:schemeClr val="tx1"/>
                </a:solidFill>
              </a:rPr>
              <a:t> private </a:t>
            </a:r>
            <a:r>
              <a:rPr lang="de-CH" err="1">
                <a:solidFill>
                  <a:schemeClr val="tx1"/>
                </a:solidFill>
              </a:rPr>
              <a:t>documents</a:t>
            </a:r>
            <a:r>
              <a:rPr lang="de-CH">
                <a:solidFill>
                  <a:schemeClr val="tx1"/>
                </a:solidFill>
              </a:rPr>
              <a:t>, </a:t>
            </a:r>
            <a:r>
              <a:rPr lang="de-CH" err="1">
                <a:solidFill>
                  <a:schemeClr val="tx1"/>
                </a:solidFill>
              </a:rPr>
              <a:t>context</a:t>
            </a:r>
            <a:r>
              <a:rPr lang="de-CH">
                <a:solidFill>
                  <a:schemeClr val="tx1"/>
                </a:solidFill>
              </a:rPr>
              <a:t> </a:t>
            </a:r>
            <a:r>
              <a:rPr lang="de-CH" err="1">
                <a:solidFill>
                  <a:schemeClr val="tx1"/>
                </a:solidFill>
              </a:rPr>
              <a:t>analysis</a:t>
            </a:r>
            <a:r>
              <a:rPr lang="de-CH">
                <a:solidFill>
                  <a:schemeClr val="tx1"/>
                </a:solidFill>
              </a:rPr>
              <a:t> and </a:t>
            </a:r>
            <a:r>
              <a:rPr lang="de-CH" err="1">
                <a:solidFill>
                  <a:schemeClr val="tx1"/>
                </a:solidFill>
              </a:rPr>
              <a:t>general</a:t>
            </a:r>
            <a:r>
              <a:rPr lang="de-CH">
                <a:solidFill>
                  <a:schemeClr val="tx1"/>
                </a:solidFill>
              </a:rPr>
              <a:t> </a:t>
            </a:r>
            <a:r>
              <a:rPr lang="de-CH" err="1">
                <a:solidFill>
                  <a:schemeClr val="tx1"/>
                </a:solidFill>
              </a:rPr>
              <a:t>assessment</a:t>
            </a:r>
            <a:r>
              <a:rPr lang="de-CH">
                <a:solidFill>
                  <a:schemeClr val="tx1"/>
                </a:solidFill>
              </a:rPr>
              <a:t> </a:t>
            </a:r>
            <a:r>
              <a:rPr lang="de-CH" err="1">
                <a:solidFill>
                  <a:schemeClr val="tx1"/>
                </a:solidFill>
              </a:rPr>
              <a:t>or</a:t>
            </a:r>
            <a:r>
              <a:rPr lang="de-CH">
                <a:solidFill>
                  <a:schemeClr val="tx1"/>
                </a:solidFill>
              </a:rPr>
              <a:t> not)</a:t>
            </a:r>
          </a:p>
          <a:p>
            <a:pPr>
              <a:buClrTx/>
              <a:buSzPct val="80000"/>
              <a:buFont typeface="Arial" panose="020B0604020202020204" pitchFamily="34" charset="0"/>
              <a:buChar char="•"/>
            </a:pPr>
            <a:r>
              <a:rPr lang="de-CH">
                <a:solidFill>
                  <a:schemeClr val="tx1"/>
                </a:solidFill>
              </a:rPr>
              <a:t>Share </a:t>
            </a:r>
            <a:r>
              <a:rPr lang="de-CH" err="1">
                <a:solidFill>
                  <a:schemeClr val="tx1"/>
                </a:solidFill>
              </a:rPr>
              <a:t>your</a:t>
            </a:r>
            <a:r>
              <a:rPr lang="de-CH">
                <a:solidFill>
                  <a:schemeClr val="tx1"/>
                </a:solidFill>
              </a:rPr>
              <a:t> </a:t>
            </a:r>
            <a:r>
              <a:rPr lang="de-CH" err="1">
                <a:solidFill>
                  <a:schemeClr val="tx1"/>
                </a:solidFill>
              </a:rPr>
              <a:t>study</a:t>
            </a:r>
            <a:r>
              <a:rPr lang="de-CH">
                <a:solidFill>
                  <a:schemeClr val="tx1"/>
                </a:solidFill>
              </a:rPr>
              <a:t> </a:t>
            </a:r>
            <a:r>
              <a:rPr lang="de-CH" err="1">
                <a:solidFill>
                  <a:schemeClr val="tx1"/>
                </a:solidFill>
              </a:rPr>
              <a:t>with</a:t>
            </a:r>
            <a:r>
              <a:rPr lang="de-CH">
                <a:solidFill>
                  <a:schemeClr val="tx1"/>
                </a:solidFill>
              </a:rPr>
              <a:t> CEDRIG </a:t>
            </a:r>
            <a:r>
              <a:rPr lang="de-CH" err="1">
                <a:solidFill>
                  <a:schemeClr val="tx1"/>
                </a:solidFill>
              </a:rPr>
              <a:t>community</a:t>
            </a:r>
            <a:r>
              <a:rPr lang="de-CH">
                <a:solidFill>
                  <a:schemeClr val="tx1"/>
                </a:solidFill>
              </a:rPr>
              <a:t>?</a:t>
            </a:r>
          </a:p>
          <a:p>
            <a:pPr>
              <a:buFont typeface="Arial" panose="020B0604020202020204" pitchFamily="34" charset="0"/>
              <a:buChar char="•"/>
            </a:pPr>
            <a:endParaRPr lang="de-CH" sz="2000">
              <a:solidFill>
                <a:schemeClr val="tx1"/>
              </a:solidFill>
            </a:endParaRPr>
          </a:p>
        </p:txBody>
      </p:sp>
      <p:pic>
        <p:nvPicPr>
          <p:cNvPr id="7" name="Grafik 6">
            <a:extLst>
              <a:ext uri="{FF2B5EF4-FFF2-40B4-BE49-F238E27FC236}">
                <a16:creationId xmlns:a16="http://schemas.microsoft.com/office/drawing/2014/main" id="{2E2FD0E9-4592-334C-6228-7251EEF9B845}"/>
              </a:ext>
            </a:extLst>
          </p:cNvPr>
          <p:cNvPicPr>
            <a:picLocks noChangeAspect="1"/>
          </p:cNvPicPr>
          <p:nvPr/>
        </p:nvPicPr>
        <p:blipFill>
          <a:blip r:embed="rId3"/>
          <a:stretch>
            <a:fillRect/>
          </a:stretch>
        </p:blipFill>
        <p:spPr>
          <a:xfrm>
            <a:off x="7078712" y="2123006"/>
            <a:ext cx="2065288" cy="2334297"/>
          </a:xfrm>
          <a:prstGeom prst="rect">
            <a:avLst/>
          </a:prstGeom>
        </p:spPr>
      </p:pic>
      <p:sp>
        <p:nvSpPr>
          <p:cNvPr id="13" name="Text Placeholder 1">
            <a:extLst>
              <a:ext uri="{FF2B5EF4-FFF2-40B4-BE49-F238E27FC236}">
                <a16:creationId xmlns:a16="http://schemas.microsoft.com/office/drawing/2014/main" id="{7452D4F6-5CA0-D3FD-A6A0-72039CA57309}"/>
              </a:ext>
            </a:extLst>
          </p:cNvPr>
          <p:cNvSpPr txBox="1">
            <a:spLocks/>
          </p:cNvSpPr>
          <p:nvPr/>
        </p:nvSpPr>
        <p:spPr>
          <a:xfrm>
            <a:off x="263270" y="2656100"/>
            <a:ext cx="6880480" cy="42012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buFont typeface="Arial" panose="020B0604020202020204" pitchFamily="34" charset="0"/>
              <a:buChar char="•"/>
            </a:pPr>
            <a:endParaRPr lang="de-CH" sz="2000">
              <a:solidFill>
                <a:srgbClr val="FF0000"/>
              </a:solidFill>
            </a:endParaRPr>
          </a:p>
        </p:txBody>
      </p:sp>
    </p:spTree>
    <p:extLst>
      <p:ext uri="{BB962C8B-B14F-4D97-AF65-F5344CB8AC3E}">
        <p14:creationId xmlns:p14="http://schemas.microsoft.com/office/powerpoint/2010/main" val="2577569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CE671-4E64-2558-8CCD-0330DE376AE4}"/>
              </a:ext>
            </a:extLst>
          </p:cNvPr>
          <p:cNvSpPr>
            <a:spLocks noGrp="1"/>
          </p:cNvSpPr>
          <p:nvPr>
            <p:ph type="title"/>
          </p:nvPr>
        </p:nvSpPr>
        <p:spPr/>
        <p:txBody>
          <a:bodyPr/>
          <a:lstStyle/>
          <a:p>
            <a:r>
              <a:rPr lang="de-CH" b="1">
                <a:solidFill>
                  <a:srgbClr val="34872B"/>
                </a:solidFill>
              </a:rPr>
              <a:t>CEDRIG Strategic: </a:t>
            </a:r>
            <a:r>
              <a:rPr lang="de-CH" b="1" err="1">
                <a:solidFill>
                  <a:srgbClr val="34872B"/>
                </a:solidFill>
              </a:rPr>
              <a:t>Overview</a:t>
            </a:r>
            <a:endParaRPr lang="de-CH" b="1">
              <a:solidFill>
                <a:srgbClr val="34872B"/>
              </a:solidFill>
            </a:endParaRPr>
          </a:p>
        </p:txBody>
      </p:sp>
    </p:spTree>
    <p:extLst>
      <p:ext uri="{BB962C8B-B14F-4D97-AF65-F5344CB8AC3E}">
        <p14:creationId xmlns:p14="http://schemas.microsoft.com/office/powerpoint/2010/main" val="423714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 name="Titel 3">
            <a:extLst>
              <a:ext uri="{FF2B5EF4-FFF2-40B4-BE49-F238E27FC236}">
                <a16:creationId xmlns:a16="http://schemas.microsoft.com/office/drawing/2014/main" id="{E426C15C-54C2-617E-5F2C-2AA1C5840915}"/>
              </a:ext>
            </a:extLst>
          </p:cNvPr>
          <p:cNvSpPr>
            <a:spLocks noGrp="1"/>
          </p:cNvSpPr>
          <p:nvPr>
            <p:ph type="title"/>
          </p:nvPr>
        </p:nvSpPr>
        <p:spPr/>
        <p:txBody>
          <a:bodyPr/>
          <a:lstStyle/>
          <a:p>
            <a:r>
              <a:rPr lang="de-CH"/>
              <a:t>CEDRIG Strategic: </a:t>
            </a:r>
            <a:r>
              <a:rPr lang="de-CH" err="1"/>
              <a:t>Introduction</a:t>
            </a:r>
            <a:r>
              <a:rPr lang="de-CH"/>
              <a:t> </a:t>
            </a:r>
          </a:p>
        </p:txBody>
      </p:sp>
      <p:sp>
        <p:nvSpPr>
          <p:cNvPr id="5" name="Textplatzhalter 4">
            <a:extLst>
              <a:ext uri="{FF2B5EF4-FFF2-40B4-BE49-F238E27FC236}">
                <a16:creationId xmlns:a16="http://schemas.microsoft.com/office/drawing/2014/main" id="{ECA50955-82CC-BA84-B03E-4229E53DC2EE}"/>
              </a:ext>
            </a:extLst>
          </p:cNvPr>
          <p:cNvSpPr>
            <a:spLocks noGrp="1"/>
          </p:cNvSpPr>
          <p:nvPr>
            <p:ph type="body" idx="1"/>
          </p:nvPr>
        </p:nvSpPr>
        <p:spPr/>
        <p:txBody>
          <a:bodyPr/>
          <a:lstStyle/>
          <a:p>
            <a:endParaRPr lang="de-CH"/>
          </a:p>
        </p:txBody>
      </p:sp>
      <p:pic>
        <p:nvPicPr>
          <p:cNvPr id="2" name="Onlinemedien 1" title="CEDRIG Strategic EN">
            <a:hlinkClick r:id="" action="ppaction://media"/>
            <a:extLst>
              <a:ext uri="{FF2B5EF4-FFF2-40B4-BE49-F238E27FC236}">
                <a16:creationId xmlns:a16="http://schemas.microsoft.com/office/drawing/2014/main" id="{487064A7-DE6C-6416-3C21-45F5C750B00A}"/>
              </a:ext>
            </a:extLst>
          </p:cNvPr>
          <p:cNvPicPr>
            <a:picLocks noRot="1" noChangeAspect="1"/>
          </p:cNvPicPr>
          <p:nvPr>
            <a:videoFile r:link="rId1"/>
          </p:nvPr>
        </p:nvPicPr>
        <p:blipFill>
          <a:blip r:embed="rId4"/>
          <a:stretch>
            <a:fillRect/>
          </a:stretch>
        </p:blipFill>
        <p:spPr>
          <a:xfrm>
            <a:off x="953272" y="816267"/>
            <a:ext cx="7237455" cy="4088815"/>
          </a:xfrm>
          <a:prstGeom prst="rect">
            <a:avLst/>
          </a:prstGeom>
        </p:spPr>
      </p:pic>
    </p:spTree>
    <p:extLst>
      <p:ext uri="{BB962C8B-B14F-4D97-AF65-F5344CB8AC3E}">
        <p14:creationId xmlns:p14="http://schemas.microsoft.com/office/powerpoint/2010/main" val="337288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3" name="Titel 2">
            <a:extLst>
              <a:ext uri="{FF2B5EF4-FFF2-40B4-BE49-F238E27FC236}">
                <a16:creationId xmlns:a16="http://schemas.microsoft.com/office/drawing/2014/main" id="{2C9B0D36-7527-BA45-8335-4B601BDBE030}"/>
              </a:ext>
            </a:extLst>
          </p:cNvPr>
          <p:cNvSpPr>
            <a:spLocks noGrp="1"/>
          </p:cNvSpPr>
          <p:nvPr>
            <p:ph type="title"/>
          </p:nvPr>
        </p:nvSpPr>
        <p:spPr/>
        <p:txBody>
          <a:bodyPr/>
          <a:lstStyle/>
          <a:p>
            <a:r>
              <a:rPr lang="de-CH"/>
              <a:t>CEDRIG Strategic: </a:t>
            </a:r>
            <a:r>
              <a:rPr lang="de-CH" err="1"/>
              <a:t>Overview</a:t>
            </a:r>
            <a:endParaRPr lang="de-CH"/>
          </a:p>
        </p:txBody>
      </p:sp>
      <p:pic>
        <p:nvPicPr>
          <p:cNvPr id="9" name="Grafik 8">
            <a:extLst>
              <a:ext uri="{FF2B5EF4-FFF2-40B4-BE49-F238E27FC236}">
                <a16:creationId xmlns:a16="http://schemas.microsoft.com/office/drawing/2014/main" id="{ECF92425-C737-4003-EA7C-C640FF9ED7E2}"/>
              </a:ext>
            </a:extLst>
          </p:cNvPr>
          <p:cNvPicPr>
            <a:picLocks noChangeAspect="1"/>
          </p:cNvPicPr>
          <p:nvPr/>
        </p:nvPicPr>
        <p:blipFill>
          <a:blip r:embed="rId3"/>
          <a:stretch>
            <a:fillRect/>
          </a:stretch>
        </p:blipFill>
        <p:spPr>
          <a:xfrm>
            <a:off x="0" y="513442"/>
            <a:ext cx="8515350" cy="4444751"/>
          </a:xfrm>
          <a:prstGeom prst="rect">
            <a:avLst/>
          </a:prstGeom>
        </p:spPr>
      </p:pic>
    </p:spTree>
    <p:extLst>
      <p:ext uri="{BB962C8B-B14F-4D97-AF65-F5344CB8AC3E}">
        <p14:creationId xmlns:p14="http://schemas.microsoft.com/office/powerpoint/2010/main" val="3312696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E1455C5E-621D-86D9-CFD8-94443B6473A3}"/>
              </a:ext>
            </a:extLst>
          </p:cNvPr>
          <p:cNvSpPr>
            <a:spLocks noGrp="1"/>
          </p:cNvSpPr>
          <p:nvPr>
            <p:ph type="title"/>
          </p:nvPr>
        </p:nvSpPr>
        <p:spPr/>
        <p:txBody>
          <a:bodyPr/>
          <a:lstStyle/>
          <a:p>
            <a:r>
              <a:rPr lang="de-CH"/>
              <a:t>CEDRIG Strategic</a:t>
            </a:r>
            <a:br>
              <a:rPr lang="de-CH"/>
            </a:br>
            <a:endParaRPr lang="de-CH"/>
          </a:p>
        </p:txBody>
      </p:sp>
      <p:sp>
        <p:nvSpPr>
          <p:cNvPr id="3" name="Text Placeholder 2">
            <a:extLst>
              <a:ext uri="{FF2B5EF4-FFF2-40B4-BE49-F238E27FC236}">
                <a16:creationId xmlns:a16="http://schemas.microsoft.com/office/drawing/2014/main" id="{EDB9C387-A2C6-4BE1-B3C3-67B19212FCED}"/>
              </a:ext>
            </a:extLst>
          </p:cNvPr>
          <p:cNvSpPr>
            <a:spLocks noGrp="1"/>
          </p:cNvSpPr>
          <p:nvPr>
            <p:ph type="body" idx="1"/>
          </p:nvPr>
        </p:nvSpPr>
        <p:spPr>
          <a:xfrm>
            <a:off x="311699" y="1152475"/>
            <a:ext cx="4366981" cy="3416400"/>
          </a:xfrm>
        </p:spPr>
        <p:txBody>
          <a:bodyPr/>
          <a:lstStyle/>
          <a:p>
            <a:pPr>
              <a:buFont typeface="Arial" panose="020B0604020202020204" pitchFamily="34" charset="0"/>
              <a:buChar char="•"/>
            </a:pPr>
            <a:r>
              <a:rPr lang="en-US">
                <a:latin typeface="+mj-lt"/>
              </a:rPr>
              <a:t>S</a:t>
            </a:r>
            <a:r>
              <a:rPr lang="en-US">
                <a:solidFill>
                  <a:schemeClr val="tx1"/>
                </a:solidFill>
                <a:latin typeface="+mj-lt"/>
              </a:rPr>
              <a:t>trategic approaches, incl. country strategies, domain strategies, cooperation frameworks, </a:t>
            </a:r>
            <a:r>
              <a:rPr lang="en-US" err="1">
                <a:solidFill>
                  <a:schemeClr val="tx1"/>
                </a:solidFill>
                <a:latin typeface="+mj-lt"/>
              </a:rPr>
              <a:t>programme</a:t>
            </a:r>
            <a:r>
              <a:rPr lang="en-US">
                <a:solidFill>
                  <a:schemeClr val="tx1"/>
                </a:solidFill>
                <a:latin typeface="+mj-lt"/>
              </a:rPr>
              <a:t> frameworks</a:t>
            </a:r>
          </a:p>
          <a:p>
            <a:pPr>
              <a:buFont typeface="Arial" panose="020B0604020202020204" pitchFamily="34" charset="0"/>
              <a:buChar char="•"/>
            </a:pPr>
            <a:r>
              <a:rPr lang="de-CH" err="1">
                <a:solidFill>
                  <a:schemeClr val="tx1"/>
                </a:solidFill>
                <a:latin typeface="+mj-lt"/>
              </a:rPr>
              <a:t>Planning</a:t>
            </a:r>
            <a:r>
              <a:rPr lang="de-CH">
                <a:solidFill>
                  <a:schemeClr val="tx1"/>
                </a:solidFill>
                <a:latin typeface="+mj-lt"/>
              </a:rPr>
              <a:t> </a:t>
            </a:r>
            <a:r>
              <a:rPr lang="de-CH" err="1">
                <a:solidFill>
                  <a:schemeClr val="tx1"/>
                </a:solidFill>
                <a:latin typeface="+mj-lt"/>
              </a:rPr>
              <a:t>stage</a:t>
            </a:r>
            <a:r>
              <a:rPr lang="de-CH">
                <a:solidFill>
                  <a:schemeClr val="tx1"/>
                </a:solidFill>
                <a:latin typeface="+mj-lt"/>
              </a:rPr>
              <a:t> </a:t>
            </a:r>
            <a:r>
              <a:rPr lang="de-CH" err="1">
                <a:solidFill>
                  <a:schemeClr val="tx1"/>
                </a:solidFill>
                <a:latin typeface="+mj-lt"/>
              </a:rPr>
              <a:t>or</a:t>
            </a:r>
            <a:r>
              <a:rPr lang="de-CH">
                <a:solidFill>
                  <a:schemeClr val="tx1"/>
                </a:solidFill>
                <a:latin typeface="+mj-lt"/>
              </a:rPr>
              <a:t> </a:t>
            </a:r>
            <a:r>
              <a:rPr lang="de-CH" err="1">
                <a:solidFill>
                  <a:schemeClr val="tx1"/>
                </a:solidFill>
                <a:latin typeface="+mj-lt"/>
              </a:rPr>
              <a:t>mid</a:t>
            </a:r>
            <a:r>
              <a:rPr lang="de-CH">
                <a:solidFill>
                  <a:schemeClr val="tx1"/>
                </a:solidFill>
                <a:latin typeface="+mj-lt"/>
              </a:rPr>
              <a:t>-term review</a:t>
            </a:r>
          </a:p>
          <a:p>
            <a:pPr>
              <a:buFont typeface="Arial" panose="020B0604020202020204" pitchFamily="34" charset="0"/>
              <a:buChar char="•"/>
            </a:pPr>
            <a:r>
              <a:rPr lang="de-CH" err="1">
                <a:solidFill>
                  <a:schemeClr val="tx1"/>
                </a:solidFill>
                <a:latin typeface="+mj-lt"/>
              </a:rPr>
              <a:t>Involve</a:t>
            </a:r>
            <a:r>
              <a:rPr lang="de-CH">
                <a:solidFill>
                  <a:schemeClr val="tx1"/>
                </a:solidFill>
                <a:latin typeface="+mj-lt"/>
              </a:rPr>
              <a:t> </a:t>
            </a:r>
            <a:r>
              <a:rPr lang="de-CH" err="1">
                <a:solidFill>
                  <a:schemeClr val="tx1"/>
                </a:solidFill>
                <a:latin typeface="+mj-lt"/>
              </a:rPr>
              <a:t>key</a:t>
            </a:r>
            <a:r>
              <a:rPr lang="de-CH">
                <a:solidFill>
                  <a:schemeClr val="tx1"/>
                </a:solidFill>
                <a:latin typeface="+mj-lt"/>
              </a:rPr>
              <a:t> </a:t>
            </a:r>
            <a:r>
              <a:rPr lang="de-CH" err="1">
                <a:solidFill>
                  <a:schemeClr val="tx1"/>
                </a:solidFill>
                <a:latin typeface="+mj-lt"/>
              </a:rPr>
              <a:t>responsible</a:t>
            </a:r>
            <a:r>
              <a:rPr lang="de-CH">
                <a:solidFill>
                  <a:schemeClr val="tx1"/>
                </a:solidFill>
                <a:latin typeface="+mj-lt"/>
              </a:rPr>
              <a:t> </a:t>
            </a:r>
            <a:r>
              <a:rPr lang="de-CH" err="1">
                <a:solidFill>
                  <a:schemeClr val="tx1"/>
                </a:solidFill>
                <a:latin typeface="+mj-lt"/>
              </a:rPr>
              <a:t>staff</a:t>
            </a:r>
            <a:r>
              <a:rPr lang="de-CH">
                <a:solidFill>
                  <a:schemeClr val="tx1"/>
                </a:solidFill>
                <a:latin typeface="+mj-lt"/>
              </a:rPr>
              <a:t> &amp; </a:t>
            </a:r>
            <a:r>
              <a:rPr lang="de-CH" err="1">
                <a:solidFill>
                  <a:schemeClr val="tx1"/>
                </a:solidFill>
                <a:latin typeface="+mj-lt"/>
              </a:rPr>
              <a:t>partners</a:t>
            </a:r>
            <a:r>
              <a:rPr lang="de-CH">
                <a:solidFill>
                  <a:schemeClr val="tx1"/>
                </a:solidFill>
                <a:latin typeface="+mj-lt"/>
              </a:rPr>
              <a:t> (&gt; multi</a:t>
            </a:r>
            <a:r>
              <a:rPr lang="de-CH">
                <a:latin typeface="+mj-lt"/>
              </a:rPr>
              <a:t>-</a:t>
            </a:r>
            <a:r>
              <a:rPr lang="de-CH" err="1">
                <a:solidFill>
                  <a:schemeClr val="tx1"/>
                </a:solidFill>
                <a:latin typeface="+mj-lt"/>
              </a:rPr>
              <a:t>stakeholder</a:t>
            </a:r>
            <a:r>
              <a:rPr lang="de-CH">
                <a:solidFill>
                  <a:schemeClr val="tx1"/>
                </a:solidFill>
                <a:latin typeface="+mj-lt"/>
              </a:rPr>
              <a:t> </a:t>
            </a:r>
            <a:r>
              <a:rPr lang="de-CH" err="1">
                <a:solidFill>
                  <a:schemeClr val="tx1"/>
                </a:solidFill>
                <a:latin typeface="+mj-lt"/>
              </a:rPr>
              <a:t>workshop</a:t>
            </a:r>
            <a:r>
              <a:rPr lang="de-CH">
                <a:solidFill>
                  <a:schemeClr val="tx1"/>
                </a:solidFill>
                <a:latin typeface="+mj-lt"/>
              </a:rPr>
              <a:t>)</a:t>
            </a:r>
          </a:p>
          <a:p>
            <a:pPr>
              <a:buFont typeface="Arial" panose="020B0604020202020204" pitchFamily="34" charset="0"/>
              <a:buChar char="•"/>
            </a:pPr>
            <a:r>
              <a:rPr lang="de-CH">
                <a:solidFill>
                  <a:schemeClr val="tx1"/>
                </a:solidFill>
                <a:latin typeface="+mj-lt"/>
              </a:rPr>
              <a:t>Intro-</a:t>
            </a:r>
            <a:r>
              <a:rPr lang="de-CH" err="1">
                <a:solidFill>
                  <a:schemeClr val="tx1"/>
                </a:solidFill>
                <a:latin typeface="+mj-lt"/>
              </a:rPr>
              <a:t>movie</a:t>
            </a:r>
            <a:r>
              <a:rPr lang="de-CH">
                <a:solidFill>
                  <a:schemeClr val="tx1"/>
                </a:solidFill>
                <a:latin typeface="+mj-lt"/>
              </a:rPr>
              <a:t>: </a:t>
            </a:r>
            <a:r>
              <a:rPr lang="de-CH" sz="1200" u="sng">
                <a:solidFill>
                  <a:schemeClr val="tx1"/>
                </a:solidFill>
                <a:effectLst/>
                <a:latin typeface="+mj-lt"/>
                <a:ea typeface="Aptos" panose="020B0004020202020204" pitchFamily="34" charset="0"/>
                <a:cs typeface="Aptos" panose="020B0004020202020204" pitchFamily="34" charset="0"/>
                <a:hlinkClick r:id="rId3"/>
              </a:rPr>
              <a:t>https://youtu.be/3CvD4nuucqY</a:t>
            </a:r>
            <a:endParaRPr lang="de-CH" sz="1200">
              <a:solidFill>
                <a:schemeClr val="tx1"/>
              </a:solidFill>
              <a:effectLst/>
              <a:latin typeface="+mj-lt"/>
              <a:ea typeface="Aptos" panose="020B0004020202020204" pitchFamily="34" charset="0"/>
              <a:cs typeface="Aptos" panose="020B0004020202020204" pitchFamily="34" charset="0"/>
            </a:endParaRPr>
          </a:p>
          <a:p>
            <a:pPr marL="114300" indent="0">
              <a:buNone/>
            </a:pPr>
            <a:r>
              <a:rPr lang="de-CH" sz="1200">
                <a:solidFill>
                  <a:schemeClr val="tx1"/>
                </a:solidFill>
                <a:effectLst/>
                <a:latin typeface="+mj-lt"/>
                <a:ea typeface="Aptos" panose="020B0004020202020204" pitchFamily="34" charset="0"/>
                <a:cs typeface="Aptos" panose="020B0004020202020204" pitchFamily="34" charset="0"/>
              </a:rPr>
              <a:t>	</a:t>
            </a:r>
            <a:endParaRPr lang="de-CH">
              <a:solidFill>
                <a:schemeClr val="tx1"/>
              </a:solidFill>
            </a:endParaRPr>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6" name="Grafik 5" descr="Ein Bild, das Text, Screenshot, Diagramm, Schrift enthält.&#10;&#10;KI-generierte Inhalte können fehlerhaft sein.">
            <a:extLst>
              <a:ext uri="{FF2B5EF4-FFF2-40B4-BE49-F238E27FC236}">
                <a16:creationId xmlns:a16="http://schemas.microsoft.com/office/drawing/2014/main" id="{D3EB6343-6BA7-28E2-E1E1-A43835625EA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393216" y="1125513"/>
            <a:ext cx="4750784" cy="2892475"/>
          </a:xfrm>
          <a:prstGeom prst="rect">
            <a:avLst/>
          </a:prstGeom>
        </p:spPr>
      </p:pic>
    </p:spTree>
    <p:extLst>
      <p:ext uri="{BB962C8B-B14F-4D97-AF65-F5344CB8AC3E}">
        <p14:creationId xmlns:p14="http://schemas.microsoft.com/office/powerpoint/2010/main" val="38820515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4A0DB8DD-E5A2-4688-A0B8-DDBA3A607C88}"/>
              </a:ext>
            </a:extLst>
          </p:cNvPr>
          <p:cNvSpPr>
            <a:spLocks noGrp="1"/>
          </p:cNvSpPr>
          <p:nvPr>
            <p:ph type="title"/>
          </p:nvPr>
        </p:nvSpPr>
        <p:spPr/>
        <p:txBody>
          <a:bodyPr/>
          <a:lstStyle/>
          <a:p>
            <a:r>
              <a:rPr lang="en-US" altLang="en-US" sz="2400" b="1">
                <a:solidFill>
                  <a:srgbClr val="34872B"/>
                </a:solidFill>
                <a:cs typeface="Arial" panose="020B0604020202020204" pitchFamily="34" charset="0"/>
              </a:rPr>
              <a:t>CEDRIG Strategic</a:t>
            </a:r>
            <a:endParaRPr lang="de-CH"/>
          </a:p>
        </p:txBody>
      </p:sp>
      <p:sp>
        <p:nvSpPr>
          <p:cNvPr id="3" name="Text Placeholder 2">
            <a:extLst>
              <a:ext uri="{FF2B5EF4-FFF2-40B4-BE49-F238E27FC236}">
                <a16:creationId xmlns:a16="http://schemas.microsoft.com/office/drawing/2014/main" id="{EDB9C387-A2C6-4BE1-B3C3-67B19212FCED}"/>
              </a:ext>
            </a:extLst>
          </p:cNvPr>
          <p:cNvSpPr>
            <a:spLocks noGrp="1"/>
          </p:cNvSpPr>
          <p:nvPr>
            <p:ph type="body" idx="1"/>
          </p:nvPr>
        </p:nvSpPr>
        <p:spPr>
          <a:xfrm>
            <a:off x="311700" y="1152475"/>
            <a:ext cx="3534039" cy="3416400"/>
          </a:xfrm>
        </p:spPr>
        <p:txBody>
          <a:bodyPr/>
          <a:lstStyle/>
          <a:p>
            <a:pPr>
              <a:buFont typeface="Arial" panose="020B0604020202020204" pitchFamily="34" charset="0"/>
              <a:buChar char="•"/>
            </a:pPr>
            <a:r>
              <a:rPr lang="de-CH" err="1">
                <a:solidFill>
                  <a:schemeClr val="tx1"/>
                </a:solidFill>
              </a:rPr>
              <a:t>Getting</a:t>
            </a:r>
            <a:r>
              <a:rPr lang="de-CH">
                <a:solidFill>
                  <a:schemeClr val="tx1"/>
                </a:solidFill>
              </a:rPr>
              <a:t> </a:t>
            </a:r>
            <a:r>
              <a:rPr lang="de-CH" err="1">
                <a:solidFill>
                  <a:schemeClr val="tx1"/>
                </a:solidFill>
              </a:rPr>
              <a:t>started</a:t>
            </a:r>
            <a:r>
              <a:rPr lang="de-CH">
                <a:solidFill>
                  <a:schemeClr val="tx1"/>
                </a:solidFill>
              </a:rPr>
              <a:t> </a:t>
            </a:r>
            <a:r>
              <a:rPr lang="de-CH" err="1">
                <a:solidFill>
                  <a:schemeClr val="tx1"/>
                </a:solidFill>
              </a:rPr>
              <a:t>with</a:t>
            </a:r>
            <a:r>
              <a:rPr lang="de-CH">
                <a:solidFill>
                  <a:schemeClr val="tx1"/>
                </a:solidFill>
              </a:rPr>
              <a:t> </a:t>
            </a:r>
            <a:r>
              <a:rPr lang="de-CH" err="1">
                <a:solidFill>
                  <a:schemeClr val="tx1"/>
                </a:solidFill>
              </a:rPr>
              <a:t>some</a:t>
            </a:r>
            <a:r>
              <a:rPr lang="de-CH">
                <a:solidFill>
                  <a:schemeClr val="tx1"/>
                </a:solidFill>
              </a:rPr>
              <a:t> </a:t>
            </a:r>
            <a:r>
              <a:rPr lang="de-CH" err="1">
                <a:solidFill>
                  <a:schemeClr val="tx1"/>
                </a:solidFill>
              </a:rPr>
              <a:t>basic</a:t>
            </a:r>
            <a:r>
              <a:rPr lang="de-CH">
                <a:solidFill>
                  <a:schemeClr val="tx1"/>
                </a:solidFill>
              </a:rPr>
              <a:t> </a:t>
            </a:r>
            <a:r>
              <a:rPr lang="de-CH" err="1">
                <a:solidFill>
                  <a:schemeClr val="tx1"/>
                </a:solidFill>
              </a:rPr>
              <a:t>information</a:t>
            </a:r>
            <a:endParaRPr lang="de-CH">
              <a:solidFill>
                <a:schemeClr val="tx1"/>
              </a:solidFill>
            </a:endParaRPr>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6" name="Grafik 5">
            <a:extLst>
              <a:ext uri="{FF2B5EF4-FFF2-40B4-BE49-F238E27FC236}">
                <a16:creationId xmlns:a16="http://schemas.microsoft.com/office/drawing/2014/main" id="{132EEEBE-8450-D681-8F21-468A7EA847E3}"/>
              </a:ext>
            </a:extLst>
          </p:cNvPr>
          <p:cNvPicPr>
            <a:picLocks noChangeAspect="1"/>
          </p:cNvPicPr>
          <p:nvPr/>
        </p:nvPicPr>
        <p:blipFill>
          <a:blip r:embed="rId3"/>
          <a:stretch>
            <a:fillRect/>
          </a:stretch>
        </p:blipFill>
        <p:spPr>
          <a:xfrm>
            <a:off x="3551741" y="574625"/>
            <a:ext cx="5592259" cy="3848100"/>
          </a:xfrm>
          <a:prstGeom prst="rect">
            <a:avLst/>
          </a:prstGeom>
        </p:spPr>
      </p:pic>
    </p:spTree>
    <p:extLst>
      <p:ext uri="{BB962C8B-B14F-4D97-AF65-F5344CB8AC3E}">
        <p14:creationId xmlns:p14="http://schemas.microsoft.com/office/powerpoint/2010/main" val="3655624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A5E785-600A-EC3F-D3B4-4C7E4485968E}"/>
              </a:ext>
            </a:extLst>
          </p:cNvPr>
          <p:cNvSpPr>
            <a:spLocks noGrp="1"/>
          </p:cNvSpPr>
          <p:nvPr>
            <p:ph type="title"/>
          </p:nvPr>
        </p:nvSpPr>
        <p:spPr/>
        <p:txBody>
          <a:bodyPr/>
          <a:lstStyle/>
          <a:p>
            <a:r>
              <a:rPr lang="en-US"/>
              <a:t>CEDRIG: What are we trying to find out?</a:t>
            </a:r>
            <a:endParaRPr lang="de-CH"/>
          </a:p>
        </p:txBody>
      </p:sp>
      <p:sp>
        <p:nvSpPr>
          <p:cNvPr id="10242" name="Content Placeholder 2">
            <a:extLst>
              <a:ext uri="{FF2B5EF4-FFF2-40B4-BE49-F238E27FC236}">
                <a16:creationId xmlns:a16="http://schemas.microsoft.com/office/drawing/2014/main" id="{1C910931-12A0-4115-B48A-B5CC4210C7B2}"/>
              </a:ext>
            </a:extLst>
          </p:cNvPr>
          <p:cNvSpPr>
            <a:spLocks noGrp="1" noChangeArrowheads="1"/>
          </p:cNvSpPr>
          <p:nvPr>
            <p:ph type="body" idx="1"/>
          </p:nvPr>
        </p:nvSpPr>
        <p:spPr>
          <a:xfrm>
            <a:off x="311700" y="510921"/>
            <a:ext cx="8520600" cy="3416400"/>
          </a:xfrm>
        </p:spPr>
        <p:txBody>
          <a:bodyPr/>
          <a:lstStyle/>
          <a:p>
            <a:pPr marL="214313" indent="-214313">
              <a:lnSpc>
                <a:spcPct val="100000"/>
              </a:lnSpc>
              <a:buFontTx/>
              <a:buChar char="•"/>
              <a:defRPr/>
            </a:pPr>
            <a:r>
              <a:rPr lang="en-US" altLang="de-DE" sz="1600">
                <a:solidFill>
                  <a:schemeClr val="tx1"/>
                </a:solidFill>
                <a:latin typeface="Arial "/>
              </a:rPr>
              <a:t>Are the domains of the planned </a:t>
            </a:r>
            <a:r>
              <a:rPr lang="en-US" altLang="de-DE" sz="1600" b="1">
                <a:solidFill>
                  <a:schemeClr val="tx1"/>
                </a:solidFill>
                <a:latin typeface="Arial "/>
              </a:rPr>
              <a:t>cooperation strategy </a:t>
            </a:r>
            <a:r>
              <a:rPr lang="en-US" altLang="de-DE" sz="1600">
                <a:solidFill>
                  <a:schemeClr val="tx1"/>
                </a:solidFill>
                <a:latin typeface="Arial "/>
              </a:rPr>
              <a:t>considering the impacts of climate change on economic development?</a:t>
            </a:r>
          </a:p>
          <a:p>
            <a:pPr marL="0" indent="0">
              <a:lnSpc>
                <a:spcPct val="100000"/>
              </a:lnSpc>
              <a:buNone/>
              <a:defRPr/>
            </a:pPr>
            <a:endParaRPr lang="en-US" altLang="de-DE" sz="800">
              <a:solidFill>
                <a:schemeClr val="tx1"/>
              </a:solidFill>
              <a:latin typeface="Arial "/>
            </a:endParaRPr>
          </a:p>
          <a:p>
            <a:pPr marL="214313" indent="-214313">
              <a:lnSpc>
                <a:spcPct val="100000"/>
              </a:lnSpc>
              <a:buFontTx/>
              <a:buChar char="•"/>
              <a:defRPr/>
            </a:pPr>
            <a:r>
              <a:rPr lang="en-US" altLang="de-DE" sz="1600">
                <a:solidFill>
                  <a:schemeClr val="tx1"/>
                </a:solidFill>
                <a:latin typeface="Arial "/>
              </a:rPr>
              <a:t>Is the </a:t>
            </a:r>
            <a:r>
              <a:rPr lang="en-US" altLang="de-DE" sz="1600" b="1">
                <a:solidFill>
                  <a:schemeClr val="tx1"/>
                </a:solidFill>
                <a:latin typeface="Arial "/>
              </a:rPr>
              <a:t>rural economic development </a:t>
            </a:r>
            <a:r>
              <a:rPr lang="en-US" altLang="de-DE" sz="1600" err="1">
                <a:solidFill>
                  <a:schemeClr val="tx1"/>
                </a:solidFill>
                <a:latin typeface="Arial "/>
              </a:rPr>
              <a:t>programme</a:t>
            </a:r>
            <a:r>
              <a:rPr lang="en-US" altLang="de-DE" sz="1600">
                <a:solidFill>
                  <a:schemeClr val="tx1"/>
                </a:solidFill>
                <a:latin typeface="Arial "/>
              </a:rPr>
              <a:t> sufficiently incorporating possible environmental risks and resulting changes in work and income structures of communities? Is it possibly triggering the increase of GHG emissions?</a:t>
            </a:r>
          </a:p>
          <a:p>
            <a:pPr marL="0" indent="0">
              <a:lnSpc>
                <a:spcPct val="100000"/>
              </a:lnSpc>
              <a:buNone/>
              <a:defRPr/>
            </a:pPr>
            <a:endParaRPr lang="en-US" altLang="de-DE" sz="800">
              <a:solidFill>
                <a:schemeClr val="tx1"/>
              </a:solidFill>
              <a:latin typeface="Arial "/>
            </a:endParaRPr>
          </a:p>
          <a:p>
            <a:pPr marL="214313" indent="-214313">
              <a:lnSpc>
                <a:spcPct val="100000"/>
              </a:lnSpc>
              <a:buFontTx/>
              <a:buChar char="•"/>
              <a:defRPr/>
            </a:pPr>
            <a:r>
              <a:rPr lang="en-US" altLang="de-DE" sz="1600">
                <a:solidFill>
                  <a:schemeClr val="tx1"/>
                </a:solidFill>
                <a:latin typeface="Arial "/>
              </a:rPr>
              <a:t>Is the master plan for </a:t>
            </a:r>
            <a:r>
              <a:rPr lang="en-US" altLang="de-DE" sz="1600" b="1">
                <a:solidFill>
                  <a:schemeClr val="tx1"/>
                </a:solidFill>
                <a:latin typeface="Arial "/>
              </a:rPr>
              <a:t>preserving landscape reserves </a:t>
            </a:r>
            <a:r>
              <a:rPr lang="en-US" altLang="de-DE" sz="1600">
                <a:solidFill>
                  <a:schemeClr val="tx1"/>
                </a:solidFill>
                <a:latin typeface="Arial "/>
              </a:rPr>
              <a:t>and forest areas aware of possible future changes in rainfall patterns in the region?</a:t>
            </a:r>
          </a:p>
          <a:p>
            <a:pPr marL="0" indent="0">
              <a:lnSpc>
                <a:spcPct val="100000"/>
              </a:lnSpc>
              <a:buNone/>
              <a:defRPr/>
            </a:pPr>
            <a:endParaRPr lang="en-US" altLang="de-DE" sz="800">
              <a:solidFill>
                <a:schemeClr val="tx1"/>
              </a:solidFill>
              <a:latin typeface="Arial "/>
            </a:endParaRPr>
          </a:p>
          <a:p>
            <a:pPr marL="214313" indent="-214313">
              <a:lnSpc>
                <a:spcPct val="100000"/>
              </a:lnSpc>
              <a:buFontTx/>
              <a:buChar char="•"/>
              <a:defRPr/>
            </a:pPr>
            <a:r>
              <a:rPr lang="en-US" altLang="de-DE" sz="1600">
                <a:solidFill>
                  <a:schemeClr val="tx1"/>
                </a:solidFill>
                <a:latin typeface="Arial "/>
              </a:rPr>
              <a:t>Is your </a:t>
            </a:r>
            <a:r>
              <a:rPr lang="en-US" altLang="de-DE" sz="1600" b="1">
                <a:solidFill>
                  <a:schemeClr val="tx1"/>
                </a:solidFill>
                <a:latin typeface="Arial "/>
              </a:rPr>
              <a:t>horticulture project </a:t>
            </a:r>
            <a:r>
              <a:rPr lang="en-US" altLang="de-DE" sz="1600">
                <a:solidFill>
                  <a:schemeClr val="tx1"/>
                </a:solidFill>
                <a:latin typeface="Arial "/>
              </a:rPr>
              <a:t>to advance income and food security incorporating possible changes in rainfall patterns and yield projections? Are planned activities possibly triggering the increase of GHG emissions?</a:t>
            </a:r>
          </a:p>
          <a:p>
            <a:pPr marL="214313" indent="-214313">
              <a:lnSpc>
                <a:spcPct val="100000"/>
              </a:lnSpc>
              <a:buFontTx/>
              <a:buChar char="•"/>
              <a:defRPr/>
            </a:pPr>
            <a:endParaRPr lang="en-US" altLang="de-DE" sz="800">
              <a:solidFill>
                <a:schemeClr val="tx1"/>
              </a:solidFill>
              <a:latin typeface="Arial "/>
            </a:endParaRPr>
          </a:p>
          <a:p>
            <a:pPr marL="214313" indent="-214313">
              <a:lnSpc>
                <a:spcPct val="100000"/>
              </a:lnSpc>
              <a:buFontTx/>
              <a:buChar char="•"/>
              <a:defRPr/>
            </a:pPr>
            <a:r>
              <a:rPr lang="en-US" altLang="de-DE" sz="1600">
                <a:solidFill>
                  <a:schemeClr val="tx1"/>
                </a:solidFill>
                <a:latin typeface="Arial "/>
              </a:rPr>
              <a:t>Does the planned </a:t>
            </a:r>
            <a:r>
              <a:rPr lang="en-US" altLang="de-DE" sz="1600" b="1">
                <a:solidFill>
                  <a:schemeClr val="tx1"/>
                </a:solidFill>
                <a:latin typeface="Arial "/>
              </a:rPr>
              <a:t>construction of a water treatment plant </a:t>
            </a:r>
            <a:r>
              <a:rPr lang="en-US" altLang="de-DE" sz="1600">
                <a:solidFill>
                  <a:schemeClr val="tx1"/>
                </a:solidFill>
                <a:latin typeface="Arial "/>
              </a:rPr>
              <a:t>and sewer system have potential negative impact on greenhouse gas emissions or the environment?</a:t>
            </a:r>
          </a:p>
          <a:p>
            <a:pPr marL="0" indent="0">
              <a:lnSpc>
                <a:spcPct val="100000"/>
              </a:lnSpc>
              <a:buNone/>
              <a:defRPr/>
            </a:pPr>
            <a:endParaRPr lang="en-US" altLang="de-DE" sz="800">
              <a:solidFill>
                <a:schemeClr val="tx1"/>
              </a:solidFill>
              <a:latin typeface="Arial "/>
            </a:endParaRPr>
          </a:p>
          <a:p>
            <a:pPr marL="214313" indent="-214313">
              <a:lnSpc>
                <a:spcPct val="100000"/>
              </a:lnSpc>
              <a:buFontTx/>
              <a:buChar char="•"/>
              <a:defRPr/>
            </a:pPr>
            <a:r>
              <a:rPr lang="en-US" altLang="de-DE" sz="1600">
                <a:solidFill>
                  <a:schemeClr val="tx1"/>
                </a:solidFill>
                <a:latin typeface="Arial "/>
              </a:rPr>
              <a:t>Is your </a:t>
            </a:r>
            <a:r>
              <a:rPr lang="en-US" altLang="de-DE" sz="1600" b="1">
                <a:solidFill>
                  <a:schemeClr val="tx1"/>
                </a:solidFill>
                <a:latin typeface="Arial "/>
              </a:rPr>
              <a:t>health project </a:t>
            </a:r>
            <a:r>
              <a:rPr lang="en-US" altLang="de-DE" sz="1600">
                <a:solidFill>
                  <a:schemeClr val="tx1"/>
                </a:solidFill>
                <a:latin typeface="Arial "/>
              </a:rPr>
              <a:t>taking into account possible changes in disease patterns due to climate change or health risks from environmental degradation?</a:t>
            </a:r>
            <a:endParaRPr lang="en-US" altLang="de-DE" sz="1600">
              <a:latin typeface="Arial "/>
            </a:endParaRPr>
          </a:p>
          <a:p>
            <a:pPr marL="214313" indent="-214313">
              <a:lnSpc>
                <a:spcPct val="100000"/>
              </a:lnSpc>
              <a:buFontTx/>
              <a:buChar char="•"/>
              <a:defRPr/>
            </a:pPr>
            <a:endParaRPr lang="en-US" altLang="de-DE" sz="800">
              <a:latin typeface="Arial "/>
            </a:endParaRPr>
          </a:p>
          <a:p>
            <a:pPr marL="214313" indent="-214313">
              <a:lnSpc>
                <a:spcPct val="100000"/>
              </a:lnSpc>
              <a:buFontTx/>
              <a:buChar char="•"/>
              <a:defRPr/>
            </a:pPr>
            <a:r>
              <a:rPr lang="en-US" altLang="de-DE" sz="1600">
                <a:latin typeface="Arial "/>
              </a:rPr>
              <a:t>etc.</a:t>
            </a:r>
            <a:endParaRPr lang="en-US" altLang="de-DE" sz="1600">
              <a:solidFill>
                <a:schemeClr val="tx1"/>
              </a:solidFill>
              <a:latin typeface="Arial "/>
            </a:endParaRPr>
          </a:p>
          <a:p>
            <a:pPr marL="0" indent="0">
              <a:lnSpc>
                <a:spcPct val="100000"/>
              </a:lnSpc>
              <a:buNone/>
              <a:defRPr/>
            </a:pPr>
            <a:r>
              <a:rPr lang="en-US" altLang="de-DE">
                <a:solidFill>
                  <a:schemeClr val="tx1"/>
                </a:solidFill>
                <a:latin typeface="Arial "/>
              </a:rPr>
              <a:t> </a:t>
            </a:r>
          </a:p>
          <a:p>
            <a:pPr marL="214313" indent="-214313">
              <a:lnSpc>
                <a:spcPct val="100000"/>
              </a:lnSpc>
              <a:buFontTx/>
              <a:buChar char="•"/>
              <a:defRPr/>
            </a:pPr>
            <a:endParaRPr lang="en-US" altLang="de-DE" sz="2400">
              <a:solidFill>
                <a:schemeClr val="tx1"/>
              </a:solidFill>
              <a:latin typeface="Calibri" panose="020F0502020204030204" pitchFamily="34" charset="0"/>
            </a:endParaRPr>
          </a:p>
          <a:p>
            <a:pPr marL="214313" indent="-214313">
              <a:lnSpc>
                <a:spcPct val="100000"/>
              </a:lnSpc>
              <a:buFontTx/>
              <a:buChar char="•"/>
              <a:defRPr/>
            </a:pPr>
            <a:endParaRPr lang="de-CH" altLang="de-DE" sz="1600">
              <a:solidFill>
                <a:schemeClr val="tx1"/>
              </a:solidFill>
              <a:latin typeface="Calibri" panose="020F0502020204030204" pitchFamily="34" charset="0"/>
            </a:endParaRPr>
          </a:p>
          <a:p>
            <a:pPr marL="214313" indent="-214313">
              <a:lnSpc>
                <a:spcPct val="100000"/>
              </a:lnSpc>
              <a:defRPr/>
            </a:pPr>
            <a:endParaRPr lang="de-CH" altLang="de-DE" sz="1600">
              <a:solidFill>
                <a:schemeClr val="tx1"/>
              </a:solidFill>
              <a:latin typeface="Calibri" panose="020F0502020204030204" pitchFamily="34" charset="0"/>
            </a:endParaRPr>
          </a:p>
        </p:txBody>
      </p:sp>
      <p:sp>
        <p:nvSpPr>
          <p:cNvPr id="32774" name="Rectangle 3">
            <a:extLst>
              <a:ext uri="{FF2B5EF4-FFF2-40B4-BE49-F238E27FC236}">
                <a16:creationId xmlns:a16="http://schemas.microsoft.com/office/drawing/2014/main" id="{2465F867-358E-40B3-B7EC-9EF28C3C590C}"/>
              </a:ext>
            </a:extLst>
          </p:cNvPr>
          <p:cNvSpPr>
            <a:spLocks/>
          </p:cNvSpPr>
          <p:nvPr/>
        </p:nvSpPr>
        <p:spPr bwMode="auto">
          <a:xfrm>
            <a:off x="1818085" y="1437085"/>
            <a:ext cx="59531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28575" tIns="28575" rIns="28575" bIns="28575"/>
          <a:lstStyle>
            <a:lvl1pPr>
              <a:lnSpc>
                <a:spcPts val="1000"/>
              </a:lnSpc>
              <a:defRPr sz="800">
                <a:solidFill>
                  <a:schemeClr val="tx1"/>
                </a:solidFill>
                <a:latin typeface="Arial" panose="020B0604020202020204" pitchFamily="34" charset="0"/>
                <a:cs typeface="ヒラギノ角ゴ ProN W3" charset="0"/>
                <a:sym typeface="Arial" panose="020B0604020202020204" pitchFamily="34" charset="0"/>
              </a:defRPr>
            </a:lvl1pPr>
            <a:lvl2pPr marL="742950" indent="-285750">
              <a:lnSpc>
                <a:spcPts val="2600"/>
              </a:lnSpc>
              <a:spcBef>
                <a:spcPts val="500"/>
              </a:spcBef>
              <a:buClr>
                <a:srgbClr val="006A91"/>
              </a:buClr>
              <a:buSzPct val="100000"/>
              <a:buFont typeface="Wingdings" panose="05000000000000000000" pitchFamily="2" charset="2"/>
              <a:buChar char="§"/>
              <a:defRPr sz="2100">
                <a:solidFill>
                  <a:schemeClr val="tx1"/>
                </a:solidFill>
                <a:latin typeface="Arial" panose="020B0604020202020204" pitchFamily="34" charset="0"/>
                <a:cs typeface="ヒラギノ角ゴ ProN W3" charset="0"/>
                <a:sym typeface="Arial" panose="020B0604020202020204" pitchFamily="34" charset="0"/>
              </a:defRPr>
            </a:lvl2pPr>
            <a:lvl3pPr marL="1143000" indent="-228600">
              <a:lnSpc>
                <a:spcPts val="2600"/>
              </a:lnSpc>
              <a:spcBef>
                <a:spcPts val="500"/>
              </a:spcBef>
              <a:buClr>
                <a:srgbClr val="006A91"/>
              </a:buClr>
              <a:buSzPct val="100000"/>
              <a:buFont typeface="Arial" panose="020B0604020202020204" pitchFamily="34" charset="0"/>
              <a:buChar char="•"/>
              <a:defRPr sz="2100">
                <a:solidFill>
                  <a:schemeClr val="tx1"/>
                </a:solidFill>
                <a:latin typeface="Arial" panose="020B0604020202020204" pitchFamily="34" charset="0"/>
                <a:cs typeface="ヒラギノ角ゴ ProN W3" charset="0"/>
                <a:sym typeface="Arial" panose="020B0604020202020204" pitchFamily="34" charset="0"/>
              </a:defRPr>
            </a:lvl3pPr>
            <a:lvl4pPr marL="15621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4pPr>
            <a:lvl5pPr marL="20193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5pPr>
            <a:lvl6pPr marL="24765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6pPr>
            <a:lvl7pPr marL="29337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7pPr>
            <a:lvl8pPr marL="33909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8pPr>
            <a:lvl9pPr marL="38481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9pPr>
          </a:lstStyle>
          <a:p>
            <a:pPr eaLnBrk="1" hangingPunct="1">
              <a:lnSpc>
                <a:spcPct val="150000"/>
              </a:lnSpc>
              <a:buFont typeface="Wingdings" panose="05000000000000000000" pitchFamily="2" charset="2"/>
              <a:buNone/>
            </a:pPr>
            <a:endParaRPr lang="en-US" altLang="en-US" sz="1800">
              <a:cs typeface="Arial" panose="020B0604020202020204" pitchFamily="34" charset="0"/>
            </a:endParaRPr>
          </a:p>
        </p:txBody>
      </p:sp>
    </p:spTree>
  </p:cSld>
  <p:clrMapOvr>
    <a:masterClrMapping/>
  </p:clrMapOvr>
  <p:extLst>
    <p:ext uri="{6950BFC3-D8DA-4A85-94F7-54DA5524770B}">
      <p188:commentRel xmlns:p188="http://schemas.microsoft.com/office/powerpoint/2018/8/main" r:id="rId3"/>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CA82ADC6-753E-D2E8-819C-E1E1DFD2FDB2}"/>
              </a:ext>
            </a:extLst>
          </p:cNvPr>
          <p:cNvSpPr>
            <a:spLocks noGrp="1"/>
          </p:cNvSpPr>
          <p:nvPr>
            <p:ph type="title"/>
          </p:nvPr>
        </p:nvSpPr>
        <p:spPr/>
        <p:txBody>
          <a:bodyPr/>
          <a:lstStyle/>
          <a:p>
            <a:r>
              <a:rPr lang="de-CH"/>
              <a:t>Part I: </a:t>
            </a:r>
            <a:r>
              <a:rPr lang="de-CH" err="1"/>
              <a:t>Context</a:t>
            </a:r>
            <a:r>
              <a:rPr lang="de-CH"/>
              <a:t> </a:t>
            </a:r>
            <a:r>
              <a:rPr lang="de-CH" err="1"/>
              <a:t>analysis</a:t>
            </a:r>
            <a:endParaRPr lang="de-CH"/>
          </a:p>
        </p:txBody>
      </p:sp>
      <p:sp>
        <p:nvSpPr>
          <p:cNvPr id="3" name="Text Placeholder 2">
            <a:extLst>
              <a:ext uri="{FF2B5EF4-FFF2-40B4-BE49-F238E27FC236}">
                <a16:creationId xmlns:a16="http://schemas.microsoft.com/office/drawing/2014/main" id="{EDB9C387-A2C6-4BE1-B3C3-67B19212FCED}"/>
              </a:ext>
            </a:extLst>
          </p:cNvPr>
          <p:cNvSpPr>
            <a:spLocks noGrp="1"/>
          </p:cNvSpPr>
          <p:nvPr>
            <p:ph type="body" idx="1"/>
          </p:nvPr>
        </p:nvSpPr>
        <p:spPr>
          <a:xfrm>
            <a:off x="2315823" y="1036224"/>
            <a:ext cx="6516477" cy="3416400"/>
          </a:xfrm>
        </p:spPr>
        <p:txBody>
          <a:bodyPr/>
          <a:lstStyle/>
          <a:p>
            <a:pPr>
              <a:buFont typeface="Arial" panose="020B0604020202020204" pitchFamily="34" charset="0"/>
              <a:buChar char="•"/>
            </a:pPr>
            <a:r>
              <a:rPr lang="de-CH">
                <a:solidFill>
                  <a:schemeClr val="tx1"/>
                </a:solidFill>
              </a:rPr>
              <a:t>Sound </a:t>
            </a:r>
            <a:r>
              <a:rPr lang="de-CH" err="1">
                <a:solidFill>
                  <a:schemeClr val="tx1"/>
                </a:solidFill>
              </a:rPr>
              <a:t>context</a:t>
            </a:r>
            <a:r>
              <a:rPr lang="de-CH">
                <a:solidFill>
                  <a:schemeClr val="tx1"/>
                </a:solidFill>
              </a:rPr>
              <a:t> </a:t>
            </a:r>
            <a:r>
              <a:rPr lang="de-CH" err="1">
                <a:solidFill>
                  <a:schemeClr val="tx1"/>
                </a:solidFill>
              </a:rPr>
              <a:t>analysis</a:t>
            </a:r>
            <a:r>
              <a:rPr lang="de-CH">
                <a:solidFill>
                  <a:schemeClr val="tx1"/>
                </a:solidFill>
              </a:rPr>
              <a:t> </a:t>
            </a:r>
            <a:r>
              <a:rPr lang="de-CH" err="1">
                <a:solidFill>
                  <a:schemeClr val="tx1"/>
                </a:solidFill>
              </a:rPr>
              <a:t>as</a:t>
            </a:r>
            <a:r>
              <a:rPr lang="de-CH">
                <a:solidFill>
                  <a:schemeClr val="tx1"/>
                </a:solidFill>
              </a:rPr>
              <a:t> </a:t>
            </a:r>
            <a:r>
              <a:rPr lang="de-CH" err="1">
                <a:solidFill>
                  <a:schemeClr val="tx1"/>
                </a:solidFill>
              </a:rPr>
              <a:t>basis</a:t>
            </a:r>
            <a:r>
              <a:rPr lang="de-CH">
                <a:solidFill>
                  <a:schemeClr val="tx1"/>
                </a:solidFill>
              </a:rPr>
              <a:t> </a:t>
            </a:r>
            <a:r>
              <a:rPr lang="de-CH" err="1">
                <a:solidFill>
                  <a:schemeClr val="tx1"/>
                </a:solidFill>
              </a:rPr>
              <a:t>for</a:t>
            </a:r>
            <a:r>
              <a:rPr lang="de-CH">
                <a:solidFill>
                  <a:schemeClr val="tx1"/>
                </a:solidFill>
              </a:rPr>
              <a:t> </a:t>
            </a:r>
            <a:r>
              <a:rPr lang="de-CH" err="1">
                <a:solidFill>
                  <a:schemeClr val="tx1"/>
                </a:solidFill>
              </a:rPr>
              <a:t>systematic</a:t>
            </a:r>
            <a:r>
              <a:rPr lang="de-CH">
                <a:solidFill>
                  <a:schemeClr val="tx1"/>
                </a:solidFill>
              </a:rPr>
              <a:t> C/D/E </a:t>
            </a:r>
            <a:r>
              <a:rPr lang="de-CH" err="1">
                <a:solidFill>
                  <a:schemeClr val="tx1"/>
                </a:solidFill>
              </a:rPr>
              <a:t>integration</a:t>
            </a:r>
            <a:r>
              <a:rPr lang="de-CH">
                <a:solidFill>
                  <a:schemeClr val="tx1"/>
                </a:solidFill>
              </a:rPr>
              <a:t> </a:t>
            </a:r>
            <a:r>
              <a:rPr lang="de-CH" b="1">
                <a:solidFill>
                  <a:schemeClr val="tx1"/>
                </a:solidFill>
              </a:rPr>
              <a:t>– </a:t>
            </a:r>
            <a:r>
              <a:rPr lang="de-CH" b="1" err="1">
                <a:solidFill>
                  <a:schemeClr val="tx1"/>
                </a:solidFill>
              </a:rPr>
              <a:t>importance</a:t>
            </a:r>
            <a:r>
              <a:rPr lang="de-CH" b="1">
                <a:solidFill>
                  <a:schemeClr val="tx1"/>
                </a:solidFill>
              </a:rPr>
              <a:t> </a:t>
            </a:r>
            <a:r>
              <a:rPr lang="de-CH" b="1" err="1">
                <a:solidFill>
                  <a:schemeClr val="tx1"/>
                </a:solidFill>
              </a:rPr>
              <a:t>cannot</a:t>
            </a:r>
            <a:r>
              <a:rPr lang="de-CH" b="1">
                <a:solidFill>
                  <a:schemeClr val="tx1"/>
                </a:solidFill>
              </a:rPr>
              <a:t> </a:t>
            </a:r>
            <a:r>
              <a:rPr lang="de-CH" b="1" err="1">
                <a:solidFill>
                  <a:schemeClr val="tx1"/>
                </a:solidFill>
              </a:rPr>
              <a:t>be</a:t>
            </a:r>
            <a:r>
              <a:rPr lang="de-CH" b="1">
                <a:solidFill>
                  <a:schemeClr val="tx1"/>
                </a:solidFill>
              </a:rPr>
              <a:t> </a:t>
            </a:r>
            <a:r>
              <a:rPr lang="de-CH" b="1" err="1">
                <a:solidFill>
                  <a:schemeClr val="tx1"/>
                </a:solidFill>
              </a:rPr>
              <a:t>underestimated</a:t>
            </a:r>
            <a:endParaRPr lang="de-CH" b="1">
              <a:solidFill>
                <a:schemeClr val="tx1"/>
              </a:solidFill>
            </a:endParaRPr>
          </a:p>
          <a:p>
            <a:pPr>
              <a:buFont typeface="Arial" panose="020B0604020202020204" pitchFamily="34" charset="0"/>
              <a:buChar char="•"/>
            </a:pPr>
            <a:r>
              <a:rPr lang="de-CH" err="1">
                <a:solidFill>
                  <a:schemeClr val="tx1"/>
                </a:solidFill>
              </a:rPr>
              <a:t>Newly</a:t>
            </a:r>
            <a:r>
              <a:rPr lang="de-CH">
                <a:solidFill>
                  <a:schemeClr val="tx1"/>
                </a:solidFill>
              </a:rPr>
              <a:t> </a:t>
            </a:r>
            <a:r>
              <a:rPr lang="de-CH" err="1">
                <a:solidFill>
                  <a:schemeClr val="tx1"/>
                </a:solidFill>
              </a:rPr>
              <a:t>integrated</a:t>
            </a:r>
            <a:r>
              <a:rPr lang="de-CH">
                <a:solidFill>
                  <a:schemeClr val="tx1"/>
                </a:solidFill>
              </a:rPr>
              <a:t> </a:t>
            </a:r>
            <a:r>
              <a:rPr lang="de-CH" err="1">
                <a:solidFill>
                  <a:schemeClr val="tx1"/>
                </a:solidFill>
              </a:rPr>
              <a:t>into</a:t>
            </a:r>
            <a:r>
              <a:rPr lang="de-CH">
                <a:solidFill>
                  <a:schemeClr val="tx1"/>
                </a:solidFill>
              </a:rPr>
              <a:t> </a:t>
            </a:r>
            <a:r>
              <a:rPr lang="de-CH" err="1">
                <a:solidFill>
                  <a:schemeClr val="tx1"/>
                </a:solidFill>
              </a:rPr>
              <a:t>the</a:t>
            </a:r>
            <a:r>
              <a:rPr lang="de-CH">
                <a:solidFill>
                  <a:schemeClr val="tx1"/>
                </a:solidFill>
              </a:rPr>
              <a:t> </a:t>
            </a:r>
            <a:r>
              <a:rPr lang="de-CH" err="1">
                <a:solidFill>
                  <a:schemeClr val="tx1"/>
                </a:solidFill>
              </a:rPr>
              <a:t>tool</a:t>
            </a:r>
            <a:r>
              <a:rPr lang="de-CH">
                <a:solidFill>
                  <a:schemeClr val="tx1"/>
                </a:solidFill>
              </a:rPr>
              <a:t> – but </a:t>
            </a:r>
            <a:r>
              <a:rPr lang="de-CH" err="1">
                <a:solidFill>
                  <a:schemeClr val="tx1"/>
                </a:solidFill>
              </a:rPr>
              <a:t>no</a:t>
            </a:r>
            <a:r>
              <a:rPr lang="de-CH">
                <a:solidFill>
                  <a:schemeClr val="tx1"/>
                </a:solidFill>
              </a:rPr>
              <a:t> relevant </a:t>
            </a:r>
            <a:r>
              <a:rPr lang="de-CH" err="1">
                <a:solidFill>
                  <a:schemeClr val="tx1"/>
                </a:solidFill>
              </a:rPr>
              <a:t>content</a:t>
            </a:r>
            <a:r>
              <a:rPr lang="de-CH">
                <a:solidFill>
                  <a:schemeClr val="tx1"/>
                </a:solidFill>
              </a:rPr>
              <a:t> </a:t>
            </a:r>
            <a:r>
              <a:rPr lang="de-CH" err="1">
                <a:solidFill>
                  <a:schemeClr val="tx1"/>
                </a:solidFill>
              </a:rPr>
              <a:t>change</a:t>
            </a:r>
            <a:r>
              <a:rPr lang="de-CH">
                <a:solidFill>
                  <a:schemeClr val="tx1"/>
                </a:solidFill>
              </a:rPr>
              <a:t> </a:t>
            </a:r>
            <a:r>
              <a:rPr lang="de-CH" err="1">
                <a:solidFill>
                  <a:schemeClr val="tx1"/>
                </a:solidFill>
              </a:rPr>
              <a:t>to</a:t>
            </a:r>
            <a:r>
              <a:rPr lang="de-CH">
                <a:solidFill>
                  <a:schemeClr val="tx1"/>
                </a:solidFill>
              </a:rPr>
              <a:t> </a:t>
            </a:r>
            <a:r>
              <a:rPr lang="de-CH" err="1">
                <a:solidFill>
                  <a:schemeClr val="tx1"/>
                </a:solidFill>
              </a:rPr>
              <a:t>old</a:t>
            </a:r>
            <a:r>
              <a:rPr lang="de-CH">
                <a:solidFill>
                  <a:schemeClr val="tx1"/>
                </a:solidFill>
              </a:rPr>
              <a:t> CEDRIG</a:t>
            </a:r>
          </a:p>
          <a:p>
            <a:pPr>
              <a:buFont typeface="Arial" panose="020B0604020202020204" pitchFamily="34" charset="0"/>
              <a:buChar char="•"/>
            </a:pPr>
            <a:r>
              <a:rPr lang="de-CH" err="1">
                <a:solidFill>
                  <a:schemeClr val="tx1"/>
                </a:solidFill>
              </a:rPr>
              <a:t>How</a:t>
            </a:r>
            <a:r>
              <a:rPr lang="de-CH">
                <a:solidFill>
                  <a:schemeClr val="tx1"/>
                </a:solidFill>
              </a:rPr>
              <a:t> </a:t>
            </a:r>
            <a:r>
              <a:rPr lang="de-CH" err="1">
                <a:solidFill>
                  <a:schemeClr val="tx1"/>
                </a:solidFill>
              </a:rPr>
              <a:t>to</a:t>
            </a:r>
            <a:r>
              <a:rPr lang="de-CH">
                <a:solidFill>
                  <a:schemeClr val="tx1"/>
                </a:solidFill>
              </a:rPr>
              <a:t> </a:t>
            </a:r>
            <a:r>
              <a:rPr lang="de-CH" err="1">
                <a:solidFill>
                  <a:schemeClr val="tx1"/>
                </a:solidFill>
              </a:rPr>
              <a:t>get</a:t>
            </a:r>
            <a:r>
              <a:rPr lang="de-CH">
                <a:solidFill>
                  <a:schemeClr val="tx1"/>
                </a:solidFill>
              </a:rPr>
              <a:t> </a:t>
            </a:r>
            <a:r>
              <a:rPr lang="de-CH" err="1">
                <a:solidFill>
                  <a:schemeClr val="tx1"/>
                </a:solidFill>
              </a:rPr>
              <a:t>there</a:t>
            </a:r>
            <a:r>
              <a:rPr lang="de-CH">
                <a:solidFill>
                  <a:schemeClr val="tx1"/>
                </a:solidFill>
              </a:rPr>
              <a:t>: </a:t>
            </a:r>
          </a:p>
          <a:p>
            <a:pPr lvl="1">
              <a:spcBef>
                <a:spcPts val="0"/>
              </a:spcBef>
              <a:buClrTx/>
              <a:buSzPct val="80000"/>
              <a:buFont typeface="Arial" panose="020B0604020202020204" pitchFamily="34" charset="0"/>
              <a:buChar char="•"/>
            </a:pPr>
            <a:r>
              <a:rPr lang="de-CH">
                <a:solidFill>
                  <a:schemeClr val="tx1"/>
                </a:solidFill>
              </a:rPr>
              <a:t>Recycle (</a:t>
            </a:r>
            <a:r>
              <a:rPr lang="de-CH" err="1">
                <a:solidFill>
                  <a:schemeClr val="tx1"/>
                </a:solidFill>
              </a:rPr>
              <a:t>use</a:t>
            </a:r>
            <a:r>
              <a:rPr lang="de-CH">
                <a:solidFill>
                  <a:schemeClr val="tx1"/>
                </a:solidFill>
              </a:rPr>
              <a:t>/</a:t>
            </a:r>
            <a:r>
              <a:rPr lang="de-CH" err="1">
                <a:solidFill>
                  <a:schemeClr val="tx1"/>
                </a:solidFill>
              </a:rPr>
              <a:t>adapt</a:t>
            </a:r>
            <a:r>
              <a:rPr lang="de-CH">
                <a:solidFill>
                  <a:schemeClr val="tx1"/>
                </a:solidFill>
              </a:rPr>
              <a:t> an </a:t>
            </a:r>
            <a:r>
              <a:rPr lang="de-CH" err="1">
                <a:solidFill>
                  <a:schemeClr val="tx1"/>
                </a:solidFill>
              </a:rPr>
              <a:t>existing</a:t>
            </a:r>
            <a:r>
              <a:rPr lang="de-CH">
                <a:solidFill>
                  <a:schemeClr val="tx1"/>
                </a:solidFill>
              </a:rPr>
              <a:t> </a:t>
            </a:r>
            <a:r>
              <a:rPr lang="de-CH" err="1">
                <a:solidFill>
                  <a:schemeClr val="tx1"/>
                </a:solidFill>
              </a:rPr>
              <a:t>context</a:t>
            </a:r>
            <a:r>
              <a:rPr lang="de-CH">
                <a:solidFill>
                  <a:schemeClr val="tx1"/>
                </a:solidFill>
              </a:rPr>
              <a:t> </a:t>
            </a:r>
            <a:r>
              <a:rPr lang="de-CH" err="1">
                <a:solidFill>
                  <a:schemeClr val="tx1"/>
                </a:solidFill>
              </a:rPr>
              <a:t>analysis</a:t>
            </a:r>
            <a:r>
              <a:rPr lang="de-CH">
                <a:solidFill>
                  <a:schemeClr val="tx1"/>
                </a:solidFill>
              </a:rPr>
              <a:t>)</a:t>
            </a:r>
          </a:p>
          <a:p>
            <a:pPr lvl="1">
              <a:spcBef>
                <a:spcPts val="0"/>
              </a:spcBef>
              <a:buClrTx/>
              <a:buSzPct val="80000"/>
              <a:buFont typeface="Arial" panose="020B0604020202020204" pitchFamily="34" charset="0"/>
              <a:buChar char="•"/>
            </a:pPr>
            <a:r>
              <a:rPr lang="de-CH">
                <a:solidFill>
                  <a:schemeClr val="tx1"/>
                </a:solidFill>
              </a:rPr>
              <a:t>Outsource (&gt; </a:t>
            </a:r>
            <a:r>
              <a:rPr lang="de-CH" err="1">
                <a:solidFill>
                  <a:schemeClr val="tx1"/>
                </a:solidFill>
              </a:rPr>
              <a:t>consultant</a:t>
            </a:r>
            <a:r>
              <a:rPr lang="de-CH">
                <a:solidFill>
                  <a:schemeClr val="tx1"/>
                </a:solidFill>
              </a:rPr>
              <a:t>)</a:t>
            </a:r>
          </a:p>
          <a:p>
            <a:pPr lvl="1">
              <a:spcBef>
                <a:spcPts val="0"/>
              </a:spcBef>
              <a:buFont typeface="Arial" panose="020B0604020202020204" pitchFamily="34" charset="0"/>
              <a:buChar char="•"/>
            </a:pPr>
            <a:r>
              <a:rPr lang="de-CH">
                <a:solidFill>
                  <a:schemeClr val="tx1"/>
                </a:solidFill>
              </a:rPr>
              <a:t>Do </a:t>
            </a:r>
            <a:r>
              <a:rPr lang="de-CH" err="1">
                <a:solidFill>
                  <a:schemeClr val="tx1"/>
                </a:solidFill>
              </a:rPr>
              <a:t>it</a:t>
            </a:r>
            <a:r>
              <a:rPr lang="de-CH">
                <a:solidFill>
                  <a:schemeClr val="tx1"/>
                </a:solidFill>
              </a:rPr>
              <a:t> </a:t>
            </a:r>
            <a:r>
              <a:rPr lang="de-CH" err="1">
                <a:solidFill>
                  <a:schemeClr val="tx1"/>
                </a:solidFill>
              </a:rPr>
              <a:t>yourself</a:t>
            </a:r>
            <a:endParaRPr lang="de-CH">
              <a:solidFill>
                <a:schemeClr val="tx1"/>
              </a:solidFill>
            </a:endParaRPr>
          </a:p>
          <a:p>
            <a:pPr lvl="1">
              <a:spcBef>
                <a:spcPts val="0"/>
              </a:spcBef>
              <a:buFont typeface="Arial" panose="020B0604020202020204" pitchFamily="34" charset="0"/>
              <a:buChar char="•"/>
            </a:pPr>
            <a:endParaRPr lang="de-CH">
              <a:solidFill>
                <a:schemeClr val="tx1"/>
              </a:solidFill>
            </a:endParaRPr>
          </a:p>
          <a:p>
            <a:pPr lvl="1">
              <a:spcBef>
                <a:spcPts val="0"/>
              </a:spcBef>
              <a:buFont typeface="Arial" panose="020B0604020202020204" pitchFamily="34" charset="0"/>
              <a:buChar char="•"/>
            </a:pPr>
            <a:endParaRPr lang="de-CH">
              <a:solidFill>
                <a:schemeClr val="tx1"/>
              </a:solidFill>
            </a:endParaRPr>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6" name="Grafik 5" descr="Ein Bild, das Text, Handschrift, Reihe, Schrift enthält.&#10;&#10;KI-generierte Inhalte können fehlerhaft sein.">
            <a:extLst>
              <a:ext uri="{FF2B5EF4-FFF2-40B4-BE49-F238E27FC236}">
                <a16:creationId xmlns:a16="http://schemas.microsoft.com/office/drawing/2014/main" id="{370E7F4E-9DCE-F1FD-A2BF-A92B892FA188}"/>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1506070" y="3153173"/>
            <a:ext cx="7602445" cy="1976488"/>
          </a:xfrm>
          <a:prstGeom prst="rect">
            <a:avLst/>
          </a:prstGeom>
        </p:spPr>
      </p:pic>
      <p:pic>
        <p:nvPicPr>
          <p:cNvPr id="7" name="Grafik 6">
            <a:extLst>
              <a:ext uri="{FF2B5EF4-FFF2-40B4-BE49-F238E27FC236}">
                <a16:creationId xmlns:a16="http://schemas.microsoft.com/office/drawing/2014/main" id="{D173B2F5-27CC-6240-BA98-61F260DE997D}"/>
              </a:ext>
            </a:extLst>
          </p:cNvPr>
          <p:cNvPicPr>
            <a:picLocks noChangeAspect="1"/>
          </p:cNvPicPr>
          <p:nvPr/>
        </p:nvPicPr>
        <p:blipFill>
          <a:blip r:embed="rId4"/>
          <a:stretch>
            <a:fillRect/>
          </a:stretch>
        </p:blipFill>
        <p:spPr>
          <a:xfrm>
            <a:off x="0" y="885825"/>
            <a:ext cx="2315823" cy="3025097"/>
          </a:xfrm>
          <a:prstGeom prst="rect">
            <a:avLst/>
          </a:prstGeom>
        </p:spPr>
      </p:pic>
    </p:spTree>
    <p:extLst>
      <p:ext uri="{BB962C8B-B14F-4D97-AF65-F5344CB8AC3E}">
        <p14:creationId xmlns:p14="http://schemas.microsoft.com/office/powerpoint/2010/main" val="23090256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CEB7565A-8E5F-AC79-2977-F5BA7C0A3A5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5D1ED5A-F83D-576E-478F-1403C46A42AE}"/>
              </a:ext>
            </a:extLst>
          </p:cNvPr>
          <p:cNvSpPr>
            <a:spLocks noGrp="1"/>
          </p:cNvSpPr>
          <p:nvPr>
            <p:ph type="title"/>
          </p:nvPr>
        </p:nvSpPr>
        <p:spPr/>
        <p:txBody>
          <a:bodyPr/>
          <a:lstStyle/>
          <a:p>
            <a:r>
              <a:rPr lang="en-US" altLang="en-US" sz="2400" b="1">
                <a:solidFill>
                  <a:srgbClr val="34872B"/>
                </a:solidFill>
                <a:cs typeface="Arial" panose="020B0604020202020204" pitchFamily="34" charset="0"/>
              </a:rPr>
              <a:t>Part I: Context analysis</a:t>
            </a:r>
            <a:br>
              <a:rPr lang="en-US" altLang="en-US" sz="2400" b="1">
                <a:solidFill>
                  <a:srgbClr val="34872B"/>
                </a:solidFill>
                <a:cs typeface="Arial" panose="020B0604020202020204" pitchFamily="34" charset="0"/>
              </a:rPr>
            </a:br>
            <a:endParaRPr lang="de-CH"/>
          </a:p>
        </p:txBody>
      </p:sp>
      <p:sp>
        <p:nvSpPr>
          <p:cNvPr id="6" name="Textplatzhalter 5">
            <a:extLst>
              <a:ext uri="{FF2B5EF4-FFF2-40B4-BE49-F238E27FC236}">
                <a16:creationId xmlns:a16="http://schemas.microsoft.com/office/drawing/2014/main" id="{3E913A33-70A0-C703-D22E-F9F78992D844}"/>
              </a:ext>
            </a:extLst>
          </p:cNvPr>
          <p:cNvSpPr>
            <a:spLocks noGrp="1"/>
          </p:cNvSpPr>
          <p:nvPr>
            <p:ph type="body" idx="1"/>
          </p:nvPr>
        </p:nvSpPr>
        <p:spPr/>
        <p:txBody>
          <a:bodyPr/>
          <a:lstStyle/>
          <a:p>
            <a:endParaRPr lang="de-CH"/>
          </a:p>
        </p:txBody>
      </p:sp>
      <p:sp>
        <p:nvSpPr>
          <p:cNvPr id="489" name="Google Shape;489;p88">
            <a:extLst>
              <a:ext uri="{FF2B5EF4-FFF2-40B4-BE49-F238E27FC236}">
                <a16:creationId xmlns:a16="http://schemas.microsoft.com/office/drawing/2014/main" id="{F4FD0AB4-FC74-934A-3675-8F4FDDE9162E}"/>
              </a:ext>
            </a:extLst>
          </p:cNvPr>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7" name="Grafik 6">
            <a:extLst>
              <a:ext uri="{FF2B5EF4-FFF2-40B4-BE49-F238E27FC236}">
                <a16:creationId xmlns:a16="http://schemas.microsoft.com/office/drawing/2014/main" id="{85A086E6-8B08-E339-E754-8858811ED076}"/>
              </a:ext>
            </a:extLst>
          </p:cNvPr>
          <p:cNvPicPr>
            <a:picLocks noChangeAspect="1"/>
          </p:cNvPicPr>
          <p:nvPr/>
        </p:nvPicPr>
        <p:blipFill>
          <a:blip r:embed="rId3"/>
          <a:stretch>
            <a:fillRect/>
          </a:stretch>
        </p:blipFill>
        <p:spPr>
          <a:xfrm>
            <a:off x="2414183" y="805102"/>
            <a:ext cx="6729817" cy="4164567"/>
          </a:xfrm>
          <a:prstGeom prst="rect">
            <a:avLst/>
          </a:prstGeom>
        </p:spPr>
      </p:pic>
      <p:sp>
        <p:nvSpPr>
          <p:cNvPr id="8" name="Ellipse 7">
            <a:extLst>
              <a:ext uri="{FF2B5EF4-FFF2-40B4-BE49-F238E27FC236}">
                <a16:creationId xmlns:a16="http://schemas.microsoft.com/office/drawing/2014/main" id="{8F2DE00B-1032-D4F2-AB11-C3B29C938EC4}"/>
              </a:ext>
            </a:extLst>
          </p:cNvPr>
          <p:cNvSpPr/>
          <p:nvPr/>
        </p:nvSpPr>
        <p:spPr>
          <a:xfrm>
            <a:off x="2315823" y="1885342"/>
            <a:ext cx="2659973" cy="75927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Textfeld 8">
            <a:extLst>
              <a:ext uri="{FF2B5EF4-FFF2-40B4-BE49-F238E27FC236}">
                <a16:creationId xmlns:a16="http://schemas.microsoft.com/office/drawing/2014/main" id="{F4583C21-FDD5-58E8-5DE1-DCDD599FAA85}"/>
              </a:ext>
            </a:extLst>
          </p:cNvPr>
          <p:cNvSpPr txBox="1"/>
          <p:nvPr/>
        </p:nvSpPr>
        <p:spPr>
          <a:xfrm>
            <a:off x="5143500" y="2025983"/>
            <a:ext cx="2805881" cy="646331"/>
          </a:xfrm>
          <a:prstGeom prst="rect">
            <a:avLst/>
          </a:prstGeom>
          <a:solidFill>
            <a:schemeClr val="bg1"/>
          </a:solidFill>
        </p:spPr>
        <p:txBody>
          <a:bodyPr wrap="square" rtlCol="0">
            <a:spAutoFit/>
          </a:bodyPr>
          <a:lstStyle/>
          <a:p>
            <a:r>
              <a:rPr lang="de-CH" sz="1800">
                <a:solidFill>
                  <a:schemeClr val="tx1"/>
                </a:solidFill>
              </a:rPr>
              <a:t>Recycle / </a:t>
            </a:r>
            <a:r>
              <a:rPr lang="de-CH" sz="1800" err="1">
                <a:solidFill>
                  <a:schemeClr val="tx1"/>
                </a:solidFill>
              </a:rPr>
              <a:t>adapt</a:t>
            </a:r>
            <a:r>
              <a:rPr lang="de-CH" sz="1800">
                <a:solidFill>
                  <a:schemeClr val="tx1"/>
                </a:solidFill>
              </a:rPr>
              <a:t> an </a:t>
            </a:r>
            <a:r>
              <a:rPr lang="de-CH" sz="1800" err="1">
                <a:solidFill>
                  <a:schemeClr val="tx1"/>
                </a:solidFill>
              </a:rPr>
              <a:t>existing</a:t>
            </a:r>
            <a:r>
              <a:rPr lang="de-CH" sz="1800">
                <a:solidFill>
                  <a:schemeClr val="tx1"/>
                </a:solidFill>
              </a:rPr>
              <a:t> </a:t>
            </a:r>
            <a:r>
              <a:rPr lang="de-CH" sz="1800" err="1">
                <a:solidFill>
                  <a:schemeClr val="tx1"/>
                </a:solidFill>
              </a:rPr>
              <a:t>context</a:t>
            </a:r>
            <a:r>
              <a:rPr lang="de-CH" sz="1800">
                <a:solidFill>
                  <a:schemeClr val="tx1"/>
                </a:solidFill>
              </a:rPr>
              <a:t> </a:t>
            </a:r>
            <a:r>
              <a:rPr lang="de-CH" sz="1800" err="1">
                <a:solidFill>
                  <a:schemeClr val="tx1"/>
                </a:solidFill>
              </a:rPr>
              <a:t>analysis</a:t>
            </a:r>
            <a:endParaRPr lang="de-CH" sz="1800">
              <a:solidFill>
                <a:schemeClr val="tx1"/>
              </a:solidFill>
            </a:endParaRPr>
          </a:p>
        </p:txBody>
      </p:sp>
      <p:sp>
        <p:nvSpPr>
          <p:cNvPr id="11" name="Textfeld 10">
            <a:extLst>
              <a:ext uri="{FF2B5EF4-FFF2-40B4-BE49-F238E27FC236}">
                <a16:creationId xmlns:a16="http://schemas.microsoft.com/office/drawing/2014/main" id="{86A517E8-7FAC-D8BF-61F9-66C35D01BA94}"/>
              </a:ext>
            </a:extLst>
          </p:cNvPr>
          <p:cNvSpPr txBox="1"/>
          <p:nvPr/>
        </p:nvSpPr>
        <p:spPr>
          <a:xfrm>
            <a:off x="4948621" y="4055463"/>
            <a:ext cx="4134095" cy="646331"/>
          </a:xfrm>
          <a:prstGeom prst="rect">
            <a:avLst/>
          </a:prstGeom>
          <a:solidFill>
            <a:schemeClr val="bg1"/>
          </a:solidFill>
        </p:spPr>
        <p:txBody>
          <a:bodyPr wrap="square" rtlCol="0">
            <a:spAutoFit/>
          </a:bodyPr>
          <a:lstStyle/>
          <a:p>
            <a:r>
              <a:rPr lang="de-CH" sz="1800">
                <a:solidFill>
                  <a:schemeClr val="tx1"/>
                </a:solidFill>
              </a:rPr>
              <a:t>Create a </a:t>
            </a:r>
            <a:r>
              <a:rPr lang="de-CH" sz="1800" err="1">
                <a:solidFill>
                  <a:schemeClr val="tx1"/>
                </a:solidFill>
              </a:rPr>
              <a:t>new</a:t>
            </a:r>
            <a:r>
              <a:rPr lang="de-CH" sz="1800">
                <a:solidFill>
                  <a:schemeClr val="tx1"/>
                </a:solidFill>
              </a:rPr>
              <a:t> </a:t>
            </a:r>
            <a:r>
              <a:rPr lang="de-CH" sz="1800" err="1">
                <a:solidFill>
                  <a:schemeClr val="tx1"/>
                </a:solidFill>
              </a:rPr>
              <a:t>context</a:t>
            </a:r>
            <a:r>
              <a:rPr lang="de-CH" sz="1800">
                <a:solidFill>
                  <a:schemeClr val="tx1"/>
                </a:solidFill>
              </a:rPr>
              <a:t> </a:t>
            </a:r>
            <a:r>
              <a:rPr lang="de-CH" sz="1800" err="1">
                <a:solidFill>
                  <a:schemeClr val="tx1"/>
                </a:solidFill>
              </a:rPr>
              <a:t>analysis</a:t>
            </a:r>
            <a:r>
              <a:rPr lang="de-CH" sz="1800">
                <a:solidFill>
                  <a:schemeClr val="tx1"/>
                </a:solidFill>
              </a:rPr>
              <a:t> (</a:t>
            </a:r>
            <a:r>
              <a:rPr lang="de-CH" sz="1800" err="1">
                <a:solidFill>
                  <a:schemeClr val="tx1"/>
                </a:solidFill>
              </a:rPr>
              <a:t>by</a:t>
            </a:r>
            <a:r>
              <a:rPr lang="de-CH" sz="1800">
                <a:solidFill>
                  <a:schemeClr val="tx1"/>
                </a:solidFill>
              </a:rPr>
              <a:t> </a:t>
            </a:r>
            <a:r>
              <a:rPr lang="de-CH" sz="1800" err="1">
                <a:solidFill>
                  <a:schemeClr val="tx1"/>
                </a:solidFill>
              </a:rPr>
              <a:t>yourself</a:t>
            </a:r>
            <a:r>
              <a:rPr lang="de-CH" sz="1800">
                <a:solidFill>
                  <a:schemeClr val="tx1"/>
                </a:solidFill>
              </a:rPr>
              <a:t> </a:t>
            </a:r>
            <a:r>
              <a:rPr lang="de-CH" sz="1800" err="1">
                <a:solidFill>
                  <a:schemeClr val="tx1"/>
                </a:solidFill>
              </a:rPr>
              <a:t>or</a:t>
            </a:r>
            <a:r>
              <a:rPr lang="de-CH" sz="1800">
                <a:solidFill>
                  <a:schemeClr val="tx1"/>
                </a:solidFill>
              </a:rPr>
              <a:t> </a:t>
            </a:r>
            <a:r>
              <a:rPr lang="de-CH" sz="1800" err="1">
                <a:solidFill>
                  <a:schemeClr val="tx1"/>
                </a:solidFill>
              </a:rPr>
              <a:t>through</a:t>
            </a:r>
            <a:r>
              <a:rPr lang="de-CH" sz="1800">
                <a:solidFill>
                  <a:schemeClr val="tx1"/>
                </a:solidFill>
              </a:rPr>
              <a:t> a </a:t>
            </a:r>
            <a:r>
              <a:rPr lang="de-CH" sz="1800" err="1">
                <a:solidFill>
                  <a:schemeClr val="tx1"/>
                </a:solidFill>
              </a:rPr>
              <a:t>consultant</a:t>
            </a:r>
            <a:r>
              <a:rPr lang="de-CH" sz="1800">
                <a:solidFill>
                  <a:schemeClr val="tx1"/>
                </a:solidFill>
              </a:rPr>
              <a:t>)</a:t>
            </a:r>
          </a:p>
        </p:txBody>
      </p:sp>
      <p:sp>
        <p:nvSpPr>
          <p:cNvPr id="12" name="Ellipse 11">
            <a:extLst>
              <a:ext uri="{FF2B5EF4-FFF2-40B4-BE49-F238E27FC236}">
                <a16:creationId xmlns:a16="http://schemas.microsoft.com/office/drawing/2014/main" id="{C8885FC5-C2CE-5A7F-A795-66886577ACC8}"/>
              </a:ext>
            </a:extLst>
          </p:cNvPr>
          <p:cNvSpPr/>
          <p:nvPr/>
        </p:nvSpPr>
        <p:spPr>
          <a:xfrm>
            <a:off x="8017329" y="4701793"/>
            <a:ext cx="1065388" cy="3543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3" name="Gerade Verbindung mit Pfeil 2">
            <a:extLst>
              <a:ext uri="{FF2B5EF4-FFF2-40B4-BE49-F238E27FC236}">
                <a16:creationId xmlns:a16="http://schemas.microsoft.com/office/drawing/2014/main" id="{D9F856F1-41DA-3A47-7740-39DC41FFF705}"/>
              </a:ext>
            </a:extLst>
          </p:cNvPr>
          <p:cNvCxnSpPr/>
          <p:nvPr/>
        </p:nvCxnSpPr>
        <p:spPr>
          <a:xfrm>
            <a:off x="7411065" y="4640238"/>
            <a:ext cx="538316" cy="1824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FD0F8F24-5BF3-0A4F-71A7-1BAE3F9F85A7}"/>
              </a:ext>
            </a:extLst>
          </p:cNvPr>
          <p:cNvPicPr>
            <a:picLocks noChangeAspect="1"/>
          </p:cNvPicPr>
          <p:nvPr/>
        </p:nvPicPr>
        <p:blipFill>
          <a:blip r:embed="rId4"/>
          <a:stretch>
            <a:fillRect/>
          </a:stretch>
        </p:blipFill>
        <p:spPr>
          <a:xfrm>
            <a:off x="0" y="885825"/>
            <a:ext cx="2315823" cy="3025097"/>
          </a:xfrm>
          <a:prstGeom prst="rect">
            <a:avLst/>
          </a:prstGeom>
        </p:spPr>
      </p:pic>
    </p:spTree>
    <p:extLst>
      <p:ext uri="{BB962C8B-B14F-4D97-AF65-F5344CB8AC3E}">
        <p14:creationId xmlns:p14="http://schemas.microsoft.com/office/powerpoint/2010/main" val="218321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E6A0929D-D87C-C2D1-BD16-9F1F0D34B3E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6DEDD49-40AF-1D6F-7544-CC8D15BB8665}"/>
              </a:ext>
            </a:extLst>
          </p:cNvPr>
          <p:cNvSpPr>
            <a:spLocks noGrp="1"/>
          </p:cNvSpPr>
          <p:nvPr>
            <p:ph type="title"/>
          </p:nvPr>
        </p:nvSpPr>
        <p:spPr/>
        <p:txBody>
          <a:bodyPr/>
          <a:lstStyle/>
          <a:p>
            <a:r>
              <a:rPr lang="de-CH"/>
              <a:t>Part I: </a:t>
            </a:r>
            <a:r>
              <a:rPr lang="de-CH" err="1"/>
              <a:t>Context</a:t>
            </a:r>
            <a:r>
              <a:rPr lang="de-CH"/>
              <a:t> </a:t>
            </a:r>
            <a:r>
              <a:rPr lang="de-CH" err="1"/>
              <a:t>analysis</a:t>
            </a:r>
            <a:endParaRPr lang="de-CH"/>
          </a:p>
        </p:txBody>
      </p:sp>
      <p:sp>
        <p:nvSpPr>
          <p:cNvPr id="18" name="Textplatzhalter 17">
            <a:extLst>
              <a:ext uri="{FF2B5EF4-FFF2-40B4-BE49-F238E27FC236}">
                <a16:creationId xmlns:a16="http://schemas.microsoft.com/office/drawing/2014/main" id="{C7A6CDFF-233F-755F-B57C-B02C6C6146EE}"/>
              </a:ext>
            </a:extLst>
          </p:cNvPr>
          <p:cNvSpPr>
            <a:spLocks noGrp="1"/>
          </p:cNvSpPr>
          <p:nvPr>
            <p:ph type="body" idx="1"/>
          </p:nvPr>
        </p:nvSpPr>
        <p:spPr/>
        <p:txBody>
          <a:bodyPr/>
          <a:lstStyle/>
          <a:p>
            <a:endParaRPr lang="de-CH"/>
          </a:p>
        </p:txBody>
      </p:sp>
      <p:sp>
        <p:nvSpPr>
          <p:cNvPr id="489" name="Google Shape;489;p88">
            <a:extLst>
              <a:ext uri="{FF2B5EF4-FFF2-40B4-BE49-F238E27FC236}">
                <a16:creationId xmlns:a16="http://schemas.microsoft.com/office/drawing/2014/main" id="{349E3FEF-6C5A-5A98-9AFF-BD9F49B5AB43}"/>
              </a:ext>
            </a:extLst>
          </p:cNvPr>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6" name="Grafik 5">
            <a:extLst>
              <a:ext uri="{FF2B5EF4-FFF2-40B4-BE49-F238E27FC236}">
                <a16:creationId xmlns:a16="http://schemas.microsoft.com/office/drawing/2014/main" id="{75CC34B2-68A0-83D9-07E9-B448C0E71337}"/>
              </a:ext>
            </a:extLst>
          </p:cNvPr>
          <p:cNvPicPr>
            <a:picLocks noChangeAspect="1"/>
          </p:cNvPicPr>
          <p:nvPr/>
        </p:nvPicPr>
        <p:blipFill>
          <a:blip r:embed="rId3"/>
          <a:stretch>
            <a:fillRect/>
          </a:stretch>
        </p:blipFill>
        <p:spPr>
          <a:xfrm>
            <a:off x="970102" y="574625"/>
            <a:ext cx="7203795" cy="4287757"/>
          </a:xfrm>
          <a:prstGeom prst="rect">
            <a:avLst/>
          </a:prstGeom>
        </p:spPr>
      </p:pic>
      <p:sp>
        <p:nvSpPr>
          <p:cNvPr id="9" name="Ellipse 8">
            <a:extLst>
              <a:ext uri="{FF2B5EF4-FFF2-40B4-BE49-F238E27FC236}">
                <a16:creationId xmlns:a16="http://schemas.microsoft.com/office/drawing/2014/main" id="{37BD5AFD-4538-3A9A-1FE6-3AE8EAB57408}"/>
              </a:ext>
            </a:extLst>
          </p:cNvPr>
          <p:cNvSpPr/>
          <p:nvPr/>
        </p:nvSpPr>
        <p:spPr>
          <a:xfrm>
            <a:off x="5745944" y="792433"/>
            <a:ext cx="845356" cy="31823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Textfeld 11">
            <a:extLst>
              <a:ext uri="{FF2B5EF4-FFF2-40B4-BE49-F238E27FC236}">
                <a16:creationId xmlns:a16="http://schemas.microsoft.com/office/drawing/2014/main" id="{FEDC7DF8-1F31-3100-EC01-3F7F39ABBDF6}"/>
              </a:ext>
            </a:extLst>
          </p:cNvPr>
          <p:cNvSpPr txBox="1"/>
          <p:nvPr/>
        </p:nvSpPr>
        <p:spPr>
          <a:xfrm>
            <a:off x="2565288" y="1488706"/>
            <a:ext cx="3261919" cy="923330"/>
          </a:xfrm>
          <a:prstGeom prst="rect">
            <a:avLst/>
          </a:prstGeom>
          <a:solidFill>
            <a:schemeClr val="bg1"/>
          </a:solidFill>
        </p:spPr>
        <p:txBody>
          <a:bodyPr wrap="square" rtlCol="0">
            <a:spAutoFit/>
          </a:bodyPr>
          <a:lstStyle/>
          <a:p>
            <a:r>
              <a:rPr lang="de-CH" sz="1800" err="1">
                <a:solidFill>
                  <a:schemeClr val="tx1"/>
                </a:solidFill>
              </a:rPr>
              <a:t>Specific</a:t>
            </a:r>
            <a:r>
              <a:rPr lang="de-CH" sz="1800">
                <a:solidFill>
                  <a:schemeClr val="tx1"/>
                </a:solidFill>
              </a:rPr>
              <a:t> </a:t>
            </a:r>
            <a:r>
              <a:rPr lang="de-CH" sz="1800" err="1">
                <a:solidFill>
                  <a:schemeClr val="tx1"/>
                </a:solidFill>
              </a:rPr>
              <a:t>information</a:t>
            </a:r>
            <a:r>
              <a:rPr lang="de-CH" sz="1800">
                <a:solidFill>
                  <a:schemeClr val="tx1"/>
                </a:solidFill>
              </a:rPr>
              <a:t>, </a:t>
            </a:r>
            <a:r>
              <a:rPr lang="de-CH" sz="1800" err="1">
                <a:solidFill>
                  <a:schemeClr val="tx1"/>
                </a:solidFill>
              </a:rPr>
              <a:t>examples</a:t>
            </a:r>
            <a:r>
              <a:rPr lang="de-CH" sz="1800">
                <a:solidFill>
                  <a:schemeClr val="tx1"/>
                </a:solidFill>
              </a:rPr>
              <a:t>, </a:t>
            </a:r>
            <a:r>
              <a:rPr lang="de-CH" sz="1800" err="1">
                <a:solidFill>
                  <a:schemeClr val="tx1"/>
                </a:solidFill>
              </a:rPr>
              <a:t>definitions</a:t>
            </a:r>
            <a:r>
              <a:rPr lang="de-CH" sz="1800">
                <a:solidFill>
                  <a:schemeClr val="tx1"/>
                </a:solidFill>
              </a:rPr>
              <a:t> </a:t>
            </a:r>
            <a:r>
              <a:rPr lang="de-CH" sz="1800" err="1">
                <a:solidFill>
                  <a:schemeClr val="tx1"/>
                </a:solidFill>
              </a:rPr>
              <a:t>or</a:t>
            </a:r>
            <a:r>
              <a:rPr lang="de-CH" sz="1800">
                <a:solidFill>
                  <a:schemeClr val="tx1"/>
                </a:solidFill>
              </a:rPr>
              <a:t> </a:t>
            </a:r>
            <a:r>
              <a:rPr lang="de-CH" sz="1800" err="1">
                <a:solidFill>
                  <a:schemeClr val="tx1"/>
                </a:solidFill>
              </a:rPr>
              <a:t>data</a:t>
            </a:r>
            <a:r>
              <a:rPr lang="de-CH" sz="1800">
                <a:solidFill>
                  <a:schemeClr val="tx1"/>
                </a:solidFill>
              </a:rPr>
              <a:t> source </a:t>
            </a:r>
            <a:r>
              <a:rPr lang="de-CH" sz="1800" err="1">
                <a:solidFill>
                  <a:schemeClr val="tx1"/>
                </a:solidFill>
              </a:rPr>
              <a:t>related</a:t>
            </a:r>
            <a:r>
              <a:rPr lang="de-CH" sz="1800">
                <a:solidFill>
                  <a:schemeClr val="tx1"/>
                </a:solidFill>
              </a:rPr>
              <a:t> </a:t>
            </a:r>
            <a:r>
              <a:rPr lang="de-CH" sz="1800" err="1">
                <a:solidFill>
                  <a:schemeClr val="tx1"/>
                </a:solidFill>
              </a:rPr>
              <a:t>to</a:t>
            </a:r>
            <a:r>
              <a:rPr lang="de-CH" sz="1800">
                <a:solidFill>
                  <a:schemeClr val="tx1"/>
                </a:solidFill>
              </a:rPr>
              <a:t> </a:t>
            </a:r>
            <a:r>
              <a:rPr lang="de-CH" sz="1800" err="1">
                <a:solidFill>
                  <a:schemeClr val="tx1"/>
                </a:solidFill>
              </a:rPr>
              <a:t>this</a:t>
            </a:r>
            <a:r>
              <a:rPr lang="de-CH" sz="1800">
                <a:solidFill>
                  <a:schemeClr val="tx1"/>
                </a:solidFill>
              </a:rPr>
              <a:t> </a:t>
            </a:r>
            <a:r>
              <a:rPr lang="de-CH" sz="1800" err="1">
                <a:solidFill>
                  <a:schemeClr val="tx1"/>
                </a:solidFill>
              </a:rPr>
              <a:t>topic</a:t>
            </a:r>
            <a:endParaRPr lang="de-CH" sz="1800">
              <a:solidFill>
                <a:schemeClr val="tx1"/>
              </a:solidFill>
            </a:endParaRPr>
          </a:p>
        </p:txBody>
      </p:sp>
      <p:sp>
        <p:nvSpPr>
          <p:cNvPr id="13" name="Ellipse 12">
            <a:extLst>
              <a:ext uri="{FF2B5EF4-FFF2-40B4-BE49-F238E27FC236}">
                <a16:creationId xmlns:a16="http://schemas.microsoft.com/office/drawing/2014/main" id="{90B2707D-1930-3A5E-B48F-FF59D9C70738}"/>
              </a:ext>
            </a:extLst>
          </p:cNvPr>
          <p:cNvSpPr/>
          <p:nvPr/>
        </p:nvSpPr>
        <p:spPr>
          <a:xfrm>
            <a:off x="5109739" y="2500327"/>
            <a:ext cx="310243" cy="25143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Textfeld 10">
            <a:extLst>
              <a:ext uri="{FF2B5EF4-FFF2-40B4-BE49-F238E27FC236}">
                <a16:creationId xmlns:a16="http://schemas.microsoft.com/office/drawing/2014/main" id="{62FABA43-25B0-0F2B-7937-9AD9992FA30E}"/>
              </a:ext>
            </a:extLst>
          </p:cNvPr>
          <p:cNvSpPr txBox="1"/>
          <p:nvPr/>
        </p:nvSpPr>
        <p:spPr>
          <a:xfrm>
            <a:off x="4462947" y="38493"/>
            <a:ext cx="4352484" cy="646331"/>
          </a:xfrm>
          <a:prstGeom prst="rect">
            <a:avLst/>
          </a:prstGeom>
          <a:solidFill>
            <a:schemeClr val="bg1"/>
          </a:solidFill>
        </p:spPr>
        <p:txBody>
          <a:bodyPr wrap="square" rtlCol="0">
            <a:spAutoFit/>
          </a:bodyPr>
          <a:lstStyle/>
          <a:p>
            <a:r>
              <a:rPr lang="de-CH" sz="1800">
                <a:solidFill>
                  <a:schemeClr val="tx1"/>
                </a:solidFill>
              </a:rPr>
              <a:t>Background </a:t>
            </a:r>
            <a:r>
              <a:rPr lang="de-CH" sz="1800" err="1">
                <a:solidFill>
                  <a:schemeClr val="tx1"/>
                </a:solidFill>
              </a:rPr>
              <a:t>information</a:t>
            </a:r>
            <a:r>
              <a:rPr lang="de-CH" sz="1800">
                <a:solidFill>
                  <a:schemeClr val="tx1"/>
                </a:solidFill>
              </a:rPr>
              <a:t> and </a:t>
            </a:r>
            <a:r>
              <a:rPr lang="de-CH" sz="1800" err="1">
                <a:solidFill>
                  <a:schemeClr val="tx1"/>
                </a:solidFill>
              </a:rPr>
              <a:t>guidance</a:t>
            </a:r>
            <a:r>
              <a:rPr lang="de-CH" sz="1800">
                <a:solidFill>
                  <a:schemeClr val="tx1"/>
                </a:solidFill>
              </a:rPr>
              <a:t> (</a:t>
            </a:r>
            <a:r>
              <a:rPr lang="de-CH" sz="1800" err="1">
                <a:solidFill>
                  <a:schemeClr val="tx1"/>
                </a:solidFill>
              </a:rPr>
              <a:t>compilation</a:t>
            </a:r>
            <a:r>
              <a:rPr lang="de-CH" sz="1800">
                <a:solidFill>
                  <a:schemeClr val="tx1"/>
                </a:solidFill>
              </a:rPr>
              <a:t> will </a:t>
            </a:r>
            <a:r>
              <a:rPr lang="de-CH" sz="1800" err="1">
                <a:solidFill>
                  <a:schemeClr val="tx1"/>
                </a:solidFill>
              </a:rPr>
              <a:t>be</a:t>
            </a:r>
            <a:r>
              <a:rPr lang="de-CH" sz="1800">
                <a:solidFill>
                  <a:schemeClr val="tx1"/>
                </a:solidFill>
              </a:rPr>
              <a:t> </a:t>
            </a:r>
            <a:r>
              <a:rPr lang="de-CH" sz="1800" err="1">
                <a:solidFill>
                  <a:schemeClr val="tx1"/>
                </a:solidFill>
              </a:rPr>
              <a:t>available</a:t>
            </a:r>
            <a:r>
              <a:rPr lang="de-CH" sz="1800">
                <a:solidFill>
                  <a:schemeClr val="tx1"/>
                </a:solidFill>
              </a:rPr>
              <a:t> </a:t>
            </a:r>
            <a:r>
              <a:rPr lang="de-CH" sz="1800" err="1">
                <a:solidFill>
                  <a:schemeClr val="tx1"/>
                </a:solidFill>
              </a:rPr>
              <a:t>as</a:t>
            </a:r>
            <a:r>
              <a:rPr lang="de-CH" sz="1800">
                <a:solidFill>
                  <a:schemeClr val="tx1"/>
                </a:solidFill>
              </a:rPr>
              <a:t> </a:t>
            </a:r>
            <a:r>
              <a:rPr lang="de-CH" sz="1800" err="1">
                <a:solidFill>
                  <a:schemeClr val="tx1"/>
                </a:solidFill>
              </a:rPr>
              <a:t>manual</a:t>
            </a:r>
            <a:r>
              <a:rPr lang="de-CH" sz="1800">
                <a:solidFill>
                  <a:schemeClr val="tx1"/>
                </a:solidFill>
              </a:rPr>
              <a:t>) </a:t>
            </a:r>
          </a:p>
        </p:txBody>
      </p:sp>
      <p:cxnSp>
        <p:nvCxnSpPr>
          <p:cNvPr id="3" name="Gerade Verbindung mit Pfeil 2">
            <a:extLst>
              <a:ext uri="{FF2B5EF4-FFF2-40B4-BE49-F238E27FC236}">
                <a16:creationId xmlns:a16="http://schemas.microsoft.com/office/drawing/2014/main" id="{E536F51D-6CDB-7969-63B8-9DDAB57625F4}"/>
              </a:ext>
            </a:extLst>
          </p:cNvPr>
          <p:cNvCxnSpPr>
            <a:cxnSpLocks/>
          </p:cNvCxnSpPr>
          <p:nvPr/>
        </p:nvCxnSpPr>
        <p:spPr>
          <a:xfrm>
            <a:off x="6004560" y="660280"/>
            <a:ext cx="164062" cy="1127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79E803AC-88A5-82CD-B125-C57962344091}"/>
              </a:ext>
            </a:extLst>
          </p:cNvPr>
          <p:cNvCxnSpPr>
            <a:cxnSpLocks/>
          </p:cNvCxnSpPr>
          <p:nvPr/>
        </p:nvCxnSpPr>
        <p:spPr>
          <a:xfrm>
            <a:off x="4502149" y="2405988"/>
            <a:ext cx="607590" cy="1657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51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E07A8DA1-2087-551C-FAA6-699C3CAA11F3}"/>
              </a:ext>
            </a:extLst>
          </p:cNvPr>
          <p:cNvSpPr>
            <a:spLocks noGrp="1"/>
          </p:cNvSpPr>
          <p:nvPr>
            <p:ph type="title"/>
          </p:nvPr>
        </p:nvSpPr>
        <p:spPr/>
        <p:txBody>
          <a:bodyPr/>
          <a:lstStyle/>
          <a:p>
            <a:r>
              <a:rPr lang="de-CH" err="1"/>
              <a:t>Context</a:t>
            </a:r>
            <a:r>
              <a:rPr lang="de-CH"/>
              <a:t> </a:t>
            </a:r>
            <a:r>
              <a:rPr lang="de-CH" err="1"/>
              <a:t>analysis</a:t>
            </a:r>
            <a:r>
              <a:rPr lang="de-CH"/>
              <a:t> – </a:t>
            </a:r>
            <a:r>
              <a:rPr lang="de-CH" err="1"/>
              <a:t>hazards</a:t>
            </a:r>
            <a:r>
              <a:rPr lang="de-CH"/>
              <a:t>, </a:t>
            </a:r>
            <a:r>
              <a:rPr lang="de-CH" err="1"/>
              <a:t>vulnerabilities</a:t>
            </a:r>
            <a:r>
              <a:rPr lang="de-CH"/>
              <a:t>, </a:t>
            </a:r>
            <a:r>
              <a:rPr lang="de-CH" err="1"/>
              <a:t>risks</a:t>
            </a:r>
            <a:br>
              <a:rPr lang="de-CH"/>
            </a:br>
            <a:endParaRPr lang="de-CH"/>
          </a:p>
        </p:txBody>
      </p:sp>
      <p:sp>
        <p:nvSpPr>
          <p:cNvPr id="3" name="Rectangle 2">
            <a:extLst>
              <a:ext uri="{FF2B5EF4-FFF2-40B4-BE49-F238E27FC236}">
                <a16:creationId xmlns:a16="http://schemas.microsoft.com/office/drawing/2014/main" id="{3843AEC0-8047-40F2-B97C-2442BC29E78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pic>
        <p:nvPicPr>
          <p:cNvPr id="1025" name="Picture 1">
            <a:extLst>
              <a:ext uri="{FF2B5EF4-FFF2-40B4-BE49-F238E27FC236}">
                <a16:creationId xmlns:a16="http://schemas.microsoft.com/office/drawing/2014/main" id="{3A78589E-41E1-44B8-A2A2-4C527F382E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3" y="1045713"/>
            <a:ext cx="2850356" cy="30520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431C6967-56D4-4893-8D10-0382034108BF}"/>
              </a:ext>
            </a:extLst>
          </p:cNvPr>
          <p:cNvSpPr>
            <a:spLocks noChangeArrowheads="1"/>
          </p:cNvSpPr>
          <p:nvPr/>
        </p:nvSpPr>
        <p:spPr bwMode="auto">
          <a:xfrm>
            <a:off x="107157" y="4378524"/>
            <a:ext cx="332683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Source: IPCC AR5 Conceptual Framework; see also: </a:t>
            </a:r>
            <a:r>
              <a:rPr lang="en-US" altLang="de-DE" sz="800">
                <a:solidFill>
                  <a:schemeClr val="tx1"/>
                </a:solidFill>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Managing the Risks of Extreme Events and Disasters to Advance Climate Change Adaptation</a:t>
            </a:r>
            <a:endParaRPr kumimoji="0" lang="de-CH" altLang="de-DE"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de-DE"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278B3F24-40CD-42AE-8533-2A7C85B47B49}"/>
              </a:ext>
            </a:extLst>
          </p:cNvPr>
          <p:cNvSpPr txBox="1"/>
          <p:nvPr/>
        </p:nvSpPr>
        <p:spPr>
          <a:xfrm>
            <a:off x="3436374" y="733300"/>
            <a:ext cx="5300433" cy="4231928"/>
          </a:xfrm>
          <a:prstGeom prst="rect">
            <a:avLst/>
          </a:prstGeom>
          <a:noFill/>
        </p:spPr>
        <p:txBody>
          <a:bodyPr wrap="square">
            <a:spAutoFit/>
          </a:bodyPr>
          <a:lstStyle/>
          <a:p>
            <a:pPr marL="285750" indent="-285750">
              <a:buSzPct val="80000"/>
              <a:buFont typeface="Arial" panose="020B0604020202020204" pitchFamily="34" charset="0"/>
              <a:buChar char="•"/>
            </a:pPr>
            <a:r>
              <a:rPr lang="en-US" sz="1800" b="1">
                <a:solidFill>
                  <a:schemeClr val="tx1"/>
                </a:solidFill>
              </a:rPr>
              <a:t>Hazard: </a:t>
            </a:r>
            <a:r>
              <a:rPr lang="en-US" sz="1800">
                <a:solidFill>
                  <a:schemeClr val="tx1"/>
                </a:solidFill>
              </a:rPr>
              <a:t>A process, phenomenon or human activity that may cause loss of life, injury or other health impacts, property damage, social and economic disruption or environmental degradation. Focus in CEDRIG: </a:t>
            </a:r>
            <a:r>
              <a:rPr lang="en-US" sz="1800" b="1" i="1">
                <a:solidFill>
                  <a:schemeClr val="tx1"/>
                </a:solidFill>
              </a:rPr>
              <a:t>natural and environmental hazards</a:t>
            </a:r>
            <a:r>
              <a:rPr lang="en-US" sz="1800">
                <a:solidFill>
                  <a:schemeClr val="tx1"/>
                </a:solidFill>
              </a:rPr>
              <a:t> as well as </a:t>
            </a:r>
            <a:r>
              <a:rPr lang="en-US" sz="1800" b="1" i="1">
                <a:solidFill>
                  <a:schemeClr val="tx1"/>
                </a:solidFill>
              </a:rPr>
              <a:t>future trends due to climate change</a:t>
            </a:r>
            <a:r>
              <a:rPr lang="en-US" sz="1800">
                <a:solidFill>
                  <a:schemeClr val="tx1"/>
                </a:solidFill>
              </a:rPr>
              <a:t>.</a:t>
            </a:r>
          </a:p>
          <a:p>
            <a:pPr marL="285750" indent="-285750">
              <a:buSzPct val="80000"/>
              <a:buFont typeface="Arial" panose="020B0604020202020204" pitchFamily="34" charset="0"/>
              <a:buChar char="•"/>
            </a:pPr>
            <a:r>
              <a:rPr lang="en-US" sz="1800" b="1">
                <a:solidFill>
                  <a:schemeClr val="tx1"/>
                </a:solidFill>
              </a:rPr>
              <a:t>Exposure: </a:t>
            </a:r>
            <a:r>
              <a:rPr lang="en-US" sz="1800">
                <a:solidFill>
                  <a:schemeClr val="tx1"/>
                </a:solidFill>
              </a:rPr>
              <a:t>The presence of people; livelihoods; environmental services and resources; infrastructure; or economic, social, or cultural assets in places that could be adversely affected. </a:t>
            </a:r>
          </a:p>
          <a:p>
            <a:pPr marL="285750" indent="-285750">
              <a:buSzPct val="80000"/>
              <a:buFont typeface="Arial" panose="020B0604020202020204" pitchFamily="34" charset="0"/>
              <a:buChar char="•"/>
            </a:pPr>
            <a:r>
              <a:rPr lang="en-US" sz="1800" b="1">
                <a:solidFill>
                  <a:schemeClr val="tx1"/>
                </a:solidFill>
              </a:rPr>
              <a:t>Vulnerability: </a:t>
            </a:r>
            <a:r>
              <a:rPr lang="en-US" sz="1800">
                <a:solidFill>
                  <a:schemeClr val="tx1"/>
                </a:solidFill>
              </a:rPr>
              <a:t>The propensity or predisposition to be adversely affected.</a:t>
            </a:r>
          </a:p>
          <a:p>
            <a:endParaRPr lang="de-CH" sz="1700">
              <a:solidFill>
                <a:schemeClr val="tx1"/>
              </a:solidFill>
            </a:endParaRPr>
          </a:p>
        </p:txBody>
      </p:sp>
    </p:spTree>
    <p:extLst>
      <p:ext uri="{BB962C8B-B14F-4D97-AF65-F5344CB8AC3E}">
        <p14:creationId xmlns:p14="http://schemas.microsoft.com/office/powerpoint/2010/main" val="24618953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4F8D9AF2-8D8D-EA57-0736-9FDA2DF68B12}"/>
              </a:ext>
            </a:extLst>
          </p:cNvPr>
          <p:cNvSpPr>
            <a:spLocks noGrp="1"/>
          </p:cNvSpPr>
          <p:nvPr>
            <p:ph type="title"/>
          </p:nvPr>
        </p:nvSpPr>
        <p:spPr/>
        <p:txBody>
          <a:bodyPr/>
          <a:lstStyle/>
          <a:p>
            <a:r>
              <a:rPr lang="de-CH" err="1"/>
              <a:t>Context</a:t>
            </a:r>
            <a:r>
              <a:rPr lang="de-CH"/>
              <a:t> </a:t>
            </a:r>
            <a:r>
              <a:rPr lang="de-CH" err="1"/>
              <a:t>analysis</a:t>
            </a:r>
            <a:r>
              <a:rPr lang="de-CH"/>
              <a:t> – </a:t>
            </a:r>
            <a:r>
              <a:rPr lang="de-CH" err="1"/>
              <a:t>hazards</a:t>
            </a:r>
            <a:r>
              <a:rPr lang="de-CH"/>
              <a:t>, </a:t>
            </a:r>
            <a:r>
              <a:rPr lang="de-CH" err="1"/>
              <a:t>vulnerabilities</a:t>
            </a:r>
            <a:r>
              <a:rPr lang="de-CH"/>
              <a:t>, </a:t>
            </a:r>
            <a:r>
              <a:rPr lang="de-CH" err="1"/>
              <a:t>risks</a:t>
            </a:r>
            <a:endParaRPr lang="de-CH"/>
          </a:p>
        </p:txBody>
      </p:sp>
      <p:sp>
        <p:nvSpPr>
          <p:cNvPr id="4" name="Textplatzhalter 3">
            <a:extLst>
              <a:ext uri="{FF2B5EF4-FFF2-40B4-BE49-F238E27FC236}">
                <a16:creationId xmlns:a16="http://schemas.microsoft.com/office/drawing/2014/main" id="{B615E47F-0839-F412-F322-E24D49503AB6}"/>
              </a:ext>
            </a:extLst>
          </p:cNvPr>
          <p:cNvSpPr>
            <a:spLocks noGrp="1"/>
          </p:cNvSpPr>
          <p:nvPr>
            <p:ph type="body" idx="1"/>
          </p:nvPr>
        </p:nvSpPr>
        <p:spPr>
          <a:xfrm>
            <a:off x="311700" y="574624"/>
            <a:ext cx="8520600" cy="4481563"/>
          </a:xfrm>
        </p:spPr>
        <p:txBody>
          <a:bodyPr/>
          <a:lstStyle/>
          <a:p>
            <a:pPr marL="114300" indent="0">
              <a:buNone/>
            </a:pPr>
            <a:r>
              <a:rPr lang="de-CH" sz="1600" b="1"/>
              <a:t>Hazard</a:t>
            </a:r>
            <a:r>
              <a:rPr lang="de-CH" sz="1600"/>
              <a:t>:</a:t>
            </a:r>
          </a:p>
          <a:p>
            <a:r>
              <a:rPr lang="de-CH" sz="1600" err="1"/>
              <a:t>Current</a:t>
            </a:r>
            <a:r>
              <a:rPr lang="de-CH" sz="1600"/>
              <a:t> </a:t>
            </a:r>
            <a:r>
              <a:rPr lang="de-CH" sz="1600" err="1"/>
              <a:t>natural</a:t>
            </a:r>
            <a:r>
              <a:rPr lang="de-CH" sz="1600"/>
              <a:t> </a:t>
            </a:r>
            <a:r>
              <a:rPr lang="de-CH" sz="1600" err="1"/>
              <a:t>hazard</a:t>
            </a:r>
            <a:r>
              <a:rPr lang="de-CH" sz="1600"/>
              <a:t> </a:t>
            </a:r>
            <a:r>
              <a:rPr lang="de-CH" sz="1600" err="1"/>
              <a:t>situation</a:t>
            </a:r>
            <a:r>
              <a:rPr lang="de-CH" sz="1600"/>
              <a:t> (e.g. </a:t>
            </a:r>
            <a:r>
              <a:rPr lang="de-CH" sz="1600" err="1"/>
              <a:t>heat</a:t>
            </a:r>
            <a:r>
              <a:rPr lang="de-CH" sz="1600"/>
              <a:t> </a:t>
            </a:r>
            <a:r>
              <a:rPr lang="de-CH" sz="1600" err="1"/>
              <a:t>wave</a:t>
            </a:r>
            <a:r>
              <a:rPr lang="de-CH" sz="1600"/>
              <a:t>, </a:t>
            </a:r>
            <a:r>
              <a:rPr lang="de-CH" sz="1600" err="1"/>
              <a:t>landslide</a:t>
            </a:r>
            <a:r>
              <a:rPr lang="de-CH" sz="1600"/>
              <a:t>, </a:t>
            </a:r>
            <a:r>
              <a:rPr lang="de-CH" sz="1600" err="1"/>
              <a:t>flood</a:t>
            </a:r>
            <a:r>
              <a:rPr lang="de-CH" sz="1600"/>
              <a:t>)</a:t>
            </a:r>
          </a:p>
          <a:p>
            <a:r>
              <a:rPr lang="de-CH" sz="1600" err="1"/>
              <a:t>Current</a:t>
            </a:r>
            <a:r>
              <a:rPr lang="de-CH" sz="1600"/>
              <a:t> environmental </a:t>
            </a:r>
            <a:r>
              <a:rPr lang="de-CH" sz="1600" err="1"/>
              <a:t>hazard</a:t>
            </a:r>
            <a:r>
              <a:rPr lang="de-CH" sz="1600"/>
              <a:t> </a:t>
            </a:r>
            <a:r>
              <a:rPr lang="de-CH" sz="1600" err="1"/>
              <a:t>situation</a:t>
            </a:r>
            <a:r>
              <a:rPr lang="de-CH" sz="1600"/>
              <a:t> (e.g. </a:t>
            </a:r>
            <a:r>
              <a:rPr lang="de-CH" sz="1600" err="1"/>
              <a:t>desertification</a:t>
            </a:r>
            <a:r>
              <a:rPr lang="de-CH" sz="1600"/>
              <a:t>, </a:t>
            </a:r>
            <a:r>
              <a:rPr lang="de-CH" sz="1600" err="1"/>
              <a:t>deforestation</a:t>
            </a:r>
            <a:r>
              <a:rPr lang="de-CH" sz="1600"/>
              <a:t>, </a:t>
            </a:r>
            <a:r>
              <a:rPr lang="de-CH" sz="1600" err="1"/>
              <a:t>pollution</a:t>
            </a:r>
            <a:r>
              <a:rPr lang="de-CH" sz="1600"/>
              <a:t>) and </a:t>
            </a:r>
            <a:r>
              <a:rPr lang="de-CH" sz="1600" err="1"/>
              <a:t>their</a:t>
            </a:r>
            <a:r>
              <a:rPr lang="de-CH" sz="1600"/>
              <a:t> </a:t>
            </a:r>
            <a:r>
              <a:rPr lang="de-CH" sz="1600" err="1"/>
              <a:t>primary</a:t>
            </a:r>
            <a:r>
              <a:rPr lang="de-CH" sz="1600"/>
              <a:t> </a:t>
            </a:r>
            <a:r>
              <a:rPr lang="de-CH" sz="1600" err="1"/>
              <a:t>causes</a:t>
            </a:r>
            <a:r>
              <a:rPr lang="de-CH" sz="1600"/>
              <a:t> (</a:t>
            </a:r>
            <a:r>
              <a:rPr lang="de-CH" sz="1600" err="1"/>
              <a:t>including</a:t>
            </a:r>
            <a:r>
              <a:rPr lang="de-CH" sz="1600"/>
              <a:t> </a:t>
            </a:r>
            <a:r>
              <a:rPr lang="de-CH" sz="1600" err="1"/>
              <a:t>greenhouse</a:t>
            </a:r>
            <a:r>
              <a:rPr lang="de-CH" sz="1600"/>
              <a:t> gas </a:t>
            </a:r>
            <a:r>
              <a:rPr lang="de-CH" sz="1600" err="1"/>
              <a:t>emissions</a:t>
            </a:r>
            <a:r>
              <a:rPr lang="de-CH" sz="1600"/>
              <a:t>)</a:t>
            </a:r>
          </a:p>
          <a:p>
            <a:r>
              <a:rPr lang="de-CH" sz="1600"/>
              <a:t>Future </a:t>
            </a:r>
            <a:r>
              <a:rPr lang="de-CH" sz="1600" err="1"/>
              <a:t>climate</a:t>
            </a:r>
            <a:r>
              <a:rPr lang="de-CH" sz="1600"/>
              <a:t> </a:t>
            </a:r>
            <a:r>
              <a:rPr lang="de-CH" sz="1600" err="1"/>
              <a:t>change</a:t>
            </a:r>
            <a:r>
              <a:rPr lang="de-CH" sz="1600"/>
              <a:t> </a:t>
            </a:r>
            <a:r>
              <a:rPr lang="de-CH" sz="1600" err="1"/>
              <a:t>trends</a:t>
            </a:r>
            <a:endParaRPr lang="de-CH" sz="1600"/>
          </a:p>
          <a:p>
            <a:pPr marL="114300" indent="0">
              <a:buNone/>
            </a:pPr>
            <a:r>
              <a:rPr lang="de-CH" sz="1600" b="1" err="1"/>
              <a:t>Exposure</a:t>
            </a:r>
            <a:r>
              <a:rPr lang="de-CH" sz="1600"/>
              <a:t>: </a:t>
            </a:r>
          </a:p>
          <a:p>
            <a:r>
              <a:rPr lang="de-CH" sz="1600"/>
              <a:t>Description </a:t>
            </a:r>
            <a:r>
              <a:rPr lang="de-CH" sz="1600" err="1"/>
              <a:t>of</a:t>
            </a:r>
            <a:r>
              <a:rPr lang="de-CH" sz="1600"/>
              <a:t> </a:t>
            </a:r>
            <a:r>
              <a:rPr lang="de-CH" sz="1600" err="1"/>
              <a:t>exposure</a:t>
            </a:r>
            <a:r>
              <a:rPr lang="de-CH" sz="1600"/>
              <a:t> </a:t>
            </a:r>
            <a:r>
              <a:rPr lang="de-CH" sz="1600" err="1"/>
              <a:t>to</a:t>
            </a:r>
            <a:r>
              <a:rPr lang="de-CH" sz="1600"/>
              <a:t> </a:t>
            </a:r>
            <a:r>
              <a:rPr lang="de-CH" sz="1600" err="1"/>
              <a:t>hazards</a:t>
            </a:r>
            <a:r>
              <a:rPr lang="de-CH" sz="1600"/>
              <a:t> (e.g. </a:t>
            </a:r>
            <a:r>
              <a:rPr lang="de-CH" sz="1600" err="1"/>
              <a:t>people</a:t>
            </a:r>
            <a:r>
              <a:rPr lang="de-CH" sz="1600"/>
              <a:t>, </a:t>
            </a:r>
            <a:r>
              <a:rPr lang="de-CH" sz="1600" err="1"/>
              <a:t>property</a:t>
            </a:r>
            <a:r>
              <a:rPr lang="de-CH" sz="1600"/>
              <a:t>, </a:t>
            </a:r>
            <a:r>
              <a:rPr lang="de-CH" sz="1600" err="1"/>
              <a:t>systems</a:t>
            </a:r>
            <a:r>
              <a:rPr lang="de-CH" sz="1600"/>
              <a:t> (incl. </a:t>
            </a:r>
            <a:r>
              <a:rPr lang="de-CH" sz="1600" err="1"/>
              <a:t>critical</a:t>
            </a:r>
            <a:r>
              <a:rPr lang="de-CH" sz="1600"/>
              <a:t> </a:t>
            </a:r>
            <a:r>
              <a:rPr lang="de-CH" sz="1600" err="1"/>
              <a:t>infrastructure</a:t>
            </a:r>
            <a:r>
              <a:rPr lang="de-CH" sz="1600"/>
              <a:t>)</a:t>
            </a:r>
          </a:p>
          <a:p>
            <a:pPr marL="114300" indent="0">
              <a:buNone/>
            </a:pPr>
            <a:r>
              <a:rPr lang="de-CH" sz="1600" b="1" err="1"/>
              <a:t>Vulnerability</a:t>
            </a:r>
            <a:r>
              <a:rPr lang="de-CH" sz="1600"/>
              <a:t>: </a:t>
            </a:r>
          </a:p>
          <a:p>
            <a:r>
              <a:rPr lang="de-CH" sz="1600" err="1"/>
              <a:t>Vulnerability</a:t>
            </a:r>
            <a:r>
              <a:rPr lang="de-CH" sz="1600"/>
              <a:t> </a:t>
            </a:r>
            <a:r>
              <a:rPr lang="de-CH" sz="1600" err="1"/>
              <a:t>to</a:t>
            </a:r>
            <a:r>
              <a:rPr lang="de-CH" sz="1600"/>
              <a:t> </a:t>
            </a:r>
            <a:r>
              <a:rPr lang="de-CH" sz="1600" err="1"/>
              <a:t>hazards</a:t>
            </a:r>
            <a:r>
              <a:rPr lang="de-CH" sz="1600"/>
              <a:t> (</a:t>
            </a:r>
            <a:r>
              <a:rPr lang="de-CH" sz="1600" err="1"/>
              <a:t>including</a:t>
            </a:r>
            <a:r>
              <a:rPr lang="de-CH" sz="1600"/>
              <a:t> </a:t>
            </a:r>
            <a:r>
              <a:rPr lang="de-CH" sz="1600" err="1"/>
              <a:t>physical</a:t>
            </a:r>
            <a:r>
              <a:rPr lang="de-CH" sz="1600"/>
              <a:t> </a:t>
            </a:r>
            <a:r>
              <a:rPr lang="de-CH" sz="1600" err="1"/>
              <a:t>factors</a:t>
            </a:r>
            <a:r>
              <a:rPr lang="de-CH" sz="1600"/>
              <a:t> (e.g. </a:t>
            </a:r>
            <a:r>
              <a:rPr lang="de-CH" sz="1600" err="1"/>
              <a:t>infrastructure</a:t>
            </a:r>
            <a:r>
              <a:rPr lang="de-CH" sz="1600"/>
              <a:t> </a:t>
            </a:r>
            <a:r>
              <a:rPr lang="de-CH" sz="1600" err="1"/>
              <a:t>vulnerabilities</a:t>
            </a:r>
            <a:r>
              <a:rPr lang="de-CH" sz="1600"/>
              <a:t>), social </a:t>
            </a:r>
            <a:r>
              <a:rPr lang="de-CH" sz="1600" err="1"/>
              <a:t>factors</a:t>
            </a:r>
            <a:r>
              <a:rPr lang="de-CH" sz="1600"/>
              <a:t> (e.g. </a:t>
            </a:r>
            <a:r>
              <a:rPr lang="de-CH" sz="1600" err="1"/>
              <a:t>poverty</a:t>
            </a:r>
            <a:r>
              <a:rPr lang="de-CH" sz="1600"/>
              <a:t>, </a:t>
            </a:r>
            <a:r>
              <a:rPr lang="de-CH" sz="1600" err="1"/>
              <a:t>inequality</a:t>
            </a:r>
            <a:r>
              <a:rPr lang="de-CH" sz="1600"/>
              <a:t>, lack </a:t>
            </a:r>
            <a:r>
              <a:rPr lang="de-CH" sz="1600" err="1"/>
              <a:t>of</a:t>
            </a:r>
            <a:r>
              <a:rPr lang="de-CH" sz="1600"/>
              <a:t> </a:t>
            </a:r>
            <a:r>
              <a:rPr lang="de-CH" sz="1600" err="1"/>
              <a:t>access</a:t>
            </a:r>
            <a:r>
              <a:rPr lang="de-CH" sz="1600"/>
              <a:t> </a:t>
            </a:r>
            <a:r>
              <a:rPr lang="de-CH" sz="1600" err="1"/>
              <a:t>to</a:t>
            </a:r>
            <a:r>
              <a:rPr lang="de-CH" sz="1600"/>
              <a:t> </a:t>
            </a:r>
            <a:r>
              <a:rPr lang="de-CH" sz="1600" err="1"/>
              <a:t>services</a:t>
            </a:r>
            <a:r>
              <a:rPr lang="de-CH" sz="1600"/>
              <a:t> </a:t>
            </a:r>
            <a:r>
              <a:rPr lang="de-CH" sz="1600" err="1"/>
              <a:t>or</a:t>
            </a:r>
            <a:r>
              <a:rPr lang="de-CH" sz="1600"/>
              <a:t> informal </a:t>
            </a:r>
            <a:r>
              <a:rPr lang="de-CH" sz="1600" err="1"/>
              <a:t>networks</a:t>
            </a:r>
            <a:r>
              <a:rPr lang="de-CH" sz="1600"/>
              <a:t>, etc.), </a:t>
            </a:r>
            <a:r>
              <a:rPr lang="de-CH" sz="1600" err="1"/>
              <a:t>economic</a:t>
            </a:r>
            <a:r>
              <a:rPr lang="de-CH" sz="1600"/>
              <a:t> </a:t>
            </a:r>
            <a:r>
              <a:rPr lang="de-CH" sz="1600" err="1"/>
              <a:t>factors</a:t>
            </a:r>
            <a:r>
              <a:rPr lang="de-CH" sz="1600"/>
              <a:t> (e.g. lack </a:t>
            </a:r>
            <a:r>
              <a:rPr lang="de-CH" sz="1600" err="1"/>
              <a:t>of</a:t>
            </a:r>
            <a:r>
              <a:rPr lang="de-CH" sz="1600"/>
              <a:t> (</a:t>
            </a:r>
            <a:r>
              <a:rPr lang="de-CH" sz="1600" err="1"/>
              <a:t>access</a:t>
            </a:r>
            <a:r>
              <a:rPr lang="de-CH" sz="1600"/>
              <a:t> </a:t>
            </a:r>
            <a:r>
              <a:rPr lang="de-CH" sz="1600" err="1"/>
              <a:t>to</a:t>
            </a:r>
            <a:r>
              <a:rPr lang="de-CH" sz="1600"/>
              <a:t>) </a:t>
            </a:r>
            <a:r>
              <a:rPr lang="de-CH" sz="1600" err="1"/>
              <a:t>resources</a:t>
            </a:r>
            <a:r>
              <a:rPr lang="de-CH" sz="1600"/>
              <a:t>, vulnerable </a:t>
            </a:r>
            <a:r>
              <a:rPr lang="de-CH" sz="1600" err="1"/>
              <a:t>livelihoods</a:t>
            </a:r>
            <a:r>
              <a:rPr lang="de-CH" sz="1600"/>
              <a:t>), environmental </a:t>
            </a:r>
            <a:r>
              <a:rPr lang="de-CH" sz="1600" err="1"/>
              <a:t>factors</a:t>
            </a:r>
            <a:r>
              <a:rPr lang="de-CH" sz="1600"/>
              <a:t> (e.g. </a:t>
            </a:r>
            <a:r>
              <a:rPr lang="de-CH" sz="1600" err="1"/>
              <a:t>overexploitation</a:t>
            </a:r>
            <a:r>
              <a:rPr lang="de-CH" sz="1600"/>
              <a:t> </a:t>
            </a:r>
            <a:r>
              <a:rPr lang="de-CH" sz="1600" err="1"/>
              <a:t>of</a:t>
            </a:r>
            <a:r>
              <a:rPr lang="de-CH" sz="1600"/>
              <a:t> </a:t>
            </a:r>
            <a:r>
              <a:rPr lang="de-CH" sz="1600" err="1"/>
              <a:t>natural</a:t>
            </a:r>
            <a:r>
              <a:rPr lang="de-CH" sz="1600"/>
              <a:t> </a:t>
            </a:r>
            <a:r>
              <a:rPr lang="de-CH" sz="1600" err="1"/>
              <a:t>resources</a:t>
            </a:r>
            <a:r>
              <a:rPr lang="de-CH" sz="1600"/>
              <a:t>)</a:t>
            </a:r>
          </a:p>
          <a:p>
            <a:endParaRPr lang="de-CH" sz="1600"/>
          </a:p>
          <a:p>
            <a:pPr marL="114300" indent="0">
              <a:buNone/>
            </a:pPr>
            <a:r>
              <a:rPr lang="de-CH" sz="1600" b="1"/>
              <a:t>Risk</a:t>
            </a:r>
            <a:r>
              <a:rPr lang="de-CH" sz="1600"/>
              <a:t>: f (</a:t>
            </a:r>
            <a:r>
              <a:rPr lang="de-CH" sz="1600" err="1"/>
              <a:t>hazard</a:t>
            </a:r>
            <a:r>
              <a:rPr lang="de-CH" sz="1600"/>
              <a:t>, </a:t>
            </a:r>
            <a:r>
              <a:rPr lang="de-CH" sz="1600" err="1"/>
              <a:t>exposure</a:t>
            </a:r>
            <a:r>
              <a:rPr lang="de-CH" sz="1600"/>
              <a:t>, </a:t>
            </a:r>
            <a:r>
              <a:rPr lang="de-CH" sz="1600" err="1"/>
              <a:t>vulnerability</a:t>
            </a:r>
            <a:r>
              <a:rPr lang="de-CH" sz="1600"/>
              <a:t>) </a:t>
            </a:r>
          </a:p>
          <a:p>
            <a:endParaRPr lang="de-CH" sz="1600"/>
          </a:p>
        </p:txBody>
      </p:sp>
      <p:sp>
        <p:nvSpPr>
          <p:cNvPr id="3" name="Rectangle 2">
            <a:extLst>
              <a:ext uri="{FF2B5EF4-FFF2-40B4-BE49-F238E27FC236}">
                <a16:creationId xmlns:a16="http://schemas.microsoft.com/office/drawing/2014/main" id="{3843AEC0-8047-40F2-B97C-2442BC29E78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Tree>
    <p:extLst>
      <p:ext uri="{BB962C8B-B14F-4D97-AF65-F5344CB8AC3E}">
        <p14:creationId xmlns:p14="http://schemas.microsoft.com/office/powerpoint/2010/main" val="25648470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F024C964-CB1B-8DF4-E867-4F746089CE88}"/>
              </a:ext>
            </a:extLst>
          </p:cNvPr>
          <p:cNvSpPr>
            <a:spLocks noGrp="1"/>
          </p:cNvSpPr>
          <p:nvPr>
            <p:ph type="title"/>
          </p:nvPr>
        </p:nvSpPr>
        <p:spPr/>
        <p:txBody>
          <a:bodyPr/>
          <a:lstStyle/>
          <a:p>
            <a:r>
              <a:rPr lang="de-CH" err="1"/>
              <a:t>Context</a:t>
            </a:r>
            <a:r>
              <a:rPr lang="de-CH"/>
              <a:t> </a:t>
            </a:r>
            <a:r>
              <a:rPr lang="de-CH" err="1"/>
              <a:t>analysis</a:t>
            </a:r>
            <a:r>
              <a:rPr lang="de-CH"/>
              <a:t> – (national) </a:t>
            </a:r>
            <a:r>
              <a:rPr lang="de-CH" err="1"/>
              <a:t>strategies</a:t>
            </a:r>
            <a:r>
              <a:rPr lang="de-CH"/>
              <a:t>, </a:t>
            </a:r>
            <a:r>
              <a:rPr lang="de-CH" err="1"/>
              <a:t>policies</a:t>
            </a:r>
            <a:r>
              <a:rPr lang="de-CH"/>
              <a:t>, </a:t>
            </a:r>
            <a:r>
              <a:rPr lang="de-CH" err="1"/>
              <a:t>actors</a:t>
            </a:r>
            <a:endParaRPr lang="de-CH"/>
          </a:p>
        </p:txBody>
      </p:sp>
      <p:sp>
        <p:nvSpPr>
          <p:cNvPr id="3" name="Textplatzhalter 2">
            <a:extLst>
              <a:ext uri="{FF2B5EF4-FFF2-40B4-BE49-F238E27FC236}">
                <a16:creationId xmlns:a16="http://schemas.microsoft.com/office/drawing/2014/main" id="{514293F9-0170-E89E-897B-89E7C22E3D93}"/>
              </a:ext>
            </a:extLst>
          </p:cNvPr>
          <p:cNvSpPr>
            <a:spLocks noGrp="1"/>
          </p:cNvSpPr>
          <p:nvPr>
            <p:ph type="body" idx="1"/>
          </p:nvPr>
        </p:nvSpPr>
        <p:spPr/>
        <p:txBody>
          <a:bodyPr/>
          <a:lstStyle/>
          <a:p>
            <a:pPr marL="114300" indent="0">
              <a:buNone/>
            </a:pPr>
            <a:r>
              <a:rPr lang="en-US" sz="1800" b="1">
                <a:solidFill>
                  <a:schemeClr val="tx1"/>
                </a:solidFill>
              </a:rPr>
              <a:t>Strategies and policies:</a:t>
            </a:r>
          </a:p>
          <a:p>
            <a:r>
              <a:rPr lang="en-US" sz="1800">
                <a:solidFill>
                  <a:schemeClr val="tx1"/>
                </a:solidFill>
              </a:rPr>
              <a:t>All official documents and plans related to climate change, environment, DRR, etc.</a:t>
            </a:r>
          </a:p>
          <a:p>
            <a:pPr marL="114300" indent="0">
              <a:buNone/>
            </a:pPr>
            <a:endParaRPr lang="en-US" sz="1800" b="1">
              <a:solidFill>
                <a:schemeClr val="tx1"/>
              </a:solidFill>
            </a:endParaRPr>
          </a:p>
          <a:p>
            <a:pPr marL="114300" indent="0">
              <a:buNone/>
            </a:pPr>
            <a:r>
              <a:rPr lang="en-US" sz="1800" b="1">
                <a:solidFill>
                  <a:schemeClr val="tx1"/>
                </a:solidFill>
              </a:rPr>
              <a:t>Actors: </a:t>
            </a:r>
          </a:p>
          <a:p>
            <a:r>
              <a:rPr lang="en-US"/>
              <a:t>Major actors, priorities, funds?</a:t>
            </a:r>
          </a:p>
          <a:p>
            <a:endParaRPr lang="de-CH"/>
          </a:p>
        </p:txBody>
      </p:sp>
    </p:spTree>
    <p:extLst>
      <p:ext uri="{BB962C8B-B14F-4D97-AF65-F5344CB8AC3E}">
        <p14:creationId xmlns:p14="http://schemas.microsoft.com/office/powerpoint/2010/main" val="1444172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DBD8B6D6-02C5-D0E1-0358-FD226B3A78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3611795-9C86-6407-C7F4-3BB8DA612166}"/>
              </a:ext>
            </a:extLst>
          </p:cNvPr>
          <p:cNvSpPr>
            <a:spLocks noGrp="1"/>
          </p:cNvSpPr>
          <p:nvPr>
            <p:ph type="title"/>
          </p:nvPr>
        </p:nvSpPr>
        <p:spPr/>
        <p:txBody>
          <a:bodyPr/>
          <a:lstStyle/>
          <a:p>
            <a:r>
              <a:rPr lang="de-CH" err="1"/>
              <a:t>Context</a:t>
            </a:r>
            <a:r>
              <a:rPr lang="de-CH"/>
              <a:t> </a:t>
            </a:r>
            <a:r>
              <a:rPr lang="de-CH" err="1"/>
              <a:t>analysis</a:t>
            </a:r>
            <a:r>
              <a:rPr lang="de-CH"/>
              <a:t> – General </a:t>
            </a:r>
            <a:r>
              <a:rPr lang="de-CH" err="1"/>
              <a:t>assessment</a:t>
            </a:r>
            <a:endParaRPr lang="de-CH"/>
          </a:p>
        </p:txBody>
      </p:sp>
      <p:sp>
        <p:nvSpPr>
          <p:cNvPr id="5" name="Textplatzhalter 4">
            <a:extLst>
              <a:ext uri="{FF2B5EF4-FFF2-40B4-BE49-F238E27FC236}">
                <a16:creationId xmlns:a16="http://schemas.microsoft.com/office/drawing/2014/main" id="{041F8855-1998-A68E-2DB2-89196982C946}"/>
              </a:ext>
            </a:extLst>
          </p:cNvPr>
          <p:cNvSpPr>
            <a:spLocks noGrp="1"/>
          </p:cNvSpPr>
          <p:nvPr>
            <p:ph type="body" idx="1"/>
          </p:nvPr>
        </p:nvSpPr>
        <p:spPr/>
        <p:txBody>
          <a:bodyPr/>
          <a:lstStyle/>
          <a:p>
            <a:pPr marL="114300" indent="0">
              <a:buNone/>
            </a:pPr>
            <a:r>
              <a:rPr lang="en-US" sz="1800">
                <a:solidFill>
                  <a:schemeClr val="tx1"/>
                </a:solidFill>
              </a:rPr>
              <a:t>You may use this page as an </a:t>
            </a:r>
            <a:r>
              <a:rPr lang="en-US" sz="1800" b="1">
                <a:solidFill>
                  <a:schemeClr val="tx1"/>
                </a:solidFill>
              </a:rPr>
              <a:t>internal assessment</a:t>
            </a:r>
            <a:r>
              <a:rPr lang="en-US" sz="1800">
                <a:solidFill>
                  <a:schemeClr val="tx1"/>
                </a:solidFill>
              </a:rPr>
              <a:t>:</a:t>
            </a:r>
          </a:p>
          <a:p>
            <a:r>
              <a:rPr lang="en-US" sz="1800">
                <a:solidFill>
                  <a:schemeClr val="tx1"/>
                </a:solidFill>
              </a:rPr>
              <a:t>Your general understanding of hazards, vulnerabilities, coping capacities, strategies and lessons learned by other actors</a:t>
            </a:r>
          </a:p>
          <a:p>
            <a:r>
              <a:rPr lang="en-US" sz="1800">
                <a:solidFill>
                  <a:schemeClr val="tx1"/>
                </a:solidFill>
              </a:rPr>
              <a:t>Your understanding of the efficiency of strategies</a:t>
            </a:r>
          </a:p>
          <a:p>
            <a:r>
              <a:rPr lang="en-US" sz="1800">
                <a:solidFill>
                  <a:schemeClr val="tx1"/>
                </a:solidFill>
              </a:rPr>
              <a:t>Your initial thoughts on possible options to join forces with existing initiatives, or the need for tackling identified gaps</a:t>
            </a:r>
          </a:p>
          <a:p>
            <a:r>
              <a:rPr lang="en-US" sz="1800">
                <a:solidFill>
                  <a:schemeClr val="tx1"/>
                </a:solidFill>
              </a:rPr>
              <a:t>Other ideas or concerns</a:t>
            </a:r>
            <a:endParaRPr lang="de-CH"/>
          </a:p>
        </p:txBody>
      </p:sp>
      <p:sp>
        <p:nvSpPr>
          <p:cNvPr id="4" name="TextBox 3">
            <a:extLst>
              <a:ext uri="{FF2B5EF4-FFF2-40B4-BE49-F238E27FC236}">
                <a16:creationId xmlns:a16="http://schemas.microsoft.com/office/drawing/2014/main" id="{F942EB78-7917-70BB-388A-849A4AC95E20}"/>
              </a:ext>
            </a:extLst>
          </p:cNvPr>
          <p:cNvSpPr txBox="1"/>
          <p:nvPr/>
        </p:nvSpPr>
        <p:spPr>
          <a:xfrm>
            <a:off x="538842" y="763304"/>
            <a:ext cx="7315200" cy="815608"/>
          </a:xfrm>
          <a:prstGeom prst="rect">
            <a:avLst/>
          </a:prstGeom>
          <a:noFill/>
        </p:spPr>
        <p:txBody>
          <a:bodyPr wrap="square">
            <a:spAutoFit/>
          </a:bodyPr>
          <a:lstStyle/>
          <a:p>
            <a:endParaRPr lang="en-US" sz="2000" b="1">
              <a:solidFill>
                <a:schemeClr val="tx1"/>
              </a:solidFill>
            </a:endParaRPr>
          </a:p>
          <a:p>
            <a:endParaRPr lang="en-US" sz="2000">
              <a:solidFill>
                <a:schemeClr val="tx1"/>
              </a:solidFill>
            </a:endParaRPr>
          </a:p>
          <a:p>
            <a:pPr marL="285750" indent="-285750">
              <a:buFont typeface="Arial" panose="020B0604020202020204" pitchFamily="34" charset="0"/>
              <a:buChar char="•"/>
            </a:pPr>
            <a:endParaRPr lang="de-CH" sz="700">
              <a:solidFill>
                <a:schemeClr val="tx1"/>
              </a:solidFill>
            </a:endParaRPr>
          </a:p>
        </p:txBody>
      </p:sp>
      <p:pic>
        <p:nvPicPr>
          <p:cNvPr id="3" name="Grafik 2">
            <a:extLst>
              <a:ext uri="{FF2B5EF4-FFF2-40B4-BE49-F238E27FC236}">
                <a16:creationId xmlns:a16="http://schemas.microsoft.com/office/drawing/2014/main" id="{AAEAC383-A96B-18CA-0BED-DAA0D548CEA9}"/>
              </a:ext>
            </a:extLst>
          </p:cNvPr>
          <p:cNvPicPr>
            <a:picLocks noChangeAspect="1"/>
          </p:cNvPicPr>
          <p:nvPr/>
        </p:nvPicPr>
        <p:blipFill>
          <a:blip r:embed="rId3"/>
          <a:stretch>
            <a:fillRect/>
          </a:stretch>
        </p:blipFill>
        <p:spPr>
          <a:xfrm>
            <a:off x="311700" y="3570987"/>
            <a:ext cx="4918061" cy="1485201"/>
          </a:xfrm>
          <a:prstGeom prst="rect">
            <a:avLst/>
          </a:prstGeom>
        </p:spPr>
      </p:pic>
    </p:spTree>
    <p:extLst>
      <p:ext uri="{BB962C8B-B14F-4D97-AF65-F5344CB8AC3E}">
        <p14:creationId xmlns:p14="http://schemas.microsoft.com/office/powerpoint/2010/main" val="9911992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ECB87947-E6AC-BDC3-F5CD-B9A734FF8F2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BBF9D6-B00C-56F3-C023-B64F66A52A98}"/>
              </a:ext>
            </a:extLst>
          </p:cNvPr>
          <p:cNvSpPr>
            <a:spLocks noGrp="1"/>
          </p:cNvSpPr>
          <p:nvPr>
            <p:ph type="title"/>
          </p:nvPr>
        </p:nvSpPr>
        <p:spPr/>
        <p:txBody>
          <a:bodyPr/>
          <a:lstStyle/>
          <a:p>
            <a:r>
              <a:rPr lang="en-US"/>
              <a:t>Context analysis – Preview, download and share</a:t>
            </a:r>
            <a:endParaRPr lang="de-CH"/>
          </a:p>
        </p:txBody>
      </p:sp>
      <p:sp>
        <p:nvSpPr>
          <p:cNvPr id="4" name="Textplatzhalter 3">
            <a:extLst>
              <a:ext uri="{FF2B5EF4-FFF2-40B4-BE49-F238E27FC236}">
                <a16:creationId xmlns:a16="http://schemas.microsoft.com/office/drawing/2014/main" id="{D10A6492-2B49-C1BD-E9E5-EBFD2840CB03}"/>
              </a:ext>
            </a:extLst>
          </p:cNvPr>
          <p:cNvSpPr>
            <a:spLocks noGrp="1"/>
          </p:cNvSpPr>
          <p:nvPr>
            <p:ph type="body" idx="1"/>
          </p:nvPr>
        </p:nvSpPr>
        <p:spPr/>
        <p:txBody>
          <a:bodyPr/>
          <a:lstStyle/>
          <a:p>
            <a:endParaRPr lang="de-CH"/>
          </a:p>
        </p:txBody>
      </p:sp>
      <p:pic>
        <p:nvPicPr>
          <p:cNvPr id="5" name="Grafik 4">
            <a:extLst>
              <a:ext uri="{FF2B5EF4-FFF2-40B4-BE49-F238E27FC236}">
                <a16:creationId xmlns:a16="http://schemas.microsoft.com/office/drawing/2014/main" id="{6BA43A2A-A390-4638-10FB-1B350DADB371}"/>
              </a:ext>
            </a:extLst>
          </p:cNvPr>
          <p:cNvPicPr>
            <a:picLocks noChangeAspect="1"/>
          </p:cNvPicPr>
          <p:nvPr/>
        </p:nvPicPr>
        <p:blipFill>
          <a:blip r:embed="rId3"/>
          <a:srcRect r="48750"/>
          <a:stretch/>
        </p:blipFill>
        <p:spPr>
          <a:xfrm>
            <a:off x="-1" y="657666"/>
            <a:ext cx="5976257" cy="4465447"/>
          </a:xfrm>
          <a:prstGeom prst="rect">
            <a:avLst/>
          </a:prstGeom>
        </p:spPr>
      </p:pic>
      <p:pic>
        <p:nvPicPr>
          <p:cNvPr id="6" name="Grafik 5">
            <a:extLst>
              <a:ext uri="{FF2B5EF4-FFF2-40B4-BE49-F238E27FC236}">
                <a16:creationId xmlns:a16="http://schemas.microsoft.com/office/drawing/2014/main" id="{77B4D144-87D6-4C33-BA65-D1D3A26417BA}"/>
              </a:ext>
            </a:extLst>
          </p:cNvPr>
          <p:cNvPicPr>
            <a:picLocks noChangeAspect="1"/>
          </p:cNvPicPr>
          <p:nvPr/>
        </p:nvPicPr>
        <p:blipFill>
          <a:blip r:embed="rId3"/>
          <a:srcRect l="82173" t="28394" r="2916" b="23575"/>
          <a:stretch/>
        </p:blipFill>
        <p:spPr>
          <a:xfrm>
            <a:off x="6955972" y="657666"/>
            <a:ext cx="2114550" cy="2608370"/>
          </a:xfrm>
          <a:prstGeom prst="rect">
            <a:avLst/>
          </a:prstGeom>
        </p:spPr>
      </p:pic>
    </p:spTree>
    <p:extLst>
      <p:ext uri="{BB962C8B-B14F-4D97-AF65-F5344CB8AC3E}">
        <p14:creationId xmlns:p14="http://schemas.microsoft.com/office/powerpoint/2010/main" val="1979224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3" name="Titel 2">
            <a:extLst>
              <a:ext uri="{FF2B5EF4-FFF2-40B4-BE49-F238E27FC236}">
                <a16:creationId xmlns:a16="http://schemas.microsoft.com/office/drawing/2014/main" id="{FB162CCF-DF6A-517A-46E4-098CBEB0CE72}"/>
              </a:ext>
            </a:extLst>
          </p:cNvPr>
          <p:cNvSpPr>
            <a:spLocks noGrp="1"/>
          </p:cNvSpPr>
          <p:nvPr>
            <p:ph type="title"/>
          </p:nvPr>
        </p:nvSpPr>
        <p:spPr/>
        <p:txBody>
          <a:bodyPr/>
          <a:lstStyle/>
          <a:p>
            <a:r>
              <a:rPr lang="de-CH"/>
              <a:t>Part II: </a:t>
            </a:r>
            <a:r>
              <a:rPr lang="de-CH" err="1"/>
              <a:t>Strategy</a:t>
            </a:r>
            <a:r>
              <a:rPr lang="de-CH"/>
              <a:t> </a:t>
            </a:r>
            <a:r>
              <a:rPr lang="de-CH" err="1"/>
              <a:t>analysis</a:t>
            </a:r>
            <a:endParaRPr lang="de-CH"/>
          </a:p>
        </p:txBody>
      </p:sp>
      <p:sp>
        <p:nvSpPr>
          <p:cNvPr id="4" name="Textplatzhalter 3">
            <a:extLst>
              <a:ext uri="{FF2B5EF4-FFF2-40B4-BE49-F238E27FC236}">
                <a16:creationId xmlns:a16="http://schemas.microsoft.com/office/drawing/2014/main" id="{F3537F39-F6AB-5EA4-7B54-1F54F47382A5}"/>
              </a:ext>
            </a:extLst>
          </p:cNvPr>
          <p:cNvSpPr>
            <a:spLocks noGrp="1"/>
          </p:cNvSpPr>
          <p:nvPr>
            <p:ph type="body" idx="1"/>
          </p:nvPr>
        </p:nvSpPr>
        <p:spPr/>
        <p:txBody>
          <a:bodyPr/>
          <a:lstStyle/>
          <a:p>
            <a:endParaRPr lang="de-CH"/>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2" name="TextBox 10">
            <a:extLst>
              <a:ext uri="{FF2B5EF4-FFF2-40B4-BE49-F238E27FC236}">
                <a16:creationId xmlns:a16="http://schemas.microsoft.com/office/drawing/2014/main" id="{4DC8FF94-EDCC-4160-50CD-05379263D031}"/>
              </a:ext>
            </a:extLst>
          </p:cNvPr>
          <p:cNvSpPr txBox="1"/>
          <p:nvPr/>
        </p:nvSpPr>
        <p:spPr>
          <a:xfrm>
            <a:off x="2681157" y="580374"/>
            <a:ext cx="6397530" cy="3770263"/>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US" sz="1800">
                <a:solidFill>
                  <a:schemeClr val="tx1"/>
                </a:solidFill>
              </a:rPr>
              <a:t>CEDRIG follows a </a:t>
            </a:r>
            <a:r>
              <a:rPr lang="en-US" sz="1800" b="1">
                <a:solidFill>
                  <a:schemeClr val="tx1"/>
                </a:solidFill>
              </a:rPr>
              <a:t>risk perspective </a:t>
            </a:r>
            <a:r>
              <a:rPr lang="en-US" sz="1800">
                <a:solidFill>
                  <a:schemeClr val="tx1"/>
                </a:solidFill>
              </a:rPr>
              <a:t>(step 1) and an </a:t>
            </a:r>
            <a:r>
              <a:rPr lang="en-US" sz="1800" b="1">
                <a:solidFill>
                  <a:schemeClr val="tx1"/>
                </a:solidFill>
              </a:rPr>
              <a:t>impact perspective </a:t>
            </a:r>
            <a:r>
              <a:rPr lang="en-US" sz="1800">
                <a:solidFill>
                  <a:schemeClr val="tx1"/>
                </a:solidFill>
              </a:rPr>
              <a:t>(step 2).</a:t>
            </a:r>
          </a:p>
          <a:p>
            <a:pPr marL="285750" indent="-285750">
              <a:buFont typeface="Arial" panose="020B0604020202020204" pitchFamily="34" charset="0"/>
              <a:buChar char="•"/>
            </a:pPr>
            <a:endParaRPr lang="en-US" sz="1800">
              <a:solidFill>
                <a:schemeClr val="tx1"/>
              </a:solidFill>
            </a:endParaRPr>
          </a:p>
          <a:p>
            <a:pPr marL="285750" indent="-285750">
              <a:buFont typeface="Arial" panose="020B0604020202020204" pitchFamily="34" charset="0"/>
              <a:buChar char="•"/>
            </a:pPr>
            <a:r>
              <a:rPr lang="en-US" sz="1800">
                <a:solidFill>
                  <a:schemeClr val="tx1"/>
                </a:solidFill>
              </a:rPr>
              <a:t>Tool focuses on </a:t>
            </a:r>
            <a:r>
              <a:rPr lang="en-US" sz="1800" b="1">
                <a:solidFill>
                  <a:schemeClr val="tx1"/>
                </a:solidFill>
              </a:rPr>
              <a:t>informed proactive strategy </a:t>
            </a:r>
            <a:r>
              <a:rPr lang="en-US" sz="1800" b="1" err="1">
                <a:solidFill>
                  <a:schemeClr val="tx1"/>
                </a:solidFill>
              </a:rPr>
              <a:t>optimisations</a:t>
            </a:r>
            <a:r>
              <a:rPr lang="en-US" sz="1800" b="1">
                <a:solidFill>
                  <a:schemeClr val="tx1"/>
                </a:solidFill>
              </a:rPr>
              <a:t> with a CDE lens </a:t>
            </a:r>
            <a:r>
              <a:rPr lang="en-US" sz="1800">
                <a:solidFill>
                  <a:schemeClr val="tx1"/>
                </a:solidFill>
              </a:rPr>
              <a:t>that focus also on </a:t>
            </a:r>
            <a:r>
              <a:rPr lang="en-US" sz="1800" b="1">
                <a:solidFill>
                  <a:schemeClr val="tx1"/>
                </a:solidFill>
              </a:rPr>
              <a:t>opportunities / co-benefits</a:t>
            </a:r>
            <a:r>
              <a:rPr lang="en-US" sz="1800">
                <a:solidFill>
                  <a:schemeClr val="tx1"/>
                </a:solidFill>
              </a:rPr>
              <a:t>.</a:t>
            </a:r>
          </a:p>
          <a:p>
            <a:pPr marL="285750" indent="-285750">
              <a:buFont typeface="Arial" panose="020B0604020202020204" pitchFamily="34" charset="0"/>
              <a:buChar char="•"/>
            </a:pPr>
            <a:endParaRPr lang="en-US" sz="1800">
              <a:solidFill>
                <a:schemeClr val="tx1"/>
              </a:solidFill>
            </a:endParaRPr>
          </a:p>
          <a:p>
            <a:pPr marL="285750" indent="-285750">
              <a:buFont typeface="Arial" panose="020B0604020202020204" pitchFamily="34" charset="0"/>
              <a:buChar char="•"/>
            </a:pPr>
            <a:r>
              <a:rPr lang="en-US" sz="1800">
                <a:solidFill>
                  <a:schemeClr val="tx1"/>
                </a:solidFill>
              </a:rPr>
              <a:t>The strategy analysis can only be done if a (draft) strategy document exists. </a:t>
            </a:r>
            <a:r>
              <a:rPr lang="en-US" sz="1800" i="1">
                <a:solidFill>
                  <a:schemeClr val="tx1"/>
                </a:solidFill>
              </a:rPr>
              <a:t>The context analysis and the Thematic Integration Briefs might help you to get there</a:t>
            </a:r>
            <a:r>
              <a:rPr lang="en-US" sz="1800">
                <a:solidFill>
                  <a:schemeClr val="tx1"/>
                </a:solidFill>
              </a:rPr>
              <a:t>.</a:t>
            </a:r>
          </a:p>
          <a:p>
            <a:pPr marL="285750" indent="-285750">
              <a:buFont typeface="Arial" panose="020B0604020202020204" pitchFamily="34" charset="0"/>
              <a:buChar char="•"/>
            </a:pPr>
            <a:endParaRPr lang="en-US" sz="1800">
              <a:solidFill>
                <a:schemeClr val="tx1"/>
              </a:solidFill>
            </a:endParaRPr>
          </a:p>
          <a:p>
            <a:pPr marL="285750" indent="-285750">
              <a:buFont typeface="Arial" panose="020B0604020202020204" pitchFamily="34" charset="0"/>
              <a:buChar char="•"/>
            </a:pPr>
            <a:r>
              <a:rPr lang="en-US" sz="1800">
                <a:solidFill>
                  <a:schemeClr val="tx1"/>
                </a:solidFill>
              </a:rPr>
              <a:t>The strategy analysis is ideally conducted as a </a:t>
            </a:r>
            <a:r>
              <a:rPr lang="en-US" sz="1800" b="1">
                <a:solidFill>
                  <a:schemeClr val="tx1"/>
                </a:solidFill>
              </a:rPr>
              <a:t>multi-stakeholder workshop.</a:t>
            </a:r>
          </a:p>
          <a:p>
            <a:endParaRPr lang="en-US" sz="500">
              <a:solidFill>
                <a:schemeClr val="tx1"/>
              </a:solidFill>
            </a:endParaRPr>
          </a:p>
        </p:txBody>
      </p:sp>
      <p:pic>
        <p:nvPicPr>
          <p:cNvPr id="7" name="Grafik 6">
            <a:extLst>
              <a:ext uri="{FF2B5EF4-FFF2-40B4-BE49-F238E27FC236}">
                <a16:creationId xmlns:a16="http://schemas.microsoft.com/office/drawing/2014/main" id="{A35960CD-86C5-D510-5294-A1A63CDF6FF4}"/>
              </a:ext>
            </a:extLst>
          </p:cNvPr>
          <p:cNvPicPr>
            <a:picLocks noChangeAspect="1"/>
          </p:cNvPicPr>
          <p:nvPr/>
        </p:nvPicPr>
        <p:blipFill>
          <a:blip r:embed="rId3"/>
          <a:stretch>
            <a:fillRect/>
          </a:stretch>
        </p:blipFill>
        <p:spPr>
          <a:xfrm>
            <a:off x="0" y="659130"/>
            <a:ext cx="2628900" cy="3124200"/>
          </a:xfrm>
          <a:prstGeom prst="rect">
            <a:avLst/>
          </a:prstGeom>
        </p:spPr>
      </p:pic>
    </p:spTree>
    <p:extLst>
      <p:ext uri="{BB962C8B-B14F-4D97-AF65-F5344CB8AC3E}">
        <p14:creationId xmlns:p14="http://schemas.microsoft.com/office/powerpoint/2010/main" val="8225474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AF0C4F-1CF1-95C2-F9B3-116B004D88CC}"/>
              </a:ext>
            </a:extLst>
          </p:cNvPr>
          <p:cNvSpPr>
            <a:spLocks noGrp="1"/>
          </p:cNvSpPr>
          <p:nvPr>
            <p:ph type="title"/>
          </p:nvPr>
        </p:nvSpPr>
        <p:spPr/>
        <p:txBody>
          <a:bodyPr/>
          <a:lstStyle/>
          <a:p>
            <a:r>
              <a:rPr lang="de-CH"/>
              <a:t>Optional: </a:t>
            </a:r>
            <a:r>
              <a:rPr lang="de-CH" err="1"/>
              <a:t>Collect</a:t>
            </a:r>
            <a:r>
              <a:rPr lang="de-CH"/>
              <a:t> </a:t>
            </a:r>
            <a:r>
              <a:rPr lang="de-CH" err="1"/>
              <a:t>findings</a:t>
            </a:r>
            <a:r>
              <a:rPr lang="de-CH"/>
              <a:t> </a:t>
            </a:r>
            <a:r>
              <a:rPr lang="de-CH" err="1"/>
              <a:t>from</a:t>
            </a:r>
            <a:r>
              <a:rPr lang="de-CH"/>
              <a:t> </a:t>
            </a:r>
            <a:r>
              <a:rPr lang="de-CH" err="1"/>
              <a:t>ongoing</a:t>
            </a:r>
            <a:r>
              <a:rPr lang="de-CH"/>
              <a:t> </a:t>
            </a:r>
            <a:r>
              <a:rPr lang="de-CH" err="1"/>
              <a:t>or</a:t>
            </a:r>
            <a:r>
              <a:rPr lang="de-CH"/>
              <a:t> </a:t>
            </a:r>
            <a:r>
              <a:rPr lang="de-CH" err="1"/>
              <a:t>past</a:t>
            </a:r>
            <a:r>
              <a:rPr lang="de-CH"/>
              <a:t> </a:t>
            </a:r>
            <a:r>
              <a:rPr lang="de-CH" err="1"/>
              <a:t>strategies</a:t>
            </a:r>
            <a:endParaRPr lang="de-CH"/>
          </a:p>
        </p:txBody>
      </p:sp>
      <p:sp>
        <p:nvSpPr>
          <p:cNvPr id="3" name="Textplatzhalter 2">
            <a:extLst>
              <a:ext uri="{FF2B5EF4-FFF2-40B4-BE49-F238E27FC236}">
                <a16:creationId xmlns:a16="http://schemas.microsoft.com/office/drawing/2014/main" id="{012A316F-53C1-B957-1A58-80D92DFC35B6}"/>
              </a:ext>
            </a:extLst>
          </p:cNvPr>
          <p:cNvSpPr>
            <a:spLocks noGrp="1"/>
          </p:cNvSpPr>
          <p:nvPr>
            <p:ph type="body" idx="1"/>
          </p:nvPr>
        </p:nvSpPr>
        <p:spPr/>
        <p:txBody>
          <a:bodyPr/>
          <a:lstStyle/>
          <a:p>
            <a:r>
              <a:rPr lang="de-CH" err="1"/>
              <a:t>To</a:t>
            </a:r>
            <a:r>
              <a:rPr lang="de-CH"/>
              <a:t> </a:t>
            </a:r>
            <a:r>
              <a:rPr lang="de-CH" err="1"/>
              <a:t>prepare</a:t>
            </a:r>
            <a:r>
              <a:rPr lang="de-CH"/>
              <a:t> </a:t>
            </a:r>
            <a:r>
              <a:rPr lang="de-CH" err="1"/>
              <a:t>for</a:t>
            </a:r>
            <a:r>
              <a:rPr lang="de-CH"/>
              <a:t> Part II, </a:t>
            </a:r>
            <a:r>
              <a:rPr lang="de-CH" err="1"/>
              <a:t>the</a:t>
            </a:r>
            <a:r>
              <a:rPr lang="de-CH"/>
              <a:t> </a:t>
            </a:r>
            <a:r>
              <a:rPr lang="de-CH" err="1"/>
              <a:t>strategy</a:t>
            </a:r>
            <a:r>
              <a:rPr lang="de-CH"/>
              <a:t> </a:t>
            </a:r>
            <a:r>
              <a:rPr lang="de-CH" err="1"/>
              <a:t>analysis</a:t>
            </a:r>
            <a:r>
              <a:rPr lang="de-CH"/>
              <a:t>, </a:t>
            </a:r>
            <a:r>
              <a:rPr lang="de-CH" err="1"/>
              <a:t>you</a:t>
            </a:r>
            <a:r>
              <a:rPr lang="de-CH"/>
              <a:t> </a:t>
            </a:r>
            <a:r>
              <a:rPr lang="de-CH" err="1"/>
              <a:t>may</a:t>
            </a:r>
            <a:r>
              <a:rPr lang="de-CH"/>
              <a:t> </a:t>
            </a:r>
            <a:r>
              <a:rPr lang="de-CH" err="1"/>
              <a:t>extract</a:t>
            </a:r>
            <a:r>
              <a:rPr lang="de-CH"/>
              <a:t> </a:t>
            </a:r>
            <a:r>
              <a:rPr lang="de-CH" err="1"/>
              <a:t>findings</a:t>
            </a:r>
            <a:r>
              <a:rPr lang="de-CH"/>
              <a:t> and </a:t>
            </a:r>
            <a:r>
              <a:rPr lang="de-CH" err="1"/>
              <a:t>lessons</a:t>
            </a:r>
            <a:r>
              <a:rPr lang="de-CH"/>
              <a:t> </a:t>
            </a:r>
            <a:r>
              <a:rPr lang="de-CH" err="1"/>
              <a:t>learned</a:t>
            </a:r>
            <a:r>
              <a:rPr lang="de-CH"/>
              <a:t> </a:t>
            </a:r>
            <a:r>
              <a:rPr lang="de-CH" err="1"/>
              <a:t>from</a:t>
            </a:r>
            <a:r>
              <a:rPr lang="de-CH"/>
              <a:t> </a:t>
            </a:r>
            <a:r>
              <a:rPr lang="de-CH" err="1"/>
              <a:t>past</a:t>
            </a:r>
            <a:r>
              <a:rPr lang="de-CH"/>
              <a:t> </a:t>
            </a:r>
            <a:r>
              <a:rPr lang="de-CH" err="1"/>
              <a:t>or</a:t>
            </a:r>
            <a:r>
              <a:rPr lang="de-CH"/>
              <a:t> </a:t>
            </a:r>
            <a:r>
              <a:rPr lang="de-CH" err="1"/>
              <a:t>ongoing</a:t>
            </a:r>
            <a:r>
              <a:rPr lang="de-CH"/>
              <a:t> </a:t>
            </a:r>
            <a:r>
              <a:rPr lang="de-CH" err="1"/>
              <a:t>strategies</a:t>
            </a:r>
            <a:r>
              <a:rPr lang="de-CH"/>
              <a:t>.</a:t>
            </a:r>
          </a:p>
          <a:p>
            <a:r>
              <a:rPr lang="en-US"/>
              <a:t>Guiding questions are:</a:t>
            </a:r>
          </a:p>
          <a:p>
            <a:pPr marL="898525" indent="-182563"/>
            <a:r>
              <a:rPr lang="en-US"/>
              <a:t>How have we made sure in the past to address C/D/E?</a:t>
            </a:r>
          </a:p>
          <a:p>
            <a:pPr marL="898525" indent="-182563"/>
            <a:r>
              <a:rPr lang="en-US"/>
              <a:t>Are we already implementing parts of C/D/E jointly with other actors and could we strengthen some of these?</a:t>
            </a:r>
          </a:p>
          <a:p>
            <a:pPr marL="898525" indent="-182563"/>
            <a:r>
              <a:rPr lang="en-US"/>
              <a:t>What has worked well in the past, what has not worked? Are there any lessons learned? </a:t>
            </a:r>
          </a:p>
          <a:p>
            <a:pPr marL="92075" indent="0">
              <a:buNone/>
            </a:pPr>
            <a:endParaRPr lang="en-US"/>
          </a:p>
          <a:p>
            <a:pPr marL="92075" indent="0">
              <a:buNone/>
            </a:pPr>
            <a:r>
              <a:rPr lang="en-US"/>
              <a:t>You may get </a:t>
            </a:r>
            <a:r>
              <a:rPr lang="en-US" b="1"/>
              <a:t>assistance from an external consultant </a:t>
            </a:r>
            <a:r>
              <a:rPr lang="en-US"/>
              <a:t>for this step.</a:t>
            </a:r>
          </a:p>
        </p:txBody>
      </p:sp>
    </p:spTree>
    <p:extLst>
      <p:ext uri="{BB962C8B-B14F-4D97-AF65-F5344CB8AC3E}">
        <p14:creationId xmlns:p14="http://schemas.microsoft.com/office/powerpoint/2010/main" val="3536424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2" name="Titel 1">
            <a:extLst>
              <a:ext uri="{FF2B5EF4-FFF2-40B4-BE49-F238E27FC236}">
                <a16:creationId xmlns:a16="http://schemas.microsoft.com/office/drawing/2014/main" id="{2FA7C318-BECE-9ED9-C5B6-F7CD210E53EB}"/>
              </a:ext>
            </a:extLst>
          </p:cNvPr>
          <p:cNvSpPr>
            <a:spLocks noGrp="1"/>
          </p:cNvSpPr>
          <p:nvPr>
            <p:ph type="title"/>
          </p:nvPr>
        </p:nvSpPr>
        <p:spPr/>
        <p:txBody>
          <a:bodyPr/>
          <a:lstStyle/>
          <a:p>
            <a:r>
              <a:rPr lang="de-CH"/>
              <a:t>CEDRIG: Website and </a:t>
            </a:r>
            <a:r>
              <a:rPr lang="de-CH" err="1"/>
              <a:t>tool</a:t>
            </a:r>
            <a:endParaRPr lang="de-CH"/>
          </a:p>
        </p:txBody>
      </p:sp>
      <p:sp>
        <p:nvSpPr>
          <p:cNvPr id="3" name="Textplatzhalter 2">
            <a:extLst>
              <a:ext uri="{FF2B5EF4-FFF2-40B4-BE49-F238E27FC236}">
                <a16:creationId xmlns:a16="http://schemas.microsoft.com/office/drawing/2014/main" id="{82E422A4-7ECD-F298-C16A-70B86BF32776}"/>
              </a:ext>
            </a:extLst>
          </p:cNvPr>
          <p:cNvSpPr>
            <a:spLocks noGrp="1"/>
          </p:cNvSpPr>
          <p:nvPr>
            <p:ph type="body" idx="1"/>
          </p:nvPr>
        </p:nvSpPr>
        <p:spPr/>
        <p:txBody>
          <a:bodyPr/>
          <a:lstStyle/>
          <a:p>
            <a:endParaRPr lang="de-CH"/>
          </a:p>
        </p:txBody>
      </p:sp>
      <p:sp>
        <p:nvSpPr>
          <p:cNvPr id="502" name="Google Shape;502;p89"/>
          <p:cNvSpPr/>
          <p:nvPr/>
        </p:nvSpPr>
        <p:spPr>
          <a:xfrm>
            <a:off x="1804994" y="81081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grpSp>
        <p:nvGrpSpPr>
          <p:cNvPr id="504" name="Google Shape;504;p89"/>
          <p:cNvGrpSpPr/>
          <p:nvPr/>
        </p:nvGrpSpPr>
        <p:grpSpPr>
          <a:xfrm>
            <a:off x="5931762" y="1580664"/>
            <a:ext cx="809625" cy="1026319"/>
            <a:chOff x="323528" y="5157192"/>
            <a:chExt cx="1080120" cy="1368152"/>
          </a:xfrm>
        </p:grpSpPr>
        <p:sp>
          <p:nvSpPr>
            <p:cNvPr id="505" name="Google Shape;505;p89"/>
            <p:cNvSpPr/>
            <p:nvPr/>
          </p:nvSpPr>
          <p:spPr>
            <a:xfrm>
              <a:off x="323528" y="5157192"/>
              <a:ext cx="1080120" cy="1368152"/>
            </a:xfrm>
            <a:prstGeom prst="rect">
              <a:avLst/>
            </a:prstGeom>
            <a:solidFill>
              <a:schemeClr val="lt1"/>
            </a:solidFill>
            <a:ln w="1587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3150" b="0" i="0" u="none" strike="noStrike" cap="none">
                <a:solidFill>
                  <a:srgbClr val="000000"/>
                </a:solidFill>
                <a:latin typeface="Gill Sans"/>
                <a:ea typeface="Gill Sans"/>
                <a:cs typeface="Gill Sans"/>
                <a:sym typeface="Gill Sans"/>
              </a:endParaRPr>
            </a:p>
          </p:txBody>
        </p:sp>
        <p:sp>
          <p:nvSpPr>
            <p:cNvPr id="506" name="Google Shape;506;p89"/>
            <p:cNvSpPr/>
            <p:nvPr/>
          </p:nvSpPr>
          <p:spPr>
            <a:xfrm>
              <a:off x="519299" y="5787729"/>
              <a:ext cx="688058" cy="665607"/>
            </a:xfrm>
            <a:custGeom>
              <a:avLst/>
              <a:gdLst/>
              <a:ahLst/>
              <a:cxnLst/>
              <a:rect l="l" t="t" r="r" b="b"/>
              <a:pathLst>
                <a:path w="284" h="317" extrusionOk="0">
                  <a:moveTo>
                    <a:pt x="54" y="15"/>
                  </a:moveTo>
                  <a:lnTo>
                    <a:pt x="54" y="30"/>
                  </a:lnTo>
                  <a:lnTo>
                    <a:pt x="49" y="45"/>
                  </a:lnTo>
                  <a:lnTo>
                    <a:pt x="44" y="60"/>
                  </a:lnTo>
                  <a:lnTo>
                    <a:pt x="34" y="75"/>
                  </a:lnTo>
                  <a:lnTo>
                    <a:pt x="29" y="95"/>
                  </a:lnTo>
                  <a:lnTo>
                    <a:pt x="24" y="115"/>
                  </a:lnTo>
                  <a:lnTo>
                    <a:pt x="15" y="135"/>
                  </a:lnTo>
                  <a:lnTo>
                    <a:pt x="15" y="151"/>
                  </a:lnTo>
                  <a:lnTo>
                    <a:pt x="15" y="166"/>
                  </a:lnTo>
                  <a:lnTo>
                    <a:pt x="10" y="181"/>
                  </a:lnTo>
                  <a:lnTo>
                    <a:pt x="0" y="181"/>
                  </a:lnTo>
                  <a:lnTo>
                    <a:pt x="0" y="206"/>
                  </a:lnTo>
                  <a:lnTo>
                    <a:pt x="10" y="201"/>
                  </a:lnTo>
                  <a:lnTo>
                    <a:pt x="19" y="216"/>
                  </a:lnTo>
                  <a:lnTo>
                    <a:pt x="24" y="226"/>
                  </a:lnTo>
                  <a:lnTo>
                    <a:pt x="29" y="246"/>
                  </a:lnTo>
                  <a:lnTo>
                    <a:pt x="39" y="261"/>
                  </a:lnTo>
                  <a:lnTo>
                    <a:pt x="54" y="271"/>
                  </a:lnTo>
                  <a:lnTo>
                    <a:pt x="49" y="281"/>
                  </a:lnTo>
                  <a:lnTo>
                    <a:pt x="49" y="292"/>
                  </a:lnTo>
                  <a:lnTo>
                    <a:pt x="64" y="292"/>
                  </a:lnTo>
                  <a:lnTo>
                    <a:pt x="83" y="297"/>
                  </a:lnTo>
                  <a:lnTo>
                    <a:pt x="88" y="307"/>
                  </a:lnTo>
                  <a:lnTo>
                    <a:pt x="98" y="312"/>
                  </a:lnTo>
                  <a:lnTo>
                    <a:pt x="113" y="317"/>
                  </a:lnTo>
                  <a:lnTo>
                    <a:pt x="122" y="312"/>
                  </a:lnTo>
                  <a:lnTo>
                    <a:pt x="132" y="302"/>
                  </a:lnTo>
                  <a:lnTo>
                    <a:pt x="147" y="297"/>
                  </a:lnTo>
                  <a:lnTo>
                    <a:pt x="162" y="307"/>
                  </a:lnTo>
                  <a:lnTo>
                    <a:pt x="166" y="307"/>
                  </a:lnTo>
                  <a:lnTo>
                    <a:pt x="176" y="302"/>
                  </a:lnTo>
                  <a:lnTo>
                    <a:pt x="186" y="297"/>
                  </a:lnTo>
                  <a:lnTo>
                    <a:pt x="196" y="281"/>
                  </a:lnTo>
                  <a:lnTo>
                    <a:pt x="215" y="281"/>
                  </a:lnTo>
                  <a:lnTo>
                    <a:pt x="225" y="276"/>
                  </a:lnTo>
                  <a:lnTo>
                    <a:pt x="245" y="251"/>
                  </a:lnTo>
                  <a:lnTo>
                    <a:pt x="255" y="236"/>
                  </a:lnTo>
                  <a:lnTo>
                    <a:pt x="274" y="211"/>
                  </a:lnTo>
                  <a:lnTo>
                    <a:pt x="284" y="196"/>
                  </a:lnTo>
                  <a:lnTo>
                    <a:pt x="264" y="186"/>
                  </a:lnTo>
                  <a:lnTo>
                    <a:pt x="250" y="181"/>
                  </a:lnTo>
                  <a:lnTo>
                    <a:pt x="215" y="161"/>
                  </a:lnTo>
                  <a:lnTo>
                    <a:pt x="196" y="151"/>
                  </a:lnTo>
                  <a:lnTo>
                    <a:pt x="186" y="140"/>
                  </a:lnTo>
                  <a:lnTo>
                    <a:pt x="176" y="105"/>
                  </a:lnTo>
                  <a:lnTo>
                    <a:pt x="162" y="105"/>
                  </a:lnTo>
                  <a:lnTo>
                    <a:pt x="162" y="90"/>
                  </a:lnTo>
                  <a:lnTo>
                    <a:pt x="162" y="70"/>
                  </a:lnTo>
                  <a:lnTo>
                    <a:pt x="171" y="60"/>
                  </a:lnTo>
                  <a:lnTo>
                    <a:pt x="171" y="55"/>
                  </a:lnTo>
                  <a:lnTo>
                    <a:pt x="166" y="50"/>
                  </a:lnTo>
                  <a:lnTo>
                    <a:pt x="157" y="45"/>
                  </a:lnTo>
                  <a:lnTo>
                    <a:pt x="152" y="30"/>
                  </a:lnTo>
                  <a:lnTo>
                    <a:pt x="137" y="15"/>
                  </a:lnTo>
                  <a:lnTo>
                    <a:pt x="117" y="10"/>
                  </a:lnTo>
                  <a:lnTo>
                    <a:pt x="103" y="10"/>
                  </a:lnTo>
                  <a:lnTo>
                    <a:pt x="93" y="0"/>
                  </a:lnTo>
                  <a:lnTo>
                    <a:pt x="88" y="15"/>
                  </a:lnTo>
                  <a:lnTo>
                    <a:pt x="73" y="20"/>
                  </a:lnTo>
                  <a:lnTo>
                    <a:pt x="54" y="15"/>
                  </a:lnTo>
                </a:path>
              </a:pathLst>
            </a:custGeom>
            <a:solidFill>
              <a:srgbClr val="44A8D4"/>
            </a:solidFill>
            <a:ln w="9525" cap="flat" cmpd="sng">
              <a:solidFill>
                <a:srgbClr val="7F7F7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507" name="Google Shape;507;p89"/>
            <p:cNvSpPr/>
            <p:nvPr/>
          </p:nvSpPr>
          <p:spPr>
            <a:xfrm>
              <a:off x="323528" y="5157192"/>
              <a:ext cx="1080120" cy="576148"/>
            </a:xfrm>
            <a:prstGeom prst="rect">
              <a:avLst/>
            </a:prstGeom>
            <a:solidFill>
              <a:srgbClr val="F2F2F2"/>
            </a:solidFill>
            <a:ln w="15875" cap="flat" cmpd="sng">
              <a:solidFill>
                <a:srgbClr val="000000"/>
              </a:solidFill>
              <a:prstDash val="solid"/>
              <a:round/>
              <a:headEnd type="none" w="sm" len="sm"/>
              <a:tailEnd type="none" w="sm" len="sm"/>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None/>
              </a:pPr>
              <a:r>
                <a:rPr lang="de" sz="900" b="1" i="0" u="none" strike="noStrike" cap="none">
                  <a:solidFill>
                    <a:schemeClr val="dk1"/>
                  </a:solidFill>
                  <a:latin typeface="Calibri"/>
                  <a:ea typeface="Calibri"/>
                  <a:cs typeface="Calibri"/>
                  <a:sym typeface="Calibri"/>
                </a:rPr>
                <a:t>Country </a:t>
              </a:r>
              <a:endParaRPr/>
            </a:p>
            <a:p>
              <a:pPr marL="0" marR="0" lvl="0" indent="0" algn="ctr" rtl="0">
                <a:lnSpc>
                  <a:spcPct val="100000"/>
                </a:lnSpc>
                <a:spcBef>
                  <a:spcPts val="0"/>
                </a:spcBef>
                <a:spcAft>
                  <a:spcPts val="0"/>
                </a:spcAft>
                <a:buNone/>
              </a:pPr>
              <a:r>
                <a:rPr lang="de" sz="900" b="1" i="0" u="none" strike="noStrike" cap="none">
                  <a:solidFill>
                    <a:schemeClr val="dk1"/>
                  </a:solidFill>
                  <a:latin typeface="Calibri"/>
                  <a:ea typeface="Calibri"/>
                  <a:cs typeface="Calibri"/>
                  <a:sym typeface="Calibri"/>
                </a:rPr>
                <a:t>Strategies /  Programmes</a:t>
              </a:r>
              <a:endParaRPr sz="750" b="1" i="0" u="none" strike="noStrike" cap="none">
                <a:solidFill>
                  <a:schemeClr val="dk1"/>
                </a:solidFill>
                <a:latin typeface="Calibri"/>
                <a:ea typeface="Calibri"/>
                <a:cs typeface="Calibri"/>
                <a:sym typeface="Calibri"/>
              </a:endParaRPr>
            </a:p>
          </p:txBody>
        </p:sp>
      </p:grpSp>
      <p:grpSp>
        <p:nvGrpSpPr>
          <p:cNvPr id="508" name="Google Shape;508;p89"/>
          <p:cNvGrpSpPr/>
          <p:nvPr/>
        </p:nvGrpSpPr>
        <p:grpSpPr>
          <a:xfrm>
            <a:off x="7612059" y="1580664"/>
            <a:ext cx="809625" cy="1026319"/>
            <a:chOff x="7308304" y="1268760"/>
            <a:chExt cx="1080120" cy="1368152"/>
          </a:xfrm>
        </p:grpSpPr>
        <p:grpSp>
          <p:nvGrpSpPr>
            <p:cNvPr id="509" name="Google Shape;509;p89"/>
            <p:cNvGrpSpPr/>
            <p:nvPr/>
          </p:nvGrpSpPr>
          <p:grpSpPr>
            <a:xfrm>
              <a:off x="7308304" y="1268760"/>
              <a:ext cx="1080120" cy="1368152"/>
              <a:chOff x="323528" y="5157192"/>
              <a:chExt cx="1080120" cy="1368152"/>
            </a:xfrm>
          </p:grpSpPr>
          <p:sp>
            <p:nvSpPr>
              <p:cNvPr id="510" name="Google Shape;510;p89"/>
              <p:cNvSpPr/>
              <p:nvPr/>
            </p:nvSpPr>
            <p:spPr>
              <a:xfrm>
                <a:off x="323528" y="5157192"/>
                <a:ext cx="1080120" cy="1368152"/>
              </a:xfrm>
              <a:prstGeom prst="rect">
                <a:avLst/>
              </a:prstGeom>
              <a:solidFill>
                <a:schemeClr val="lt1"/>
              </a:solidFill>
              <a:ln w="1587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3150" b="0" i="0" u="none" strike="noStrike" cap="none">
                  <a:solidFill>
                    <a:srgbClr val="000000"/>
                  </a:solidFill>
                  <a:latin typeface="Gill Sans"/>
                  <a:ea typeface="Gill Sans"/>
                  <a:cs typeface="Gill Sans"/>
                  <a:sym typeface="Gill Sans"/>
                </a:endParaRPr>
              </a:p>
            </p:txBody>
          </p:sp>
          <p:sp>
            <p:nvSpPr>
              <p:cNvPr id="511" name="Google Shape;511;p89"/>
              <p:cNvSpPr/>
              <p:nvPr/>
            </p:nvSpPr>
            <p:spPr>
              <a:xfrm>
                <a:off x="323528" y="5157192"/>
                <a:ext cx="1080120" cy="576148"/>
              </a:xfrm>
              <a:prstGeom prst="rect">
                <a:avLst/>
              </a:prstGeom>
              <a:solidFill>
                <a:srgbClr val="F2F2F2"/>
              </a:solidFill>
              <a:ln w="15875" cap="flat" cmpd="sng">
                <a:solidFill>
                  <a:srgbClr val="000000"/>
                </a:solidFill>
                <a:prstDash val="solid"/>
                <a:round/>
                <a:headEnd type="none" w="sm" len="sm"/>
                <a:tailEnd type="none" w="sm" len="sm"/>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None/>
                </a:pPr>
                <a:r>
                  <a:rPr lang="de" sz="900" b="1" i="0" u="none" strike="noStrike" cap="none">
                    <a:solidFill>
                      <a:schemeClr val="dk1"/>
                    </a:solidFill>
                    <a:latin typeface="Calibri"/>
                    <a:ea typeface="Calibri"/>
                    <a:cs typeface="Calibri"/>
                    <a:sym typeface="Calibri"/>
                  </a:rPr>
                  <a:t>Project</a:t>
                </a:r>
                <a:endParaRPr sz="750" b="1" i="0" u="none" strike="noStrike" cap="none">
                  <a:solidFill>
                    <a:schemeClr val="dk1"/>
                  </a:solidFill>
                  <a:latin typeface="Calibri"/>
                  <a:ea typeface="Calibri"/>
                  <a:cs typeface="Calibri"/>
                  <a:sym typeface="Calibri"/>
                </a:endParaRPr>
              </a:p>
            </p:txBody>
          </p:sp>
        </p:grpSp>
        <p:pic>
          <p:nvPicPr>
            <p:cNvPr id="512" name="Google Shape;512;p89"/>
            <p:cNvPicPr preferRelativeResize="0"/>
            <p:nvPr/>
          </p:nvPicPr>
          <p:blipFill rotWithShape="1">
            <a:blip r:embed="rId3">
              <a:alphaModFix/>
            </a:blip>
            <a:srcRect/>
            <a:stretch/>
          </p:blipFill>
          <p:spPr>
            <a:xfrm>
              <a:off x="7362854" y="1925216"/>
              <a:ext cx="971020" cy="667482"/>
            </a:xfrm>
            <a:prstGeom prst="rect">
              <a:avLst/>
            </a:prstGeom>
            <a:noFill/>
            <a:ln>
              <a:noFill/>
            </a:ln>
          </p:spPr>
        </p:pic>
      </p:grpSp>
      <p:sp>
        <p:nvSpPr>
          <p:cNvPr id="526" name="Google Shape;526;p89"/>
          <p:cNvSpPr/>
          <p:nvPr/>
        </p:nvSpPr>
        <p:spPr>
          <a:xfrm>
            <a:off x="3582537" y="3792072"/>
            <a:ext cx="484496" cy="647292"/>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7" name="Google Shape;527;p89"/>
          <p:cNvSpPr/>
          <p:nvPr/>
        </p:nvSpPr>
        <p:spPr>
          <a:xfrm>
            <a:off x="4478618" y="2870620"/>
            <a:ext cx="310270" cy="647292"/>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 name="TextBox 3">
            <a:extLst>
              <a:ext uri="{FF2B5EF4-FFF2-40B4-BE49-F238E27FC236}">
                <a16:creationId xmlns:a16="http://schemas.microsoft.com/office/drawing/2014/main" id="{F5745BDD-3017-4841-8DFA-D6B77D4C970A}"/>
              </a:ext>
            </a:extLst>
          </p:cNvPr>
          <p:cNvSpPr txBox="1"/>
          <p:nvPr/>
        </p:nvSpPr>
        <p:spPr>
          <a:xfrm>
            <a:off x="351075" y="712063"/>
            <a:ext cx="3558017" cy="461665"/>
          </a:xfrm>
          <a:prstGeom prst="rect">
            <a:avLst/>
          </a:prstGeom>
          <a:noFill/>
        </p:spPr>
        <p:txBody>
          <a:bodyPr wrap="square" rtlCol="0">
            <a:spAutoFit/>
          </a:bodyPr>
          <a:lstStyle/>
          <a:p>
            <a:r>
              <a:rPr lang="de-CH" sz="2400" b="1">
                <a:solidFill>
                  <a:srgbClr val="0070C0"/>
                </a:solidFill>
                <a:hlinkClick r:id="rId4">
                  <a:extLst>
                    <a:ext uri="{A12FA001-AC4F-418D-AE19-62706E023703}">
                      <ahyp:hlinkClr xmlns:ahyp="http://schemas.microsoft.com/office/drawing/2018/hyperlinkcolor" val="tx"/>
                    </a:ext>
                  </a:extLst>
                </a:hlinkClick>
              </a:rPr>
              <a:t>www.cedrig.org</a:t>
            </a:r>
            <a:endParaRPr lang="de-CH" sz="2400" b="1">
              <a:solidFill>
                <a:srgbClr val="0070C0"/>
              </a:solidFill>
            </a:endParaRPr>
          </a:p>
        </p:txBody>
      </p:sp>
      <p:sp>
        <p:nvSpPr>
          <p:cNvPr id="34" name="TextBox 33">
            <a:extLst>
              <a:ext uri="{FF2B5EF4-FFF2-40B4-BE49-F238E27FC236}">
                <a16:creationId xmlns:a16="http://schemas.microsoft.com/office/drawing/2014/main" id="{4B04C084-C158-49A3-8488-86ED52E2EC8D}"/>
              </a:ext>
            </a:extLst>
          </p:cNvPr>
          <p:cNvSpPr txBox="1"/>
          <p:nvPr/>
        </p:nvSpPr>
        <p:spPr>
          <a:xfrm>
            <a:off x="5690921" y="798678"/>
            <a:ext cx="1569660" cy="369332"/>
          </a:xfrm>
          <a:prstGeom prst="rect">
            <a:avLst/>
          </a:prstGeom>
          <a:noFill/>
        </p:spPr>
        <p:txBody>
          <a:bodyPr wrap="none" rtlCol="0">
            <a:spAutoFit/>
          </a:bodyPr>
          <a:lstStyle/>
          <a:p>
            <a:r>
              <a:rPr lang="de-CH" sz="1800" b="1">
                <a:solidFill>
                  <a:srgbClr val="0070C0"/>
                </a:solidFill>
              </a:rPr>
              <a:t>CEDRIG </a:t>
            </a:r>
            <a:r>
              <a:rPr lang="de-CH" sz="1800" b="1" err="1">
                <a:solidFill>
                  <a:srgbClr val="0070C0"/>
                </a:solidFill>
              </a:rPr>
              <a:t>tool</a:t>
            </a:r>
            <a:endParaRPr lang="de-CH" sz="1800" b="1">
              <a:solidFill>
                <a:srgbClr val="0070C0"/>
              </a:solidFill>
            </a:endParaRPr>
          </a:p>
        </p:txBody>
      </p:sp>
      <p:sp>
        <p:nvSpPr>
          <p:cNvPr id="36" name="TextBox 35">
            <a:extLst>
              <a:ext uri="{FF2B5EF4-FFF2-40B4-BE49-F238E27FC236}">
                <a16:creationId xmlns:a16="http://schemas.microsoft.com/office/drawing/2014/main" id="{91DE91F4-A9D1-4C37-96C4-9E9DFCF34702}"/>
              </a:ext>
            </a:extLst>
          </p:cNvPr>
          <p:cNvSpPr txBox="1"/>
          <p:nvPr/>
        </p:nvSpPr>
        <p:spPr>
          <a:xfrm>
            <a:off x="306059" y="3932575"/>
            <a:ext cx="4411938" cy="923330"/>
          </a:xfrm>
          <a:prstGeom prst="rect">
            <a:avLst/>
          </a:prstGeom>
          <a:noFill/>
        </p:spPr>
        <p:txBody>
          <a:bodyPr wrap="square" rtlCol="0">
            <a:spAutoFit/>
          </a:bodyPr>
          <a:lstStyle/>
          <a:p>
            <a:pPr marL="285750" indent="-285750">
              <a:buSzPct val="80000"/>
              <a:buFont typeface="Arial" panose="020B0604020202020204" pitchFamily="34" charset="0"/>
              <a:buChar char="•"/>
            </a:pPr>
            <a:r>
              <a:rPr lang="de-CH" sz="1800">
                <a:solidFill>
                  <a:schemeClr val="tx1"/>
                </a:solidFill>
              </a:rPr>
              <a:t>Basic </a:t>
            </a:r>
            <a:r>
              <a:rPr lang="de-CH" sz="1800" err="1">
                <a:solidFill>
                  <a:schemeClr val="tx1"/>
                </a:solidFill>
              </a:rPr>
              <a:t>information</a:t>
            </a:r>
            <a:r>
              <a:rPr lang="de-CH" sz="1800">
                <a:solidFill>
                  <a:schemeClr val="tx1"/>
                </a:solidFill>
              </a:rPr>
              <a:t> on CEDRIG</a:t>
            </a:r>
          </a:p>
          <a:p>
            <a:pPr marL="285750" indent="-285750">
              <a:buSzPct val="80000"/>
              <a:buFont typeface="Arial" panose="020B0604020202020204" pitchFamily="34" charset="0"/>
              <a:buChar char="•"/>
            </a:pPr>
            <a:r>
              <a:rPr lang="de-CH" sz="1800">
                <a:solidFill>
                  <a:schemeClr val="tx1"/>
                </a:solidFill>
              </a:rPr>
              <a:t>Access </a:t>
            </a:r>
            <a:r>
              <a:rPr lang="de-CH" sz="1800" err="1">
                <a:solidFill>
                  <a:schemeClr val="tx1"/>
                </a:solidFill>
              </a:rPr>
              <a:t>to</a:t>
            </a:r>
            <a:r>
              <a:rPr lang="de-CH" sz="1800">
                <a:solidFill>
                  <a:schemeClr val="tx1"/>
                </a:solidFill>
              </a:rPr>
              <a:t> the CEDRIG </a:t>
            </a:r>
            <a:r>
              <a:rPr lang="de-CH" sz="1800" err="1">
                <a:solidFill>
                  <a:schemeClr val="tx1"/>
                </a:solidFill>
              </a:rPr>
              <a:t>tool</a:t>
            </a:r>
            <a:endParaRPr lang="de-CH" sz="1800">
              <a:solidFill>
                <a:schemeClr val="tx1"/>
              </a:solidFill>
            </a:endParaRPr>
          </a:p>
          <a:p>
            <a:pPr marL="285750" indent="-285750">
              <a:buSzPct val="80000"/>
              <a:buFont typeface="Arial" panose="020B0604020202020204" pitchFamily="34" charset="0"/>
              <a:buChar char="•"/>
            </a:pPr>
            <a:r>
              <a:rPr lang="de-CH" sz="1800" err="1">
                <a:solidFill>
                  <a:schemeClr val="tx1"/>
                </a:solidFill>
              </a:rPr>
              <a:t>Depository</a:t>
            </a:r>
            <a:r>
              <a:rPr lang="de-CH" sz="1800">
                <a:solidFill>
                  <a:schemeClr val="tx1"/>
                </a:solidFill>
              </a:rPr>
              <a:t> of CEDRIG </a:t>
            </a:r>
            <a:r>
              <a:rPr lang="de-CH" sz="1800" err="1">
                <a:solidFill>
                  <a:schemeClr val="tx1"/>
                </a:solidFill>
              </a:rPr>
              <a:t>studies</a:t>
            </a:r>
            <a:endParaRPr lang="de-CH" sz="1800">
              <a:solidFill>
                <a:schemeClr val="tx1"/>
              </a:solidFill>
            </a:endParaRPr>
          </a:p>
        </p:txBody>
      </p:sp>
      <p:pic>
        <p:nvPicPr>
          <p:cNvPr id="6" name="Grafik 5">
            <a:extLst>
              <a:ext uri="{FF2B5EF4-FFF2-40B4-BE49-F238E27FC236}">
                <a16:creationId xmlns:a16="http://schemas.microsoft.com/office/drawing/2014/main" id="{618D3464-07D7-B8E0-F542-C0E4D08BABAE}"/>
              </a:ext>
            </a:extLst>
          </p:cNvPr>
          <p:cNvPicPr>
            <a:picLocks noChangeAspect="1"/>
          </p:cNvPicPr>
          <p:nvPr/>
        </p:nvPicPr>
        <p:blipFill>
          <a:blip r:embed="rId5"/>
          <a:stretch>
            <a:fillRect/>
          </a:stretch>
        </p:blipFill>
        <p:spPr>
          <a:xfrm>
            <a:off x="411797" y="1230147"/>
            <a:ext cx="4830656" cy="2702428"/>
          </a:xfrm>
          <a:prstGeom prst="rect">
            <a:avLst/>
          </a:prstGeom>
        </p:spPr>
      </p:pic>
      <p:pic>
        <p:nvPicPr>
          <p:cNvPr id="8" name="Grafik 7">
            <a:extLst>
              <a:ext uri="{FF2B5EF4-FFF2-40B4-BE49-F238E27FC236}">
                <a16:creationId xmlns:a16="http://schemas.microsoft.com/office/drawing/2014/main" id="{74835777-59AF-0967-68BA-AEC32850D4A1}"/>
              </a:ext>
            </a:extLst>
          </p:cNvPr>
          <p:cNvPicPr>
            <a:picLocks noChangeAspect="1"/>
          </p:cNvPicPr>
          <p:nvPr/>
        </p:nvPicPr>
        <p:blipFill>
          <a:blip r:embed="rId6"/>
          <a:stretch>
            <a:fillRect/>
          </a:stretch>
        </p:blipFill>
        <p:spPr>
          <a:xfrm>
            <a:off x="5481309" y="2695204"/>
            <a:ext cx="3356632" cy="1699036"/>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2" name="Titel 1">
            <a:extLst>
              <a:ext uri="{FF2B5EF4-FFF2-40B4-BE49-F238E27FC236}">
                <a16:creationId xmlns:a16="http://schemas.microsoft.com/office/drawing/2014/main" id="{33DB5693-B9F8-5258-E46E-5453B343C8BB}"/>
              </a:ext>
            </a:extLst>
          </p:cNvPr>
          <p:cNvSpPr>
            <a:spLocks noGrp="1"/>
          </p:cNvSpPr>
          <p:nvPr>
            <p:ph type="title"/>
          </p:nvPr>
        </p:nvSpPr>
        <p:spPr/>
        <p:txBody>
          <a:bodyPr/>
          <a:lstStyle/>
          <a:p>
            <a:r>
              <a:rPr lang="de-CH" err="1"/>
              <a:t>Step</a:t>
            </a:r>
            <a:r>
              <a:rPr lang="de-CH"/>
              <a:t> 1: Risk </a:t>
            </a:r>
            <a:r>
              <a:rPr lang="de-CH" err="1"/>
              <a:t>perspective</a:t>
            </a:r>
            <a:r>
              <a:rPr lang="de-CH"/>
              <a:t> </a:t>
            </a:r>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3" name="Grafik 2" descr="Ein Bild, das Zeichnung, Kinderkunst, Diagramm, Text enthält.&#10;&#10;KI-generierte Inhalte können fehlerhaft sein.">
            <a:extLst>
              <a:ext uri="{FF2B5EF4-FFF2-40B4-BE49-F238E27FC236}">
                <a16:creationId xmlns:a16="http://schemas.microsoft.com/office/drawing/2014/main" id="{2C065A65-D84D-48BB-BC27-4E3CE317E5DC}"/>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5713111" y="14292"/>
            <a:ext cx="3424502" cy="2085935"/>
          </a:xfrm>
          <a:prstGeom prst="rect">
            <a:avLst/>
          </a:prstGeom>
        </p:spPr>
      </p:pic>
      <p:pic>
        <p:nvPicPr>
          <p:cNvPr id="6" name="Grafik 5" descr="Ein Bild, das Screenshot, Schrift, Text, Grafiken enthält.&#10;&#10;KI-generierte Inhalte können fehlerhaft sein.">
            <a:extLst>
              <a:ext uri="{FF2B5EF4-FFF2-40B4-BE49-F238E27FC236}">
                <a16:creationId xmlns:a16="http://schemas.microsoft.com/office/drawing/2014/main" id="{BE9E5AD1-1F0C-ED0B-78D2-B64D58610CA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387" y="1241708"/>
            <a:ext cx="9144000" cy="2664030"/>
          </a:xfrm>
          <a:prstGeom prst="rect">
            <a:avLst/>
          </a:prstGeom>
        </p:spPr>
      </p:pic>
      <p:sp>
        <p:nvSpPr>
          <p:cNvPr id="13" name="Oval 12">
            <a:extLst>
              <a:ext uri="{FF2B5EF4-FFF2-40B4-BE49-F238E27FC236}">
                <a16:creationId xmlns:a16="http://schemas.microsoft.com/office/drawing/2014/main" id="{24CF6B5D-6516-49DD-B316-9DB818DC8E29}"/>
              </a:ext>
            </a:extLst>
          </p:cNvPr>
          <p:cNvSpPr/>
          <p:nvPr/>
        </p:nvSpPr>
        <p:spPr>
          <a:xfrm rot="2469768">
            <a:off x="2537206" y="1947116"/>
            <a:ext cx="743235" cy="139087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4015551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8" name="Google Shape;588;p94"/>
          <p:cNvPicPr preferRelativeResize="0"/>
          <p:nvPr/>
        </p:nvPicPr>
        <p:blipFill rotWithShape="1">
          <a:blip r:embed="rId3">
            <a:alphaModFix/>
          </a:blip>
          <a:srcRect l="9140" t="9816" b="13639"/>
          <a:stretch/>
        </p:blipFill>
        <p:spPr>
          <a:xfrm>
            <a:off x="152400" y="614362"/>
            <a:ext cx="3962400" cy="4421188"/>
          </a:xfrm>
          <a:prstGeom prst="rect">
            <a:avLst/>
          </a:prstGeom>
          <a:noFill/>
          <a:ln>
            <a:noFill/>
          </a:ln>
        </p:spPr>
      </p:pic>
      <p:sp>
        <p:nvSpPr>
          <p:cNvPr id="2" name="TextBox 1">
            <a:extLst>
              <a:ext uri="{FF2B5EF4-FFF2-40B4-BE49-F238E27FC236}">
                <a16:creationId xmlns:a16="http://schemas.microsoft.com/office/drawing/2014/main" id="{7FCF5D69-F732-4927-B5E3-4F709E1BD5CD}"/>
              </a:ext>
            </a:extLst>
          </p:cNvPr>
          <p:cNvSpPr txBox="1"/>
          <p:nvPr/>
        </p:nvSpPr>
        <p:spPr>
          <a:xfrm>
            <a:off x="4572000" y="3774709"/>
            <a:ext cx="38838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CH" sz="1800" b="0" i="0" u="none" strike="noStrike" kern="0" cap="none" spc="0" normalizeH="0" baseline="0" noProof="0">
                <a:ln>
                  <a:noFill/>
                </a:ln>
                <a:solidFill>
                  <a:srgbClr val="000000"/>
                </a:solidFill>
                <a:effectLst/>
                <a:uLnTx/>
                <a:uFillTx/>
                <a:latin typeface="Arial"/>
                <a:cs typeface="Arial"/>
                <a:sym typeface="Arial"/>
              </a:rPr>
              <a:t>Focus: </a:t>
            </a:r>
            <a:r>
              <a:rPr kumimoji="0" lang="de-CH" sz="1800" b="0" i="0" u="none" strike="noStrike" kern="0" cap="none" spc="0" normalizeH="0" baseline="0" noProof="0" err="1">
                <a:ln>
                  <a:noFill/>
                </a:ln>
                <a:solidFill>
                  <a:srgbClr val="000000"/>
                </a:solidFill>
                <a:effectLst/>
                <a:uLnTx/>
                <a:uFillTx/>
                <a:latin typeface="Arial"/>
                <a:cs typeface="Arial"/>
                <a:sym typeface="Arial"/>
              </a:rPr>
              <a:t>exposed</a:t>
            </a:r>
            <a:r>
              <a:rPr kumimoji="0" lang="de-CH" sz="1800" b="0" i="0" u="none" strike="noStrike" kern="0" cap="none" spc="0" normalizeH="0" baseline="0" noProof="0">
                <a:ln>
                  <a:noFill/>
                </a:ln>
                <a:solidFill>
                  <a:srgbClr val="000000"/>
                </a:solidFill>
                <a:effectLst/>
                <a:uLnTx/>
                <a:uFillTx/>
                <a:latin typeface="Arial"/>
                <a:cs typeface="Arial"/>
                <a:sym typeface="Arial"/>
              </a:rPr>
              <a:t> </a:t>
            </a:r>
            <a:r>
              <a:rPr kumimoji="0" lang="de-CH" sz="1800" b="0" i="0" u="none" strike="noStrike" kern="0" cap="none" spc="0" normalizeH="0" baseline="0" noProof="0" err="1">
                <a:ln>
                  <a:noFill/>
                </a:ln>
                <a:solidFill>
                  <a:srgbClr val="000000"/>
                </a:solidFill>
                <a:effectLst/>
                <a:uLnTx/>
                <a:uFillTx/>
                <a:latin typeface="Arial"/>
                <a:cs typeface="Arial"/>
                <a:sym typeface="Arial"/>
              </a:rPr>
              <a:t>strategy</a:t>
            </a:r>
            <a:r>
              <a:rPr kumimoji="0" lang="de-CH" sz="1800" b="0" i="0" u="none" strike="noStrike" kern="0" cap="none" spc="0" normalizeH="0" baseline="0" noProof="0">
                <a:ln>
                  <a:noFill/>
                </a:ln>
                <a:solidFill>
                  <a:srgbClr val="000000"/>
                </a:solidFill>
                <a:effectLst/>
                <a:uLnTx/>
                <a:uFillTx/>
                <a:latin typeface="Arial"/>
                <a:cs typeface="Arial"/>
                <a:sym typeface="Arial"/>
              </a:rPr>
              <a:t> </a:t>
            </a:r>
            <a:r>
              <a:rPr kumimoji="0" lang="de-CH" sz="1800" b="0" i="0" u="none" strike="noStrike" kern="0" cap="none" spc="0" normalizeH="0" baseline="0" noProof="0" err="1">
                <a:ln>
                  <a:noFill/>
                </a:ln>
                <a:solidFill>
                  <a:srgbClr val="000000"/>
                </a:solidFill>
                <a:effectLst/>
                <a:uLnTx/>
                <a:uFillTx/>
                <a:latin typeface="Arial"/>
                <a:cs typeface="Arial"/>
                <a:sym typeface="Arial"/>
              </a:rPr>
              <a:t>component</a:t>
            </a:r>
            <a:endParaRPr kumimoji="0" lang="de-CH" sz="1800" b="0" i="0" u="none" strike="noStrike" kern="0" cap="none" spc="0" normalizeH="0" baseline="0" noProof="0">
              <a:ln>
                <a:noFill/>
              </a:ln>
              <a:solidFill>
                <a:srgbClr val="000000"/>
              </a:solidFill>
              <a:effectLst/>
              <a:uLnTx/>
              <a:uFillTx/>
              <a:latin typeface="Arial"/>
              <a:cs typeface="Arial"/>
              <a:sym typeface="Arial"/>
            </a:endParaRPr>
          </a:p>
        </p:txBody>
      </p:sp>
      <p:sp>
        <p:nvSpPr>
          <p:cNvPr id="3" name="Titel 1">
            <a:extLst>
              <a:ext uri="{FF2B5EF4-FFF2-40B4-BE49-F238E27FC236}">
                <a16:creationId xmlns:a16="http://schemas.microsoft.com/office/drawing/2014/main" id="{F68C3412-0D07-7E28-B049-D529EEC238C0}"/>
              </a:ext>
            </a:extLst>
          </p:cNvPr>
          <p:cNvSpPr>
            <a:spLocks noGrp="1"/>
          </p:cNvSpPr>
          <p:nvPr>
            <p:ph type="title"/>
          </p:nvPr>
        </p:nvSpPr>
        <p:spPr>
          <a:xfrm>
            <a:off x="419984" y="1925"/>
            <a:ext cx="8520600" cy="572700"/>
          </a:xfrm>
        </p:spPr>
        <p:txBody>
          <a:bodyPr/>
          <a:lstStyle/>
          <a:p>
            <a:r>
              <a:rPr lang="en-US"/>
              <a:t>Risk = Hazard x Vulnerability (x Exposure)</a:t>
            </a:r>
            <a:endParaRPr lang="de-CH"/>
          </a:p>
        </p:txBody>
      </p:sp>
    </p:spTree>
    <p:extLst>
      <p:ext uri="{BB962C8B-B14F-4D97-AF65-F5344CB8AC3E}">
        <p14:creationId xmlns:p14="http://schemas.microsoft.com/office/powerpoint/2010/main" val="31567792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3" name="Picture 2">
            <a:extLst>
              <a:ext uri="{FF2B5EF4-FFF2-40B4-BE49-F238E27FC236}">
                <a16:creationId xmlns:a16="http://schemas.microsoft.com/office/drawing/2014/main" id="{3CECAC72-57EB-4B68-BE31-17BCC31EA4D7}"/>
              </a:ext>
            </a:extLst>
          </p:cNvPr>
          <p:cNvPicPr>
            <a:picLocks noChangeAspect="1"/>
          </p:cNvPicPr>
          <p:nvPr/>
        </p:nvPicPr>
        <p:blipFill>
          <a:blip r:embed="rId3"/>
          <a:stretch>
            <a:fillRect/>
          </a:stretch>
        </p:blipFill>
        <p:spPr>
          <a:xfrm>
            <a:off x="141931" y="628650"/>
            <a:ext cx="5815957" cy="2249218"/>
          </a:xfrm>
          <a:prstGeom prst="rect">
            <a:avLst/>
          </a:prstGeom>
        </p:spPr>
      </p:pic>
      <p:pic>
        <p:nvPicPr>
          <p:cNvPr id="6" name="Picture 5">
            <a:extLst>
              <a:ext uri="{FF2B5EF4-FFF2-40B4-BE49-F238E27FC236}">
                <a16:creationId xmlns:a16="http://schemas.microsoft.com/office/drawing/2014/main" id="{5DA0D212-2DEB-4B8E-93C5-423F320B04B3}"/>
              </a:ext>
            </a:extLst>
          </p:cNvPr>
          <p:cNvPicPr>
            <a:picLocks noChangeAspect="1"/>
          </p:cNvPicPr>
          <p:nvPr/>
        </p:nvPicPr>
        <p:blipFill>
          <a:blip r:embed="rId4"/>
          <a:stretch>
            <a:fillRect/>
          </a:stretch>
        </p:blipFill>
        <p:spPr>
          <a:xfrm>
            <a:off x="5293076" y="2257425"/>
            <a:ext cx="3850924" cy="2821781"/>
          </a:xfrm>
          <a:prstGeom prst="rect">
            <a:avLst/>
          </a:prstGeom>
        </p:spPr>
      </p:pic>
      <p:sp>
        <p:nvSpPr>
          <p:cNvPr id="8" name="TextBox 7">
            <a:extLst>
              <a:ext uri="{FF2B5EF4-FFF2-40B4-BE49-F238E27FC236}">
                <a16:creationId xmlns:a16="http://schemas.microsoft.com/office/drawing/2014/main" id="{4D1F447C-3495-4B50-AE33-52D3F6D2F44F}"/>
              </a:ext>
            </a:extLst>
          </p:cNvPr>
          <p:cNvSpPr txBox="1"/>
          <p:nvPr/>
        </p:nvSpPr>
        <p:spPr>
          <a:xfrm>
            <a:off x="194296" y="4608596"/>
            <a:ext cx="457200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CH" sz="800" b="0" i="0" u="none" strike="noStrike" kern="0" cap="none" spc="0" normalizeH="0" baseline="0" noProof="0">
                <a:ln>
                  <a:noFill/>
                </a:ln>
                <a:solidFill>
                  <a:srgbClr val="000000"/>
                </a:solidFill>
                <a:effectLst/>
                <a:uLnTx/>
                <a:uFillTx/>
                <a:latin typeface="Arial"/>
                <a:cs typeface="Arial"/>
                <a:sym typeface="Arial"/>
              </a:rPr>
              <a:t>Source: </a:t>
            </a:r>
            <a:r>
              <a:rPr kumimoji="0" lang="de-CH" sz="800" b="0" i="0" u="none" strike="noStrike" kern="0" cap="none" spc="0" normalizeH="0" baseline="0" noProof="0">
                <a:ln>
                  <a:noFill/>
                </a:ln>
                <a:solidFill>
                  <a:srgbClr val="000000"/>
                </a:solidFill>
                <a:effectLst/>
                <a:uLnTx/>
                <a:uFillTx/>
                <a:latin typeface="Arial"/>
                <a:cs typeface="Arial"/>
                <a:sym typeface="Arial"/>
                <a:hlinkClick r:id="rId5">
                  <a:extLst>
                    <a:ext uri="{A12FA001-AC4F-418D-AE19-62706E023703}">
                      <ahyp:hlinkClr xmlns:ahyp="http://schemas.microsoft.com/office/drawing/2018/hyperlinkcolor" val="tx"/>
                    </a:ext>
                  </a:extLst>
                </a:hlinkClick>
              </a:rPr>
              <a:t>https://interactive-atlas.ipcc.ch/</a:t>
            </a:r>
            <a:endParaRPr kumimoji="0" lang="de-CH" sz="800" b="0" i="0" u="none" strike="noStrike" kern="0" cap="none" spc="0" normalizeH="0" baseline="0" noProof="0">
              <a:ln>
                <a:noFill/>
              </a:ln>
              <a:solidFill>
                <a:srgbClr val="000000"/>
              </a:solidFill>
              <a:effectLst/>
              <a:uLnTx/>
              <a:uFillTx/>
              <a:latin typeface="Arial"/>
              <a:cs typeface="Arial"/>
              <a:sym typeface="Arial"/>
            </a:endParaRPr>
          </a:p>
        </p:txBody>
      </p:sp>
      <p:sp>
        <p:nvSpPr>
          <p:cNvPr id="2" name="Titel 1">
            <a:extLst>
              <a:ext uri="{FF2B5EF4-FFF2-40B4-BE49-F238E27FC236}">
                <a16:creationId xmlns:a16="http://schemas.microsoft.com/office/drawing/2014/main" id="{D60946B9-6AFD-367F-C352-B0640762941D}"/>
              </a:ext>
            </a:extLst>
          </p:cNvPr>
          <p:cNvSpPr>
            <a:spLocks noGrp="1"/>
          </p:cNvSpPr>
          <p:nvPr>
            <p:ph type="title"/>
          </p:nvPr>
        </p:nvSpPr>
        <p:spPr/>
        <p:txBody>
          <a:bodyPr/>
          <a:lstStyle/>
          <a:p>
            <a:r>
              <a:rPr lang="de-CH" err="1"/>
              <a:t>Identify</a:t>
            </a:r>
            <a:r>
              <a:rPr lang="de-CH"/>
              <a:t> relevant </a:t>
            </a:r>
            <a:r>
              <a:rPr lang="de-CH" err="1"/>
              <a:t>climate</a:t>
            </a:r>
            <a:r>
              <a:rPr lang="de-CH"/>
              <a:t> </a:t>
            </a:r>
            <a:r>
              <a:rPr lang="de-CH" err="1"/>
              <a:t>trends</a:t>
            </a:r>
            <a:endParaRPr lang="de-CH"/>
          </a:p>
        </p:txBody>
      </p:sp>
      <p:sp>
        <p:nvSpPr>
          <p:cNvPr id="4" name="Textplatzhalter 3">
            <a:extLst>
              <a:ext uri="{FF2B5EF4-FFF2-40B4-BE49-F238E27FC236}">
                <a16:creationId xmlns:a16="http://schemas.microsoft.com/office/drawing/2014/main" id="{F6ACC0CC-CAD4-BD1E-A489-4357E7DDE3D1}"/>
              </a:ext>
            </a:extLst>
          </p:cNvPr>
          <p:cNvSpPr>
            <a:spLocks noGrp="1"/>
          </p:cNvSpPr>
          <p:nvPr>
            <p:ph type="body" idx="1"/>
          </p:nvPr>
        </p:nvSpPr>
        <p:spPr/>
        <p:txBody>
          <a:bodyPr/>
          <a:lstStyle/>
          <a:p>
            <a:endParaRPr lang="de-CH"/>
          </a:p>
        </p:txBody>
      </p:sp>
    </p:spTree>
    <p:extLst>
      <p:ext uri="{BB962C8B-B14F-4D97-AF65-F5344CB8AC3E}">
        <p14:creationId xmlns:p14="http://schemas.microsoft.com/office/powerpoint/2010/main" val="26260561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09C43-D77B-896F-F187-D6E96C614C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A5F9C3-8DBA-2DD6-9E79-7587704BE5F3}"/>
              </a:ext>
            </a:extLst>
          </p:cNvPr>
          <p:cNvSpPr>
            <a:spLocks noGrp="1"/>
          </p:cNvSpPr>
          <p:nvPr>
            <p:ph type="title"/>
          </p:nvPr>
        </p:nvSpPr>
        <p:spPr/>
        <p:txBody>
          <a:bodyPr/>
          <a:lstStyle/>
          <a:p>
            <a:r>
              <a:rPr lang="en-US"/>
              <a:t>Step 1: Risk perspective - layout</a:t>
            </a:r>
            <a:endParaRPr lang="de-CH"/>
          </a:p>
        </p:txBody>
      </p:sp>
      <p:pic>
        <p:nvPicPr>
          <p:cNvPr id="6" name="Grafik 5">
            <a:extLst>
              <a:ext uri="{FF2B5EF4-FFF2-40B4-BE49-F238E27FC236}">
                <a16:creationId xmlns:a16="http://schemas.microsoft.com/office/drawing/2014/main" id="{70EA9840-4117-480A-2D34-FF2C038EE95F}"/>
              </a:ext>
            </a:extLst>
          </p:cNvPr>
          <p:cNvPicPr>
            <a:picLocks noChangeAspect="1"/>
          </p:cNvPicPr>
          <p:nvPr/>
        </p:nvPicPr>
        <p:blipFill>
          <a:blip r:embed="rId3"/>
          <a:stretch>
            <a:fillRect/>
          </a:stretch>
        </p:blipFill>
        <p:spPr>
          <a:xfrm>
            <a:off x="0" y="472418"/>
            <a:ext cx="9144000" cy="2198526"/>
          </a:xfrm>
          <a:prstGeom prst="rect">
            <a:avLst/>
          </a:prstGeom>
        </p:spPr>
      </p:pic>
      <p:pic>
        <p:nvPicPr>
          <p:cNvPr id="8" name="Grafik 7">
            <a:extLst>
              <a:ext uri="{FF2B5EF4-FFF2-40B4-BE49-F238E27FC236}">
                <a16:creationId xmlns:a16="http://schemas.microsoft.com/office/drawing/2014/main" id="{B10E106F-FB1F-4726-14D0-2EEDEF42A0D9}"/>
              </a:ext>
            </a:extLst>
          </p:cNvPr>
          <p:cNvPicPr>
            <a:picLocks noChangeAspect="1"/>
          </p:cNvPicPr>
          <p:nvPr/>
        </p:nvPicPr>
        <p:blipFill>
          <a:blip r:embed="rId4"/>
          <a:stretch>
            <a:fillRect/>
          </a:stretch>
        </p:blipFill>
        <p:spPr>
          <a:xfrm>
            <a:off x="867727" y="2952327"/>
            <a:ext cx="5327333" cy="1845416"/>
          </a:xfrm>
          <a:prstGeom prst="rect">
            <a:avLst/>
          </a:prstGeom>
        </p:spPr>
      </p:pic>
      <p:sp>
        <p:nvSpPr>
          <p:cNvPr id="9" name="Oval 12">
            <a:extLst>
              <a:ext uri="{FF2B5EF4-FFF2-40B4-BE49-F238E27FC236}">
                <a16:creationId xmlns:a16="http://schemas.microsoft.com/office/drawing/2014/main" id="{7CEBEB0E-BF36-DF79-3880-855FE2314F46}"/>
              </a:ext>
            </a:extLst>
          </p:cNvPr>
          <p:cNvSpPr/>
          <p:nvPr/>
        </p:nvSpPr>
        <p:spPr>
          <a:xfrm rot="5400000">
            <a:off x="688711" y="824539"/>
            <a:ext cx="572702" cy="173795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CH"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0" name="Gerade Verbindung mit Pfeil 9">
            <a:extLst>
              <a:ext uri="{FF2B5EF4-FFF2-40B4-BE49-F238E27FC236}">
                <a16:creationId xmlns:a16="http://schemas.microsoft.com/office/drawing/2014/main" id="{0E853846-62CF-F13F-CB76-06C2179491EB}"/>
              </a:ext>
            </a:extLst>
          </p:cNvPr>
          <p:cNvCxnSpPr>
            <a:cxnSpLocks/>
          </p:cNvCxnSpPr>
          <p:nvPr/>
        </p:nvCxnSpPr>
        <p:spPr>
          <a:xfrm>
            <a:off x="1355407" y="1979868"/>
            <a:ext cx="221933" cy="9383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5802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09C43-D77B-896F-F187-D6E96C614C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A5F9C3-8DBA-2DD6-9E79-7587704BE5F3}"/>
              </a:ext>
            </a:extLst>
          </p:cNvPr>
          <p:cNvSpPr>
            <a:spLocks noGrp="1"/>
          </p:cNvSpPr>
          <p:nvPr>
            <p:ph type="title"/>
          </p:nvPr>
        </p:nvSpPr>
        <p:spPr/>
        <p:txBody>
          <a:bodyPr/>
          <a:lstStyle/>
          <a:p>
            <a:r>
              <a:rPr lang="en-US"/>
              <a:t>Step 1: Risk perspective - layout</a:t>
            </a:r>
            <a:endParaRPr lang="de-CH"/>
          </a:p>
        </p:txBody>
      </p:sp>
      <p:pic>
        <p:nvPicPr>
          <p:cNvPr id="4" name="Grafik 3">
            <a:extLst>
              <a:ext uri="{FF2B5EF4-FFF2-40B4-BE49-F238E27FC236}">
                <a16:creationId xmlns:a16="http://schemas.microsoft.com/office/drawing/2014/main" id="{BB86D331-9750-F548-3152-9C8291FBB255}"/>
              </a:ext>
            </a:extLst>
          </p:cNvPr>
          <p:cNvPicPr>
            <a:picLocks noChangeAspect="1"/>
          </p:cNvPicPr>
          <p:nvPr/>
        </p:nvPicPr>
        <p:blipFill>
          <a:blip r:embed="rId3"/>
          <a:stretch>
            <a:fillRect/>
          </a:stretch>
        </p:blipFill>
        <p:spPr>
          <a:xfrm>
            <a:off x="0" y="872444"/>
            <a:ext cx="9144000" cy="2912361"/>
          </a:xfrm>
          <a:prstGeom prst="rect">
            <a:avLst/>
          </a:prstGeom>
        </p:spPr>
      </p:pic>
    </p:spTree>
    <p:extLst>
      <p:ext uri="{BB962C8B-B14F-4D97-AF65-F5344CB8AC3E}">
        <p14:creationId xmlns:p14="http://schemas.microsoft.com/office/powerpoint/2010/main" val="12453660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09C43-D77B-896F-F187-D6E96C614C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A5F9C3-8DBA-2DD6-9E79-7587704BE5F3}"/>
              </a:ext>
            </a:extLst>
          </p:cNvPr>
          <p:cNvSpPr>
            <a:spLocks noGrp="1"/>
          </p:cNvSpPr>
          <p:nvPr>
            <p:ph type="title"/>
          </p:nvPr>
        </p:nvSpPr>
        <p:spPr/>
        <p:txBody>
          <a:bodyPr/>
          <a:lstStyle/>
          <a:p>
            <a:r>
              <a:rPr lang="en-US"/>
              <a:t>Step 1: Risk perspective - layout</a:t>
            </a:r>
            <a:endParaRPr lang="de-CH"/>
          </a:p>
        </p:txBody>
      </p:sp>
      <p:sp>
        <p:nvSpPr>
          <p:cNvPr id="6" name="TextBox 10">
            <a:extLst>
              <a:ext uri="{FF2B5EF4-FFF2-40B4-BE49-F238E27FC236}">
                <a16:creationId xmlns:a16="http://schemas.microsoft.com/office/drawing/2014/main" id="{6C7F5592-8A5E-8D88-AC0E-28544A9F79BA}"/>
              </a:ext>
            </a:extLst>
          </p:cNvPr>
          <p:cNvSpPr txBox="1"/>
          <p:nvPr/>
        </p:nvSpPr>
        <p:spPr>
          <a:xfrm>
            <a:off x="262954" y="585370"/>
            <a:ext cx="6419786" cy="923330"/>
          </a:xfrm>
          <a:prstGeom prst="rect">
            <a:avLst/>
          </a:prstGeom>
          <a:solidFill>
            <a:schemeClr val="bg1"/>
          </a:solidFill>
        </p:spPr>
        <p:txBody>
          <a:bodyPr wrap="square">
            <a:spAutoFit/>
          </a:bodyPr>
          <a:lstStyle/>
          <a:p>
            <a:pPr marL="285750" indent="-285750">
              <a:buSzPct val="80000"/>
              <a:buFont typeface="Arial" panose="020B0604020202020204" pitchFamily="34" charset="0"/>
              <a:buChar char="•"/>
            </a:pPr>
            <a:r>
              <a:rPr lang="en-US" sz="1800">
                <a:solidFill>
                  <a:schemeClr val="tx1"/>
                </a:solidFill>
              </a:rPr>
              <a:t>Table structured along risks</a:t>
            </a:r>
          </a:p>
          <a:p>
            <a:pPr marL="285750" indent="-285750">
              <a:buSzPct val="80000"/>
              <a:buFont typeface="Arial" panose="020B0604020202020204" pitchFamily="34" charset="0"/>
              <a:buChar char="•"/>
            </a:pPr>
            <a:r>
              <a:rPr lang="en-US" sz="1800">
                <a:solidFill>
                  <a:schemeClr val="tx1"/>
                </a:solidFill>
              </a:rPr>
              <a:t>Assess how the risks identified may affect your strategy as a whole or particular domains and components of it</a:t>
            </a:r>
          </a:p>
        </p:txBody>
      </p:sp>
      <p:pic>
        <p:nvPicPr>
          <p:cNvPr id="8" name="Grafik 7">
            <a:extLst>
              <a:ext uri="{FF2B5EF4-FFF2-40B4-BE49-F238E27FC236}">
                <a16:creationId xmlns:a16="http://schemas.microsoft.com/office/drawing/2014/main" id="{A24E0BD9-E1AB-4A3A-9604-BB6D20AE8B73}"/>
              </a:ext>
            </a:extLst>
          </p:cNvPr>
          <p:cNvPicPr>
            <a:picLocks noChangeAspect="1"/>
          </p:cNvPicPr>
          <p:nvPr/>
        </p:nvPicPr>
        <p:blipFill>
          <a:blip r:embed="rId3"/>
          <a:stretch>
            <a:fillRect/>
          </a:stretch>
        </p:blipFill>
        <p:spPr>
          <a:xfrm>
            <a:off x="262954" y="1496009"/>
            <a:ext cx="8515350" cy="3645566"/>
          </a:xfrm>
          <a:prstGeom prst="rect">
            <a:avLst/>
          </a:prstGeom>
        </p:spPr>
      </p:pic>
    </p:spTree>
    <p:extLst>
      <p:ext uri="{BB962C8B-B14F-4D97-AF65-F5344CB8AC3E}">
        <p14:creationId xmlns:p14="http://schemas.microsoft.com/office/powerpoint/2010/main" val="41665529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 name="Titel 4">
            <a:extLst>
              <a:ext uri="{FF2B5EF4-FFF2-40B4-BE49-F238E27FC236}">
                <a16:creationId xmlns:a16="http://schemas.microsoft.com/office/drawing/2014/main" id="{68B3E96B-5ACC-8EE3-3034-614542597BA1}"/>
              </a:ext>
            </a:extLst>
          </p:cNvPr>
          <p:cNvSpPr>
            <a:spLocks noGrp="1"/>
          </p:cNvSpPr>
          <p:nvPr>
            <p:ph type="title"/>
          </p:nvPr>
        </p:nvSpPr>
        <p:spPr/>
        <p:txBody>
          <a:bodyPr/>
          <a:lstStyle/>
          <a:p>
            <a:r>
              <a:rPr lang="de-CH" err="1"/>
              <a:t>Step</a:t>
            </a:r>
            <a:r>
              <a:rPr lang="de-CH"/>
              <a:t> 2: Impact </a:t>
            </a:r>
            <a:r>
              <a:rPr lang="de-CH" err="1"/>
              <a:t>perspective</a:t>
            </a:r>
            <a:r>
              <a:rPr lang="de-CH"/>
              <a:t> </a:t>
            </a:r>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800"/>
              <a:buFont typeface="Noto Sans Symbols"/>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 name="Google Shape;486;p88">
            <a:extLst>
              <a:ext uri="{FF2B5EF4-FFF2-40B4-BE49-F238E27FC236}">
                <a16:creationId xmlns:a16="http://schemas.microsoft.com/office/drawing/2014/main" id="{04218FB8-F808-4D62-9DBE-FDCC124A45B1}"/>
              </a:ext>
            </a:extLst>
          </p:cNvPr>
          <p:cNvSpPr txBox="1">
            <a:spLocks/>
          </p:cNvSpPr>
          <p:nvPr/>
        </p:nvSpPr>
        <p:spPr>
          <a:xfrm>
            <a:off x="8739188" y="4883150"/>
            <a:ext cx="404812" cy="17303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675"/>
              <a:buFont typeface="Arial"/>
              <a:buNone/>
              <a:tabLst/>
              <a:defRPr/>
            </a:pPr>
            <a:fld id="{00000000-1234-1234-1234-123412341234}" type="slidenum">
              <a:rPr kumimoji="0" lang="de" sz="675" b="0" i="0" u="none" strike="noStrike" kern="0" cap="none" spc="0" normalizeH="0" baseline="0" noProof="0" smtClean="0">
                <a:ln>
                  <a:noFill/>
                </a:ln>
                <a:solidFill>
                  <a:srgbClr val="006A9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675"/>
                <a:buFont typeface="Arial"/>
                <a:buNone/>
                <a:tabLst/>
                <a:defRPr/>
              </a:pPr>
              <a:t>66</a:t>
            </a:fld>
            <a:endParaRPr kumimoji="0" lang="de" sz="675" b="0" i="0" u="none" strike="noStrike" kern="0" cap="none" spc="0" normalizeH="0" baseline="0" noProof="0">
              <a:ln>
                <a:noFill/>
              </a:ln>
              <a:solidFill>
                <a:srgbClr val="006A91"/>
              </a:solidFill>
              <a:effectLst/>
              <a:uLnTx/>
              <a:uFillTx/>
              <a:latin typeface="Arial"/>
              <a:cs typeface="Arial"/>
              <a:sym typeface="Arial"/>
            </a:endParaRPr>
          </a:p>
        </p:txBody>
      </p:sp>
      <p:pic>
        <p:nvPicPr>
          <p:cNvPr id="2" name="Grafik 1" descr="Ein Bild, das Zeichnung, Kinderkunst, Diagramm, Text enthält.&#10;&#10;KI-generierte Inhalte können fehlerhaft sein.">
            <a:extLst>
              <a:ext uri="{FF2B5EF4-FFF2-40B4-BE49-F238E27FC236}">
                <a16:creationId xmlns:a16="http://schemas.microsoft.com/office/drawing/2014/main" id="{F040CB0D-C1EC-9996-2435-CA29A3081B06}"/>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5675771" y="40465"/>
            <a:ext cx="3378960" cy="1895475"/>
          </a:xfrm>
          <a:prstGeom prst="rect">
            <a:avLst/>
          </a:prstGeom>
        </p:spPr>
      </p:pic>
      <p:sp>
        <p:nvSpPr>
          <p:cNvPr id="4" name="Oval 12">
            <a:extLst>
              <a:ext uri="{FF2B5EF4-FFF2-40B4-BE49-F238E27FC236}">
                <a16:creationId xmlns:a16="http://schemas.microsoft.com/office/drawing/2014/main" id="{AF1AFBE4-E72C-6F87-4A5D-65F636A8DDA1}"/>
              </a:ext>
            </a:extLst>
          </p:cNvPr>
          <p:cNvSpPr/>
          <p:nvPr/>
        </p:nvSpPr>
        <p:spPr>
          <a:xfrm rot="2469768">
            <a:off x="3736985" y="2279684"/>
            <a:ext cx="743235" cy="139087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CH"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Grafik 5" descr="Ein Bild, das Screenshot, Schrift, Text, Grafiken enthält.&#10;&#10;KI-generierte Inhalte können fehlerhaft sein.">
            <a:extLst>
              <a:ext uri="{FF2B5EF4-FFF2-40B4-BE49-F238E27FC236}">
                <a16:creationId xmlns:a16="http://schemas.microsoft.com/office/drawing/2014/main" id="{2720B04A-6DCE-62E6-EE92-7F0F768022C7}"/>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196453" y="1715935"/>
            <a:ext cx="8040767" cy="2664030"/>
          </a:xfrm>
          <a:prstGeom prst="rect">
            <a:avLst/>
          </a:prstGeom>
        </p:spPr>
      </p:pic>
    </p:spTree>
    <p:extLst>
      <p:ext uri="{BB962C8B-B14F-4D97-AF65-F5344CB8AC3E}">
        <p14:creationId xmlns:p14="http://schemas.microsoft.com/office/powerpoint/2010/main" val="7576950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1B805F-E601-13AB-1672-6FF4E003DDC5}"/>
              </a:ext>
            </a:extLst>
          </p:cNvPr>
          <p:cNvSpPr>
            <a:spLocks noGrp="1"/>
          </p:cNvSpPr>
          <p:nvPr>
            <p:ph type="title"/>
          </p:nvPr>
        </p:nvSpPr>
        <p:spPr/>
        <p:txBody>
          <a:bodyPr/>
          <a:lstStyle/>
          <a:p>
            <a:r>
              <a:rPr lang="de-CH" err="1"/>
              <a:t>Step</a:t>
            </a:r>
            <a:r>
              <a:rPr lang="de-CH"/>
              <a:t> 2: Impact </a:t>
            </a:r>
            <a:r>
              <a:rPr lang="de-CH" err="1"/>
              <a:t>perspective</a:t>
            </a:r>
            <a:br>
              <a:rPr lang="de-CH"/>
            </a:br>
            <a:endParaRPr lang="de-CH"/>
          </a:p>
        </p:txBody>
      </p:sp>
      <p:sp>
        <p:nvSpPr>
          <p:cNvPr id="3" name="Textplatzhalter 2">
            <a:extLst>
              <a:ext uri="{FF2B5EF4-FFF2-40B4-BE49-F238E27FC236}">
                <a16:creationId xmlns:a16="http://schemas.microsoft.com/office/drawing/2014/main" id="{3644BD54-71DD-C4A9-31F1-E292F8051D7E}"/>
              </a:ext>
            </a:extLst>
          </p:cNvPr>
          <p:cNvSpPr>
            <a:spLocks noGrp="1"/>
          </p:cNvSpPr>
          <p:nvPr>
            <p:ph type="body" idx="1"/>
          </p:nvPr>
        </p:nvSpPr>
        <p:spPr/>
        <p:txBody>
          <a:bodyPr/>
          <a:lstStyle/>
          <a:p>
            <a:r>
              <a:rPr lang="en-US"/>
              <a:t>Identify strategy components with potential impacts on climate, disaster risk, and/or the environment </a:t>
            </a:r>
          </a:p>
          <a:p>
            <a:r>
              <a:rPr lang="en-US"/>
              <a:t>Estimate the significance of the potential negative impacts identified</a:t>
            </a:r>
          </a:p>
          <a:p>
            <a:r>
              <a:rPr lang="en-US"/>
              <a:t>Think about potential strategy </a:t>
            </a:r>
            <a:r>
              <a:rPr lang="en-US" err="1"/>
              <a:t>optimisation</a:t>
            </a:r>
            <a:r>
              <a:rPr lang="en-US"/>
              <a:t> measures</a:t>
            </a:r>
          </a:p>
          <a:p>
            <a:endParaRPr lang="en-US"/>
          </a:p>
          <a:p>
            <a:endParaRPr lang="en-US"/>
          </a:p>
          <a:p>
            <a:pPr marL="114300" indent="0">
              <a:buNone/>
            </a:pPr>
            <a:r>
              <a:rPr lang="en-US"/>
              <a:t>Reminder: </a:t>
            </a:r>
          </a:p>
          <a:p>
            <a:pPr marL="114300" indent="0">
              <a:buNone/>
            </a:pPr>
            <a:r>
              <a:rPr lang="en-US" i="1"/>
              <a:t>CEDRIG does not provide a full-fledged Environmental Impact Assessment </a:t>
            </a:r>
          </a:p>
          <a:p>
            <a:endParaRPr lang="en-US"/>
          </a:p>
          <a:p>
            <a:endParaRPr lang="de-CH"/>
          </a:p>
        </p:txBody>
      </p:sp>
    </p:spTree>
    <p:extLst>
      <p:ext uri="{BB962C8B-B14F-4D97-AF65-F5344CB8AC3E}">
        <p14:creationId xmlns:p14="http://schemas.microsoft.com/office/powerpoint/2010/main" val="12345325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90720-16C8-4D91-BF41-39E6AC58BC6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CAECC2-C4B3-71D9-CF52-6EF707C56169}"/>
              </a:ext>
            </a:extLst>
          </p:cNvPr>
          <p:cNvSpPr>
            <a:spLocks noGrp="1"/>
          </p:cNvSpPr>
          <p:nvPr>
            <p:ph type="title"/>
          </p:nvPr>
        </p:nvSpPr>
        <p:spPr/>
        <p:txBody>
          <a:bodyPr/>
          <a:lstStyle/>
          <a:p>
            <a:r>
              <a:rPr lang="en-US"/>
              <a:t>Step 2: Impact perspective – layout</a:t>
            </a:r>
            <a:br>
              <a:rPr lang="en-US"/>
            </a:br>
            <a:endParaRPr lang="de-CH"/>
          </a:p>
        </p:txBody>
      </p:sp>
      <p:sp>
        <p:nvSpPr>
          <p:cNvPr id="11" name="TextBox 10">
            <a:extLst>
              <a:ext uri="{FF2B5EF4-FFF2-40B4-BE49-F238E27FC236}">
                <a16:creationId xmlns:a16="http://schemas.microsoft.com/office/drawing/2014/main" id="{F0A90FB1-BA99-0942-0AF6-E6F87C47A2C7}"/>
              </a:ext>
            </a:extLst>
          </p:cNvPr>
          <p:cNvSpPr txBox="1"/>
          <p:nvPr/>
        </p:nvSpPr>
        <p:spPr>
          <a:xfrm>
            <a:off x="2724214" y="552364"/>
            <a:ext cx="6419786" cy="923330"/>
          </a:xfrm>
          <a:prstGeom prst="rect">
            <a:avLst/>
          </a:prstGeom>
          <a:solidFill>
            <a:schemeClr val="bg1"/>
          </a:solid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0000"/>
              </a:buClr>
              <a:buSzPct val="80000"/>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Domain/outcome-oriented table</a:t>
            </a:r>
          </a:p>
          <a:p>
            <a:pPr marL="285750" marR="0" lvl="0" indent="-285750" algn="l" defTabSz="914400" rtl="0" eaLnBrk="1" fontAlgn="auto" latinLnBrk="0" hangingPunct="1">
              <a:lnSpc>
                <a:spcPct val="100000"/>
              </a:lnSpc>
              <a:spcBef>
                <a:spcPts val="0"/>
              </a:spcBef>
              <a:spcAft>
                <a:spcPts val="0"/>
              </a:spcAft>
              <a:buClr>
                <a:srgbClr val="000000"/>
              </a:buClr>
              <a:buSzPct val="80000"/>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Button on the bottom of the page to “Go to risk and impact overview” – get back by clicking on the same button again</a:t>
            </a:r>
          </a:p>
        </p:txBody>
      </p:sp>
      <p:pic>
        <p:nvPicPr>
          <p:cNvPr id="7" name="Grafik 6">
            <a:extLst>
              <a:ext uri="{FF2B5EF4-FFF2-40B4-BE49-F238E27FC236}">
                <a16:creationId xmlns:a16="http://schemas.microsoft.com/office/drawing/2014/main" id="{021FD170-56BC-5B99-682C-6959AD2AE888}"/>
              </a:ext>
            </a:extLst>
          </p:cNvPr>
          <p:cNvPicPr>
            <a:picLocks noChangeAspect="1"/>
          </p:cNvPicPr>
          <p:nvPr/>
        </p:nvPicPr>
        <p:blipFill>
          <a:blip r:embed="rId3"/>
          <a:stretch>
            <a:fillRect/>
          </a:stretch>
        </p:blipFill>
        <p:spPr>
          <a:xfrm>
            <a:off x="66368" y="629023"/>
            <a:ext cx="2657846" cy="400106"/>
          </a:xfrm>
          <a:prstGeom prst="rect">
            <a:avLst/>
          </a:prstGeom>
        </p:spPr>
      </p:pic>
      <p:pic>
        <p:nvPicPr>
          <p:cNvPr id="5" name="Grafik 4">
            <a:extLst>
              <a:ext uri="{FF2B5EF4-FFF2-40B4-BE49-F238E27FC236}">
                <a16:creationId xmlns:a16="http://schemas.microsoft.com/office/drawing/2014/main" id="{D1167BF7-91CB-93C2-FA81-5B44B50C818D}"/>
              </a:ext>
            </a:extLst>
          </p:cNvPr>
          <p:cNvPicPr>
            <a:picLocks noChangeAspect="1"/>
          </p:cNvPicPr>
          <p:nvPr/>
        </p:nvPicPr>
        <p:blipFill>
          <a:blip r:embed="rId4"/>
          <a:stretch>
            <a:fillRect/>
          </a:stretch>
        </p:blipFill>
        <p:spPr>
          <a:xfrm>
            <a:off x="579120" y="1441141"/>
            <a:ext cx="7985760" cy="3326122"/>
          </a:xfrm>
          <a:prstGeom prst="rect">
            <a:avLst/>
          </a:prstGeom>
        </p:spPr>
      </p:pic>
      <p:pic>
        <p:nvPicPr>
          <p:cNvPr id="10" name="Grafik 9">
            <a:extLst>
              <a:ext uri="{FF2B5EF4-FFF2-40B4-BE49-F238E27FC236}">
                <a16:creationId xmlns:a16="http://schemas.microsoft.com/office/drawing/2014/main" id="{B6DB829D-3FD9-8A0E-18E1-31F32171AFA8}"/>
              </a:ext>
            </a:extLst>
          </p:cNvPr>
          <p:cNvPicPr>
            <a:picLocks noChangeAspect="1"/>
          </p:cNvPicPr>
          <p:nvPr/>
        </p:nvPicPr>
        <p:blipFill>
          <a:blip r:embed="rId5"/>
          <a:stretch>
            <a:fillRect/>
          </a:stretch>
        </p:blipFill>
        <p:spPr>
          <a:xfrm>
            <a:off x="0" y="4793933"/>
            <a:ext cx="9144000" cy="246053"/>
          </a:xfrm>
          <a:prstGeom prst="rect">
            <a:avLst/>
          </a:prstGeom>
        </p:spPr>
      </p:pic>
    </p:spTree>
    <p:extLst>
      <p:ext uri="{BB962C8B-B14F-4D97-AF65-F5344CB8AC3E}">
        <p14:creationId xmlns:p14="http://schemas.microsoft.com/office/powerpoint/2010/main" val="28036141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4D165580-8DBC-23A6-8865-5E283C18CF5D}"/>
              </a:ext>
            </a:extLst>
          </p:cNvPr>
          <p:cNvSpPr>
            <a:spLocks noGrp="1"/>
          </p:cNvSpPr>
          <p:nvPr>
            <p:ph type="title"/>
          </p:nvPr>
        </p:nvSpPr>
        <p:spPr/>
        <p:txBody>
          <a:bodyPr/>
          <a:lstStyle/>
          <a:p>
            <a:r>
              <a:rPr lang="en-US" altLang="en-US" sz="2400" b="1">
                <a:solidFill>
                  <a:srgbClr val="34872B"/>
                </a:solidFill>
                <a:cs typeface="Arial" panose="020B0604020202020204" pitchFamily="34" charset="0"/>
              </a:rPr>
              <a:t>Part II: Steps 3 - 5</a:t>
            </a:r>
            <a:br>
              <a:rPr lang="en-US" altLang="en-US" sz="2400" b="1">
                <a:solidFill>
                  <a:srgbClr val="34872B"/>
                </a:solidFill>
                <a:cs typeface="Arial" panose="020B0604020202020204" pitchFamily="34" charset="0"/>
              </a:rPr>
            </a:br>
            <a:endParaRPr lang="de-CH"/>
          </a:p>
        </p:txBody>
      </p:sp>
      <p:sp>
        <p:nvSpPr>
          <p:cNvPr id="4" name="Oval 3">
            <a:extLst>
              <a:ext uri="{FF2B5EF4-FFF2-40B4-BE49-F238E27FC236}">
                <a16:creationId xmlns:a16="http://schemas.microsoft.com/office/drawing/2014/main" id="{EF582A4A-92C9-4068-9F87-BFF6A2B5DB30}"/>
              </a:ext>
            </a:extLst>
          </p:cNvPr>
          <p:cNvSpPr/>
          <p:nvPr/>
        </p:nvSpPr>
        <p:spPr>
          <a:xfrm>
            <a:off x="4870212" y="1836420"/>
            <a:ext cx="3206987" cy="17471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CH"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Grafik 5" descr="Ein Bild, das Screenshot, Schrift, Text, Grafiken enthält.&#10;&#10;KI-generierte Inhalte können fehlerhaft sein.">
            <a:extLst>
              <a:ext uri="{FF2B5EF4-FFF2-40B4-BE49-F238E27FC236}">
                <a16:creationId xmlns:a16="http://schemas.microsoft.com/office/drawing/2014/main" id="{A9EDDFC2-0FFA-5936-B0D2-654726CB7D08}"/>
              </a:ext>
            </a:extLst>
          </p:cNvPr>
          <p:cNvPicPr>
            <a:picLocks noChangeAspect="1"/>
          </p:cNvPicPr>
          <p:nvPr/>
        </p:nvPicPr>
        <p:blipFill>
          <a:blip r:embed="rId3" cstate="screen">
            <a:extLst>
              <a:ext uri="{28A0092B-C50C-407E-A947-70E740481C1C}">
                <a14:useLocalDpi xmlns:a14="http://schemas.microsoft.com/office/drawing/2010/main" val="0"/>
              </a:ext>
            </a:extLst>
          </a:blip>
          <a:srcRect r="12065"/>
          <a:stretch/>
        </p:blipFill>
        <p:spPr>
          <a:xfrm>
            <a:off x="259080" y="1337156"/>
            <a:ext cx="8884920" cy="2943711"/>
          </a:xfrm>
          <a:prstGeom prst="rect">
            <a:avLst/>
          </a:prstGeom>
        </p:spPr>
      </p:pic>
    </p:spTree>
    <p:extLst>
      <p:ext uri="{BB962C8B-B14F-4D97-AF65-F5344CB8AC3E}">
        <p14:creationId xmlns:p14="http://schemas.microsoft.com/office/powerpoint/2010/main" val="669553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D3FAFBDE-4D1F-E916-A863-B0DEF25BFA3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09943D5-CB45-8CA1-DAD1-6AC399A625F1}"/>
              </a:ext>
            </a:extLst>
          </p:cNvPr>
          <p:cNvSpPr>
            <a:spLocks noGrp="1"/>
          </p:cNvSpPr>
          <p:nvPr>
            <p:ph type="title"/>
          </p:nvPr>
        </p:nvSpPr>
        <p:spPr/>
        <p:txBody>
          <a:bodyPr/>
          <a:lstStyle/>
          <a:p>
            <a:r>
              <a:rPr lang="de-CH"/>
              <a:t>CEDRIG: </a:t>
            </a:r>
            <a:r>
              <a:rPr lang="de-CH" err="1"/>
              <a:t>Decision</a:t>
            </a:r>
            <a:r>
              <a:rPr lang="de-CH"/>
              <a:t> </a:t>
            </a:r>
            <a:r>
              <a:rPr lang="de-CH" err="1"/>
              <a:t>tree</a:t>
            </a:r>
            <a:endParaRPr lang="de-CH"/>
          </a:p>
        </p:txBody>
      </p:sp>
      <p:sp>
        <p:nvSpPr>
          <p:cNvPr id="489" name="Google Shape;489;p88">
            <a:extLst>
              <a:ext uri="{FF2B5EF4-FFF2-40B4-BE49-F238E27FC236}">
                <a16:creationId xmlns:a16="http://schemas.microsoft.com/office/drawing/2014/main" id="{CF2E543C-8571-A2B8-BB61-B7C6127B6358}"/>
              </a:ext>
            </a:extLst>
          </p:cNvPr>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8" name="Grafik 7" descr="Ein Bild, das Text, Diagramm, Screenshot, Plan enthält.&#10;&#10;KI-generierte Inhalte können fehlerhaft sein.">
            <a:extLst>
              <a:ext uri="{FF2B5EF4-FFF2-40B4-BE49-F238E27FC236}">
                <a16:creationId xmlns:a16="http://schemas.microsoft.com/office/drawing/2014/main" id="{42EC3E11-6753-50B0-D901-D49611AE39F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5568" y="477984"/>
            <a:ext cx="7300928" cy="4541333"/>
          </a:xfrm>
          <a:prstGeom prst="rect">
            <a:avLst/>
          </a:prstGeom>
        </p:spPr>
      </p:pic>
      <p:sp>
        <p:nvSpPr>
          <p:cNvPr id="4" name="Sprechblase: rechteckig 3">
            <a:extLst>
              <a:ext uri="{FF2B5EF4-FFF2-40B4-BE49-F238E27FC236}">
                <a16:creationId xmlns:a16="http://schemas.microsoft.com/office/drawing/2014/main" id="{8ABB38F0-19A6-3401-C54D-40009C247F0C}"/>
              </a:ext>
            </a:extLst>
          </p:cNvPr>
          <p:cNvSpPr/>
          <p:nvPr/>
        </p:nvSpPr>
        <p:spPr>
          <a:xfrm>
            <a:off x="7023157" y="1748717"/>
            <a:ext cx="1806677" cy="999933"/>
          </a:xfrm>
          <a:prstGeom prst="wedgeRectCallout">
            <a:avLst>
              <a:gd name="adj1" fmla="val -68997"/>
              <a:gd name="adj2" fmla="val -2034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100">
                <a:solidFill>
                  <a:sysClr val="windowText" lastClr="000000"/>
                </a:solidFill>
                <a:latin typeface="Arial" panose="020B0604020202020204" pitchFamily="34" charset="0"/>
                <a:cs typeface="Arial" panose="020B0604020202020204" pitchFamily="34" charset="0"/>
              </a:rPr>
              <a:t>CEDRIG Strategic applies to </a:t>
            </a:r>
            <a:r>
              <a:rPr lang="en-GB" sz="1100" b="1">
                <a:solidFill>
                  <a:sysClr val="windowText" lastClr="000000"/>
                </a:solidFill>
                <a:latin typeface="Arial" panose="020B0604020202020204" pitchFamily="34" charset="0"/>
                <a:cs typeface="Arial" panose="020B0604020202020204" pitchFamily="34" charset="0"/>
              </a:rPr>
              <a:t>country and domain strategies, cooperation frameworks, and programme frameworks</a:t>
            </a:r>
            <a:endParaRPr lang="de-CH" sz="1100" b="1">
              <a:solidFill>
                <a:sysClr val="windowText" lastClr="000000"/>
              </a:solidFill>
              <a:latin typeface="Arial" panose="020B0604020202020204" pitchFamily="34" charset="0"/>
              <a:cs typeface="Arial" panose="020B0604020202020204" pitchFamily="34" charset="0"/>
            </a:endParaRPr>
          </a:p>
        </p:txBody>
      </p:sp>
      <p:sp>
        <p:nvSpPr>
          <p:cNvPr id="5" name="Sprechblase: rechteckig 4">
            <a:extLst>
              <a:ext uri="{FF2B5EF4-FFF2-40B4-BE49-F238E27FC236}">
                <a16:creationId xmlns:a16="http://schemas.microsoft.com/office/drawing/2014/main" id="{737788FC-C3EA-B547-E857-7395B5162346}"/>
              </a:ext>
            </a:extLst>
          </p:cNvPr>
          <p:cNvSpPr/>
          <p:nvPr/>
        </p:nvSpPr>
        <p:spPr>
          <a:xfrm>
            <a:off x="96331" y="1840280"/>
            <a:ext cx="1806677" cy="731470"/>
          </a:xfrm>
          <a:prstGeom prst="wedgeRectCallout">
            <a:avLst>
              <a:gd name="adj1" fmla="val 57534"/>
              <a:gd name="adj2" fmla="val -1518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100">
                <a:solidFill>
                  <a:sysClr val="windowText" lastClr="000000"/>
                </a:solidFill>
                <a:latin typeface="Arial" panose="020B0604020202020204" pitchFamily="34" charset="0"/>
                <a:cs typeface="Arial" panose="020B0604020202020204" pitchFamily="34" charset="0"/>
              </a:rPr>
              <a:t>CEDRIG Operational applies to </a:t>
            </a:r>
            <a:r>
              <a:rPr lang="en-GB" sz="1100" b="1">
                <a:solidFill>
                  <a:sysClr val="windowText" lastClr="000000"/>
                </a:solidFill>
                <a:latin typeface="Arial" panose="020B0604020202020204" pitchFamily="34" charset="0"/>
                <a:cs typeface="Arial" panose="020B0604020202020204" pitchFamily="34" charset="0"/>
              </a:rPr>
              <a:t>projects and programmes</a:t>
            </a:r>
            <a:r>
              <a:rPr lang="en-GB" sz="1100">
                <a:solidFill>
                  <a:sysClr val="windowText" lastClr="000000"/>
                </a:solidFill>
                <a:latin typeface="Arial" panose="020B0604020202020204" pitchFamily="34" charset="0"/>
                <a:cs typeface="Arial" panose="020B0604020202020204" pitchFamily="34" charset="0"/>
              </a:rPr>
              <a:t>.</a:t>
            </a:r>
            <a:endParaRPr lang="de-CH" sz="110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523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extLst>
    <p:ext uri="{6950BFC3-D8DA-4A85-94F7-54DA5524770B}">
      <p188:commentRel xmlns:p188="http://schemas.microsoft.com/office/powerpoint/2018/8/main" r:id="rId3"/>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3" name="Titel 2">
            <a:extLst>
              <a:ext uri="{FF2B5EF4-FFF2-40B4-BE49-F238E27FC236}">
                <a16:creationId xmlns:a16="http://schemas.microsoft.com/office/drawing/2014/main" id="{34BD171F-AED1-414F-AF16-20D9945A7B41}"/>
              </a:ext>
            </a:extLst>
          </p:cNvPr>
          <p:cNvSpPr>
            <a:spLocks noGrp="1"/>
          </p:cNvSpPr>
          <p:nvPr>
            <p:ph type="title"/>
          </p:nvPr>
        </p:nvSpPr>
        <p:spPr/>
        <p:txBody>
          <a:bodyPr/>
          <a:lstStyle/>
          <a:p>
            <a:r>
              <a:rPr lang="en-US"/>
              <a:t>Step 3: Risk and impact overview</a:t>
            </a:r>
            <a:endParaRPr lang="de-CH"/>
          </a:p>
        </p:txBody>
      </p:sp>
      <p:sp>
        <p:nvSpPr>
          <p:cNvPr id="4" name="Textplatzhalter 3">
            <a:extLst>
              <a:ext uri="{FF2B5EF4-FFF2-40B4-BE49-F238E27FC236}">
                <a16:creationId xmlns:a16="http://schemas.microsoft.com/office/drawing/2014/main" id="{ABECC3E0-EF8E-7CE7-FCAA-FB723B0A7564}"/>
              </a:ext>
            </a:extLst>
          </p:cNvPr>
          <p:cNvSpPr>
            <a:spLocks noGrp="1"/>
          </p:cNvSpPr>
          <p:nvPr>
            <p:ph type="body" idx="1"/>
          </p:nvPr>
        </p:nvSpPr>
        <p:spPr/>
        <p:txBody>
          <a:bodyPr/>
          <a:lstStyle/>
          <a:p>
            <a:r>
              <a:rPr lang="en-US"/>
              <a:t>Key product for development of strategy </a:t>
            </a:r>
            <a:r>
              <a:rPr lang="en-US" err="1"/>
              <a:t>optimisations</a:t>
            </a:r>
            <a:r>
              <a:rPr lang="en-US"/>
              <a:t> </a:t>
            </a:r>
          </a:p>
          <a:p>
            <a:r>
              <a:rPr lang="en-US"/>
              <a:t>Tables are structured along domains/outcomes</a:t>
            </a:r>
          </a:p>
          <a:p>
            <a:r>
              <a:rPr lang="en-US"/>
              <a:t>Tables include information from steps 1, 2 and are updated with results from step 4 and serve as a final product</a:t>
            </a:r>
          </a:p>
          <a:p>
            <a:endParaRPr lang="de-CH"/>
          </a:p>
        </p:txBody>
      </p:sp>
      <p:pic>
        <p:nvPicPr>
          <p:cNvPr id="5" name="Grafik 4">
            <a:extLst>
              <a:ext uri="{FF2B5EF4-FFF2-40B4-BE49-F238E27FC236}">
                <a16:creationId xmlns:a16="http://schemas.microsoft.com/office/drawing/2014/main" id="{0FC0DCC6-DEBE-6A84-E758-CF37B66316B2}"/>
              </a:ext>
            </a:extLst>
          </p:cNvPr>
          <p:cNvPicPr>
            <a:picLocks noChangeAspect="1"/>
          </p:cNvPicPr>
          <p:nvPr/>
        </p:nvPicPr>
        <p:blipFill>
          <a:blip r:embed="rId3"/>
          <a:srcRect t="17521" b="35279"/>
          <a:stretch/>
        </p:blipFill>
        <p:spPr>
          <a:xfrm>
            <a:off x="0" y="2732247"/>
            <a:ext cx="9144000" cy="2308860"/>
          </a:xfrm>
          <a:prstGeom prst="rect">
            <a:avLst/>
          </a:prstGeom>
        </p:spPr>
      </p:pic>
    </p:spTree>
    <p:extLst>
      <p:ext uri="{BB962C8B-B14F-4D97-AF65-F5344CB8AC3E}">
        <p14:creationId xmlns:p14="http://schemas.microsoft.com/office/powerpoint/2010/main" val="24994202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2" name="Titel 1">
            <a:extLst>
              <a:ext uri="{FF2B5EF4-FFF2-40B4-BE49-F238E27FC236}">
                <a16:creationId xmlns:a16="http://schemas.microsoft.com/office/drawing/2014/main" id="{1E0824E9-503B-B5BF-BCB9-2F0DAB2BBAA1}"/>
              </a:ext>
            </a:extLst>
          </p:cNvPr>
          <p:cNvSpPr>
            <a:spLocks noGrp="1"/>
          </p:cNvSpPr>
          <p:nvPr>
            <p:ph type="title"/>
          </p:nvPr>
        </p:nvSpPr>
        <p:spPr/>
        <p:txBody>
          <a:bodyPr/>
          <a:lstStyle/>
          <a:p>
            <a:r>
              <a:rPr lang="de-CH" err="1"/>
              <a:t>Step</a:t>
            </a:r>
            <a:r>
              <a:rPr lang="de-CH"/>
              <a:t> 4: </a:t>
            </a:r>
            <a:r>
              <a:rPr lang="de-CH" err="1"/>
              <a:t>Strategy</a:t>
            </a:r>
            <a:r>
              <a:rPr lang="de-CH"/>
              <a:t> </a:t>
            </a:r>
            <a:r>
              <a:rPr lang="de-CH" err="1"/>
              <a:t>optimisation</a:t>
            </a:r>
            <a:endParaRPr lang="de-CH"/>
          </a:p>
        </p:txBody>
      </p:sp>
      <p:sp>
        <p:nvSpPr>
          <p:cNvPr id="3" name="Textplatzhalter 2">
            <a:extLst>
              <a:ext uri="{FF2B5EF4-FFF2-40B4-BE49-F238E27FC236}">
                <a16:creationId xmlns:a16="http://schemas.microsoft.com/office/drawing/2014/main" id="{4B488829-FC22-AE5E-46EC-AFF722926A46}"/>
              </a:ext>
            </a:extLst>
          </p:cNvPr>
          <p:cNvSpPr>
            <a:spLocks noGrp="1"/>
          </p:cNvSpPr>
          <p:nvPr>
            <p:ph type="body" idx="1"/>
          </p:nvPr>
        </p:nvSpPr>
        <p:spPr>
          <a:xfrm>
            <a:off x="311699" y="1152475"/>
            <a:ext cx="5685580" cy="3416400"/>
          </a:xfrm>
        </p:spPr>
        <p:txBody>
          <a:bodyPr/>
          <a:lstStyle/>
          <a:p>
            <a:r>
              <a:rPr lang="en-US"/>
              <a:t>Address risks</a:t>
            </a:r>
          </a:p>
          <a:p>
            <a:r>
              <a:rPr lang="en-US"/>
              <a:t>Address impacts</a:t>
            </a:r>
          </a:p>
          <a:p>
            <a:r>
              <a:rPr lang="en-US"/>
              <a:t>Think about co-benefits! </a:t>
            </a:r>
          </a:p>
          <a:p>
            <a:pPr marL="114300" indent="0">
              <a:buNone/>
            </a:pPr>
            <a:endParaRPr lang="en-US"/>
          </a:p>
          <a:p>
            <a:pPr marL="114300" indent="0">
              <a:buNone/>
            </a:pPr>
            <a:r>
              <a:rPr lang="en-US"/>
              <a:t>For the development of strategy </a:t>
            </a:r>
            <a:r>
              <a:rPr lang="en-US" err="1"/>
              <a:t>optimisations</a:t>
            </a:r>
            <a:r>
              <a:rPr lang="en-US"/>
              <a:t>, use:</a:t>
            </a:r>
          </a:p>
          <a:p>
            <a:r>
              <a:rPr lang="en-US"/>
              <a:t>Context analysis</a:t>
            </a:r>
          </a:p>
          <a:p>
            <a:r>
              <a:rPr lang="en-US"/>
              <a:t>Risk and impact table</a:t>
            </a:r>
          </a:p>
          <a:p>
            <a:r>
              <a:rPr lang="en-US"/>
              <a:t>Thematic Integration Briefs</a:t>
            </a:r>
          </a:p>
          <a:p>
            <a:endParaRPr lang="de-CH"/>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800"/>
              <a:buFont typeface="Noto Sans Symbols"/>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551605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 name="Titel 4">
            <a:extLst>
              <a:ext uri="{FF2B5EF4-FFF2-40B4-BE49-F238E27FC236}">
                <a16:creationId xmlns:a16="http://schemas.microsoft.com/office/drawing/2014/main" id="{1295737B-8A7D-662D-0ECC-900168BCBC88}"/>
              </a:ext>
            </a:extLst>
          </p:cNvPr>
          <p:cNvSpPr>
            <a:spLocks noGrp="1"/>
          </p:cNvSpPr>
          <p:nvPr>
            <p:ph type="title"/>
          </p:nvPr>
        </p:nvSpPr>
        <p:spPr/>
        <p:txBody>
          <a:bodyPr/>
          <a:lstStyle/>
          <a:p>
            <a:r>
              <a:rPr lang="en-US"/>
              <a:t>Step 4: Strategy </a:t>
            </a:r>
            <a:r>
              <a:rPr lang="en-US" err="1"/>
              <a:t>optimisation</a:t>
            </a:r>
            <a:r>
              <a:rPr lang="en-US"/>
              <a:t> – layout</a:t>
            </a:r>
            <a:br>
              <a:rPr lang="en-US"/>
            </a:br>
            <a:endParaRPr lang="de-CH"/>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800"/>
              <a:buFont typeface="Noto Sans Symbols"/>
              <a:buNone/>
              <a:tabLst/>
              <a:defRPr/>
            </a:pPr>
            <a:endParaRPr kumimoji="0" sz="1800" b="0" i="0" u="none" strike="noStrike" kern="0" cap="none" spc="0" normalizeH="0" baseline="0" noProof="0">
              <a:ln>
                <a:noFill/>
              </a:ln>
              <a:solidFill>
                <a:prstClr val="black"/>
              </a:solidFill>
              <a:effectLst/>
              <a:uLnTx/>
              <a:uFillTx/>
              <a:latin typeface="Arial"/>
              <a:ea typeface="Arial"/>
              <a:cs typeface="Arial"/>
              <a:sym typeface="Arial"/>
            </a:endParaRPr>
          </a:p>
        </p:txBody>
      </p:sp>
      <p:pic>
        <p:nvPicPr>
          <p:cNvPr id="8" name="Grafik 7">
            <a:extLst>
              <a:ext uri="{FF2B5EF4-FFF2-40B4-BE49-F238E27FC236}">
                <a16:creationId xmlns:a16="http://schemas.microsoft.com/office/drawing/2014/main" id="{B1478FA8-9D98-58D9-7821-B2C0FEC5FBA0}"/>
              </a:ext>
            </a:extLst>
          </p:cNvPr>
          <p:cNvPicPr>
            <a:picLocks noChangeAspect="1"/>
          </p:cNvPicPr>
          <p:nvPr/>
        </p:nvPicPr>
        <p:blipFill>
          <a:blip r:embed="rId3"/>
          <a:stretch>
            <a:fillRect/>
          </a:stretch>
        </p:blipFill>
        <p:spPr>
          <a:xfrm>
            <a:off x="0" y="2051967"/>
            <a:ext cx="9144000" cy="2879313"/>
          </a:xfrm>
          <a:prstGeom prst="rect">
            <a:avLst/>
          </a:prstGeom>
        </p:spPr>
      </p:pic>
      <p:sp>
        <p:nvSpPr>
          <p:cNvPr id="7" name="Oval 3">
            <a:extLst>
              <a:ext uri="{FF2B5EF4-FFF2-40B4-BE49-F238E27FC236}">
                <a16:creationId xmlns:a16="http://schemas.microsoft.com/office/drawing/2014/main" id="{6BD87637-39BC-9391-8F33-FB0D8125FE8F}"/>
              </a:ext>
            </a:extLst>
          </p:cNvPr>
          <p:cNvSpPr/>
          <p:nvPr/>
        </p:nvSpPr>
        <p:spPr>
          <a:xfrm>
            <a:off x="1679658" y="2081435"/>
            <a:ext cx="2155371" cy="27667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CH"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Oval 3">
            <a:extLst>
              <a:ext uri="{FF2B5EF4-FFF2-40B4-BE49-F238E27FC236}">
                <a16:creationId xmlns:a16="http://schemas.microsoft.com/office/drawing/2014/main" id="{5A71CA86-5D96-8100-286B-2DF909A91B7A}"/>
              </a:ext>
            </a:extLst>
          </p:cNvPr>
          <p:cNvSpPr/>
          <p:nvPr/>
        </p:nvSpPr>
        <p:spPr>
          <a:xfrm>
            <a:off x="3990879" y="2164492"/>
            <a:ext cx="2155371" cy="27667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CH"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Textfeld 11">
            <a:extLst>
              <a:ext uri="{FF2B5EF4-FFF2-40B4-BE49-F238E27FC236}">
                <a16:creationId xmlns:a16="http://schemas.microsoft.com/office/drawing/2014/main" id="{E5F54DC0-EE21-6178-DA28-03B6C4FDCDC8}"/>
              </a:ext>
            </a:extLst>
          </p:cNvPr>
          <p:cNvSpPr txBox="1"/>
          <p:nvPr/>
        </p:nvSpPr>
        <p:spPr>
          <a:xfrm>
            <a:off x="291164" y="1070287"/>
            <a:ext cx="8724016"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0000"/>
              </a:buClr>
              <a:buSzPct val="80000"/>
              <a:buFontTx/>
              <a:buChar char="•"/>
              <a:tabLst/>
              <a:defRPr/>
            </a:pPr>
            <a:r>
              <a:rPr kumimoji="0" lang="en-US" altLang="de-DE"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Select or describe selected risks and impacts</a:t>
            </a:r>
          </a:p>
          <a:p>
            <a:pPr marL="285750" marR="0" lvl="0" indent="-285750" algn="l" defTabSz="914400" rtl="0" eaLnBrk="1" fontAlgn="auto" latinLnBrk="0" hangingPunct="1">
              <a:lnSpc>
                <a:spcPct val="100000"/>
              </a:lnSpc>
              <a:spcBef>
                <a:spcPts val="0"/>
              </a:spcBef>
              <a:spcAft>
                <a:spcPts val="0"/>
              </a:spcAft>
              <a:buClr>
                <a:srgbClr val="000000"/>
              </a:buClr>
              <a:buSzPct val="80000"/>
              <a:buFontTx/>
              <a:buChar char="•"/>
              <a:tabLst/>
              <a:defRPr/>
            </a:pPr>
            <a:r>
              <a:rPr kumimoji="0" lang="en-US" altLang="de-DE"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Overview at the top shows how many risks / impact have not been addressed yet</a:t>
            </a:r>
          </a:p>
        </p:txBody>
      </p:sp>
    </p:spTree>
    <p:extLst>
      <p:ext uri="{BB962C8B-B14F-4D97-AF65-F5344CB8AC3E}">
        <p14:creationId xmlns:p14="http://schemas.microsoft.com/office/powerpoint/2010/main" val="395387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2" name="Titel 1">
            <a:extLst>
              <a:ext uri="{FF2B5EF4-FFF2-40B4-BE49-F238E27FC236}">
                <a16:creationId xmlns:a16="http://schemas.microsoft.com/office/drawing/2014/main" id="{2423AA1F-83B9-D322-3DC4-783578BC9247}"/>
              </a:ext>
            </a:extLst>
          </p:cNvPr>
          <p:cNvSpPr>
            <a:spLocks noGrp="1"/>
          </p:cNvSpPr>
          <p:nvPr>
            <p:ph type="title"/>
          </p:nvPr>
        </p:nvSpPr>
        <p:spPr/>
        <p:txBody>
          <a:bodyPr/>
          <a:lstStyle/>
          <a:p>
            <a:r>
              <a:rPr lang="de-CH" err="1"/>
              <a:t>Step</a:t>
            </a:r>
            <a:r>
              <a:rPr lang="de-CH"/>
              <a:t> 5: Summary - </a:t>
            </a:r>
            <a:r>
              <a:rPr lang="de-CH" err="1"/>
              <a:t>layout</a:t>
            </a:r>
            <a:endParaRPr lang="de-CH"/>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800"/>
              <a:buFont typeface="Noto Sans Symbols"/>
              <a:buNone/>
              <a:tabLst/>
              <a:defRPr/>
            </a:pPr>
            <a:endParaRPr kumimoji="0" sz="1800" b="0" i="0" u="none" strike="noStrike" kern="0" cap="none" spc="0" normalizeH="0" baseline="0" noProof="0">
              <a:ln>
                <a:noFill/>
              </a:ln>
              <a:solidFill>
                <a:prstClr val="black"/>
              </a:solidFill>
              <a:effectLst/>
              <a:uLnTx/>
              <a:uFillTx/>
              <a:latin typeface="Arial"/>
              <a:ea typeface="Arial"/>
              <a:cs typeface="Arial"/>
              <a:sym typeface="Arial"/>
            </a:endParaRPr>
          </a:p>
        </p:txBody>
      </p:sp>
      <p:pic>
        <p:nvPicPr>
          <p:cNvPr id="5" name="Grafik 4">
            <a:extLst>
              <a:ext uri="{FF2B5EF4-FFF2-40B4-BE49-F238E27FC236}">
                <a16:creationId xmlns:a16="http://schemas.microsoft.com/office/drawing/2014/main" id="{B8BBF5F2-61E3-6D77-8111-7AF8E92A46B7}"/>
              </a:ext>
            </a:extLst>
          </p:cNvPr>
          <p:cNvPicPr>
            <a:picLocks noChangeAspect="1"/>
          </p:cNvPicPr>
          <p:nvPr/>
        </p:nvPicPr>
        <p:blipFill>
          <a:blip r:embed="rId3"/>
          <a:stretch>
            <a:fillRect/>
          </a:stretch>
        </p:blipFill>
        <p:spPr>
          <a:xfrm>
            <a:off x="274689" y="492284"/>
            <a:ext cx="7772032" cy="4651216"/>
          </a:xfrm>
          <a:prstGeom prst="rect">
            <a:avLst/>
          </a:prstGeom>
        </p:spPr>
      </p:pic>
    </p:spTree>
    <p:extLst>
      <p:ext uri="{BB962C8B-B14F-4D97-AF65-F5344CB8AC3E}">
        <p14:creationId xmlns:p14="http://schemas.microsoft.com/office/powerpoint/2010/main" val="28828360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72">
          <a:extLst>
            <a:ext uri="{FF2B5EF4-FFF2-40B4-BE49-F238E27FC236}">
              <a16:creationId xmlns:a16="http://schemas.microsoft.com/office/drawing/2014/main" id="{490F62C8-87B3-0630-B4D1-F44C7A1028E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30A59F-1450-0037-EBBD-68589F4A1FAF}"/>
              </a:ext>
            </a:extLst>
          </p:cNvPr>
          <p:cNvSpPr>
            <a:spLocks noGrp="1"/>
          </p:cNvSpPr>
          <p:nvPr>
            <p:ph type="title"/>
          </p:nvPr>
        </p:nvSpPr>
        <p:spPr/>
        <p:txBody>
          <a:bodyPr/>
          <a:lstStyle/>
          <a:p>
            <a:r>
              <a:rPr lang="de-CH" err="1"/>
              <a:t>Finalisation</a:t>
            </a:r>
            <a:r>
              <a:rPr lang="de-CH"/>
              <a:t> </a:t>
            </a:r>
            <a:r>
              <a:rPr lang="de-CH" err="1"/>
              <a:t>of</a:t>
            </a:r>
            <a:r>
              <a:rPr lang="de-CH"/>
              <a:t> CEDRIG Strategic</a:t>
            </a:r>
          </a:p>
        </p:txBody>
      </p:sp>
      <p:sp>
        <p:nvSpPr>
          <p:cNvPr id="573" name="Google Shape;573;p93">
            <a:extLst>
              <a:ext uri="{FF2B5EF4-FFF2-40B4-BE49-F238E27FC236}">
                <a16:creationId xmlns:a16="http://schemas.microsoft.com/office/drawing/2014/main" id="{3B9985B0-8E55-2E56-501F-7619A3BE56B8}"/>
              </a:ext>
            </a:extLst>
          </p:cNvPr>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a:extLst>
              <a:ext uri="{FF2B5EF4-FFF2-40B4-BE49-F238E27FC236}">
                <a16:creationId xmlns:a16="http://schemas.microsoft.com/office/drawing/2014/main" id="{B4BA6A8D-9FD7-C8C9-29BE-8A21656B41C2}"/>
              </a:ext>
            </a:extLst>
          </p:cNvPr>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800"/>
              <a:buFont typeface="Noto Sans Symbols"/>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 name="Text Placeholder 1">
            <a:extLst>
              <a:ext uri="{FF2B5EF4-FFF2-40B4-BE49-F238E27FC236}">
                <a16:creationId xmlns:a16="http://schemas.microsoft.com/office/drawing/2014/main" id="{9FEE3715-C094-9148-431C-07A1B57D79B1}"/>
              </a:ext>
            </a:extLst>
          </p:cNvPr>
          <p:cNvSpPr txBox="1">
            <a:spLocks/>
          </p:cNvSpPr>
          <p:nvPr/>
        </p:nvSpPr>
        <p:spPr>
          <a:xfrm>
            <a:off x="274510" y="1489587"/>
            <a:ext cx="8869490" cy="36539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457200" marR="0" lvl="0" indent="-342900" algn="l" defTabSz="914400" rtl="0" eaLnBrk="1" fontAlgn="auto" latinLnBrk="0" hangingPunct="1">
              <a:lnSpc>
                <a:spcPct val="115000"/>
              </a:lnSpc>
              <a:spcBef>
                <a:spcPts val="0"/>
              </a:spcBef>
              <a:spcAft>
                <a:spcPts val="0"/>
              </a:spcAft>
              <a:buClrTx/>
              <a:buSzPct val="80000"/>
              <a:buFont typeface="Arial" panose="020B0604020202020204" pitchFamily="34" charset="0"/>
              <a:buChar char="•"/>
              <a:tabLst/>
              <a:defRPr/>
            </a:pPr>
            <a:r>
              <a:rPr kumimoji="0" lang="de-CH" sz="1800" b="0" i="0" u="none" strike="noStrike" kern="0" cap="none" spc="0" normalizeH="0" baseline="0" noProof="0">
                <a:ln>
                  <a:noFill/>
                </a:ln>
                <a:solidFill>
                  <a:srgbClr val="000000"/>
                </a:solidFill>
                <a:effectLst/>
                <a:uLnTx/>
                <a:uFillTx/>
                <a:latin typeface="Arial"/>
                <a:cs typeface="Arial"/>
                <a:sym typeface="Arial"/>
              </a:rPr>
              <a:t>Study </a:t>
            </a:r>
            <a:r>
              <a:rPr kumimoji="0" lang="de-CH" sz="1800" b="0" i="0" u="none" strike="noStrike" kern="0" cap="none" spc="0" normalizeH="0" baseline="0" noProof="0" err="1">
                <a:ln>
                  <a:noFill/>
                </a:ln>
                <a:solidFill>
                  <a:srgbClr val="000000"/>
                </a:solidFill>
                <a:effectLst/>
                <a:uLnTx/>
                <a:uFillTx/>
                <a:latin typeface="Arial"/>
                <a:cs typeface="Arial"/>
                <a:sym typeface="Arial"/>
              </a:rPr>
              <a:t>preview</a:t>
            </a:r>
            <a:r>
              <a:rPr kumimoji="0" lang="de-CH" sz="1800" b="0" i="0" u="none" strike="noStrike" kern="0" cap="none" spc="0" normalizeH="0" baseline="0" noProof="0">
                <a:ln>
                  <a:noFill/>
                </a:ln>
                <a:solidFill>
                  <a:srgbClr val="000000"/>
                </a:solidFill>
                <a:effectLst/>
                <a:uLnTx/>
                <a:uFillTx/>
                <a:latin typeface="Arial"/>
                <a:cs typeface="Arial"/>
                <a:sym typeface="Arial"/>
              </a:rPr>
              <a:t> (</a:t>
            </a:r>
            <a:r>
              <a:rPr kumimoji="0" lang="de-CH" sz="1800" b="0" i="0" u="none" strike="noStrike" kern="0" cap="none" spc="0" normalizeH="0" baseline="0" noProof="0" err="1">
                <a:ln>
                  <a:noFill/>
                </a:ln>
                <a:solidFill>
                  <a:srgbClr val="000000"/>
                </a:solidFill>
                <a:effectLst/>
                <a:uLnTx/>
                <a:uFillTx/>
                <a:latin typeface="Arial"/>
                <a:cs typeface="Arial"/>
                <a:sym typeface="Arial"/>
              </a:rPr>
              <a:t>report</a:t>
            </a:r>
            <a:r>
              <a:rPr kumimoji="0" lang="de-CH" sz="1800" b="0" i="0" u="none" strike="noStrike" kern="0" cap="none" spc="0" normalizeH="0" baseline="0" noProof="0">
                <a:ln>
                  <a:noFill/>
                </a:ln>
                <a:solidFill>
                  <a:srgbClr val="000000"/>
                </a:solidFill>
                <a:effectLst/>
                <a:uLnTx/>
                <a:uFillTx/>
                <a:latin typeface="Arial"/>
                <a:cs typeface="Arial"/>
                <a:sym typeface="Arial"/>
              </a:rPr>
              <a:t>)</a:t>
            </a:r>
          </a:p>
          <a:p>
            <a:pPr marL="457200" marR="0" lvl="0" indent="-342900" algn="l" defTabSz="914400" rtl="0" eaLnBrk="1" fontAlgn="auto" latinLnBrk="0" hangingPunct="1">
              <a:lnSpc>
                <a:spcPct val="115000"/>
              </a:lnSpc>
              <a:spcBef>
                <a:spcPts val="0"/>
              </a:spcBef>
              <a:spcAft>
                <a:spcPts val="0"/>
              </a:spcAft>
              <a:buClrTx/>
              <a:buSzPct val="80000"/>
              <a:buFont typeface="Arial" panose="020B0604020202020204" pitchFamily="34" charset="0"/>
              <a:buChar char="•"/>
              <a:tabLst/>
              <a:defRPr/>
            </a:pPr>
            <a:r>
              <a:rPr kumimoji="0" lang="de-CH" sz="1800" b="0" i="0" u="none" strike="noStrike" kern="0" cap="none" spc="0" normalizeH="0" baseline="0" noProof="0">
                <a:ln>
                  <a:noFill/>
                </a:ln>
                <a:solidFill>
                  <a:srgbClr val="000000"/>
                </a:solidFill>
                <a:effectLst/>
                <a:uLnTx/>
                <a:uFillTx/>
                <a:latin typeface="Arial"/>
                <a:cs typeface="Arial"/>
                <a:sym typeface="Arial"/>
              </a:rPr>
              <a:t>Study </a:t>
            </a:r>
            <a:r>
              <a:rPr kumimoji="0" lang="de-CH" sz="1800" b="0" i="0" u="none" strike="noStrike" kern="0" cap="none" spc="0" normalizeH="0" baseline="0" noProof="0" err="1">
                <a:ln>
                  <a:noFill/>
                </a:ln>
                <a:solidFill>
                  <a:srgbClr val="000000"/>
                </a:solidFill>
                <a:effectLst/>
                <a:uLnTx/>
                <a:uFillTx/>
                <a:latin typeface="Arial"/>
                <a:cs typeface="Arial"/>
                <a:sym typeface="Arial"/>
              </a:rPr>
              <a:t>download</a:t>
            </a:r>
            <a:r>
              <a:rPr kumimoji="0" lang="de-CH" sz="1800" b="0" i="0" u="none" strike="noStrike" kern="0" cap="none" spc="0" normalizeH="0" baseline="0" noProof="0">
                <a:ln>
                  <a:noFill/>
                </a:ln>
                <a:solidFill>
                  <a:srgbClr val="000000"/>
                </a:solidFill>
                <a:effectLst/>
                <a:uLnTx/>
                <a:uFillTx/>
                <a:latin typeface="Arial"/>
                <a:cs typeface="Arial"/>
                <a:sym typeface="Arial"/>
              </a:rPr>
              <a:t> (</a:t>
            </a:r>
            <a:r>
              <a:rPr kumimoji="0" lang="de-CH" sz="1800" b="0" i="0" u="none" strike="noStrike" kern="0" cap="none" spc="0" normalizeH="0" baseline="0" noProof="0" err="1">
                <a:ln>
                  <a:noFill/>
                </a:ln>
                <a:solidFill>
                  <a:srgbClr val="000000"/>
                </a:solidFill>
                <a:effectLst/>
                <a:uLnTx/>
                <a:uFillTx/>
                <a:latin typeface="Arial"/>
                <a:cs typeface="Arial"/>
                <a:sym typeface="Arial"/>
              </a:rPr>
              <a:t>as</a:t>
            </a:r>
            <a:r>
              <a:rPr kumimoji="0" lang="de-CH" sz="1800" b="0" i="0" u="none" strike="noStrike" kern="0" cap="none" spc="0" normalizeH="0" baseline="0" noProof="0">
                <a:ln>
                  <a:noFill/>
                </a:ln>
                <a:solidFill>
                  <a:srgbClr val="000000"/>
                </a:solidFill>
                <a:effectLst/>
                <a:uLnTx/>
                <a:uFillTx/>
                <a:latin typeface="Arial"/>
                <a:cs typeface="Arial"/>
                <a:sym typeface="Arial"/>
              </a:rPr>
              <a:t> PDF, </a:t>
            </a:r>
            <a:r>
              <a:rPr kumimoji="0" lang="de-CH" sz="1800" b="0" i="0" u="none" strike="noStrike" kern="0" cap="none" spc="0" normalizeH="0" baseline="0" noProof="0" err="1">
                <a:ln>
                  <a:noFill/>
                </a:ln>
                <a:solidFill>
                  <a:srgbClr val="000000"/>
                </a:solidFill>
                <a:effectLst/>
                <a:uLnTx/>
                <a:uFillTx/>
                <a:latin typeface="Arial"/>
                <a:cs typeface="Arial"/>
                <a:sym typeface="Arial"/>
              </a:rPr>
              <a:t>as</a:t>
            </a:r>
            <a:r>
              <a:rPr kumimoji="0" lang="de-CH" sz="1800" b="0" i="0" u="none" strike="noStrike" kern="0" cap="none" spc="0" normalizeH="0" baseline="0" noProof="0">
                <a:ln>
                  <a:noFill/>
                </a:ln>
                <a:solidFill>
                  <a:srgbClr val="000000"/>
                </a:solidFill>
                <a:effectLst/>
                <a:uLnTx/>
                <a:uFillTx/>
                <a:latin typeface="Arial"/>
                <a:cs typeface="Arial"/>
                <a:sym typeface="Arial"/>
              </a:rPr>
              <a:t> a Word </a:t>
            </a:r>
            <a:r>
              <a:rPr kumimoji="0" lang="de-CH" sz="1800" b="0" i="0" u="none" strike="noStrike" kern="0" cap="none" spc="0" normalizeH="0" baseline="0" noProof="0" err="1">
                <a:ln>
                  <a:noFill/>
                </a:ln>
                <a:solidFill>
                  <a:srgbClr val="000000"/>
                </a:solidFill>
                <a:effectLst/>
                <a:uLnTx/>
                <a:uFillTx/>
                <a:latin typeface="Arial"/>
                <a:cs typeface="Arial"/>
                <a:sym typeface="Arial"/>
              </a:rPr>
              <a:t>document</a:t>
            </a:r>
            <a:r>
              <a:rPr kumimoji="0" lang="de-CH" sz="1800" b="0" i="0" u="none" strike="noStrike" kern="0" cap="none" spc="0" normalizeH="0" baseline="0" noProof="0">
                <a:ln>
                  <a:noFill/>
                </a:ln>
                <a:solidFill>
                  <a:srgbClr val="000000"/>
                </a:solidFill>
                <a:effectLst/>
                <a:uLnTx/>
                <a:uFillTx/>
                <a:latin typeface="Arial"/>
                <a:cs typeface="Arial"/>
                <a:sym typeface="Arial"/>
              </a:rPr>
              <a:t>; </a:t>
            </a:r>
            <a:r>
              <a:rPr kumimoji="0" lang="de-CH" sz="1800" b="0" i="0" u="none" strike="noStrike" kern="0" cap="none" spc="0" normalizeH="0" baseline="0" noProof="0" err="1">
                <a:ln>
                  <a:noFill/>
                </a:ln>
                <a:solidFill>
                  <a:srgbClr val="000000"/>
                </a:solidFill>
                <a:effectLst/>
                <a:uLnTx/>
                <a:uFillTx/>
                <a:latin typeface="Arial"/>
                <a:cs typeface="Arial"/>
                <a:sym typeface="Arial"/>
              </a:rPr>
              <a:t>including</a:t>
            </a:r>
            <a:r>
              <a:rPr kumimoji="0" lang="de-CH" sz="1800" b="0" i="0" u="none" strike="noStrike" kern="0" cap="none" spc="0" normalizeH="0" baseline="0" noProof="0">
                <a:ln>
                  <a:noFill/>
                </a:ln>
                <a:solidFill>
                  <a:srgbClr val="000000"/>
                </a:solidFill>
                <a:effectLst/>
                <a:uLnTx/>
                <a:uFillTx/>
                <a:latin typeface="Arial"/>
                <a:cs typeface="Arial"/>
                <a:sym typeface="Arial"/>
              </a:rPr>
              <a:t> private </a:t>
            </a:r>
            <a:r>
              <a:rPr kumimoji="0" lang="de-CH" sz="1800" b="0" i="0" u="none" strike="noStrike" kern="0" cap="none" spc="0" normalizeH="0" baseline="0" noProof="0" err="1">
                <a:ln>
                  <a:noFill/>
                </a:ln>
                <a:solidFill>
                  <a:srgbClr val="000000"/>
                </a:solidFill>
                <a:effectLst/>
                <a:uLnTx/>
                <a:uFillTx/>
                <a:latin typeface="Arial"/>
                <a:cs typeface="Arial"/>
                <a:sym typeface="Arial"/>
              </a:rPr>
              <a:t>documents</a:t>
            </a:r>
            <a:r>
              <a:rPr kumimoji="0" lang="de-CH" sz="1800" b="0" i="0" u="none" strike="noStrike" kern="0" cap="none" spc="0" normalizeH="0" baseline="0" noProof="0">
                <a:ln>
                  <a:noFill/>
                </a:ln>
                <a:solidFill>
                  <a:srgbClr val="000000"/>
                </a:solidFill>
                <a:effectLst/>
                <a:uLnTx/>
                <a:uFillTx/>
                <a:latin typeface="Arial"/>
                <a:cs typeface="Arial"/>
                <a:sym typeface="Arial"/>
              </a:rPr>
              <a:t>, </a:t>
            </a:r>
            <a:r>
              <a:rPr kumimoji="0" lang="de-CH" sz="1800" b="0" i="0" u="none" strike="noStrike" kern="0" cap="none" spc="0" normalizeH="0" baseline="0" noProof="0" err="1">
                <a:ln>
                  <a:noFill/>
                </a:ln>
                <a:solidFill>
                  <a:srgbClr val="000000"/>
                </a:solidFill>
                <a:effectLst/>
                <a:uLnTx/>
                <a:uFillTx/>
                <a:latin typeface="Arial"/>
                <a:cs typeface="Arial"/>
                <a:sym typeface="Arial"/>
              </a:rPr>
              <a:t>context</a:t>
            </a:r>
            <a:r>
              <a:rPr kumimoji="0" lang="de-CH" sz="1800" b="0" i="0" u="none" strike="noStrike" kern="0" cap="none" spc="0" normalizeH="0" baseline="0" noProof="0">
                <a:ln>
                  <a:noFill/>
                </a:ln>
                <a:solidFill>
                  <a:srgbClr val="000000"/>
                </a:solidFill>
                <a:effectLst/>
                <a:uLnTx/>
                <a:uFillTx/>
                <a:latin typeface="Arial"/>
                <a:cs typeface="Arial"/>
                <a:sym typeface="Arial"/>
              </a:rPr>
              <a:t> </a:t>
            </a:r>
            <a:r>
              <a:rPr kumimoji="0" lang="de-CH" sz="1800" b="0" i="0" u="none" strike="noStrike" kern="0" cap="none" spc="0" normalizeH="0" baseline="0" noProof="0" err="1">
                <a:ln>
                  <a:noFill/>
                </a:ln>
                <a:solidFill>
                  <a:srgbClr val="000000"/>
                </a:solidFill>
                <a:effectLst/>
                <a:uLnTx/>
                <a:uFillTx/>
                <a:latin typeface="Arial"/>
                <a:cs typeface="Arial"/>
                <a:sym typeface="Arial"/>
              </a:rPr>
              <a:t>analysis</a:t>
            </a:r>
            <a:r>
              <a:rPr kumimoji="0" lang="de-CH" sz="1800" b="0" i="0" u="none" strike="noStrike" kern="0" cap="none" spc="0" normalizeH="0" baseline="0" noProof="0">
                <a:ln>
                  <a:noFill/>
                </a:ln>
                <a:solidFill>
                  <a:srgbClr val="000000"/>
                </a:solidFill>
                <a:effectLst/>
                <a:uLnTx/>
                <a:uFillTx/>
                <a:latin typeface="Arial"/>
                <a:cs typeface="Arial"/>
                <a:sym typeface="Arial"/>
              </a:rPr>
              <a:t> and </a:t>
            </a:r>
            <a:r>
              <a:rPr kumimoji="0" lang="de-CH" sz="1800" b="0" i="0" u="none" strike="noStrike" kern="0" cap="none" spc="0" normalizeH="0" baseline="0" noProof="0" err="1">
                <a:ln>
                  <a:noFill/>
                </a:ln>
                <a:solidFill>
                  <a:srgbClr val="000000"/>
                </a:solidFill>
                <a:effectLst/>
                <a:uLnTx/>
                <a:uFillTx/>
                <a:latin typeface="Arial"/>
                <a:cs typeface="Arial"/>
                <a:sym typeface="Arial"/>
              </a:rPr>
              <a:t>general</a:t>
            </a:r>
            <a:r>
              <a:rPr kumimoji="0" lang="de-CH" sz="1800" b="0" i="0" u="none" strike="noStrike" kern="0" cap="none" spc="0" normalizeH="0" baseline="0" noProof="0">
                <a:ln>
                  <a:noFill/>
                </a:ln>
                <a:solidFill>
                  <a:srgbClr val="000000"/>
                </a:solidFill>
                <a:effectLst/>
                <a:uLnTx/>
                <a:uFillTx/>
                <a:latin typeface="Arial"/>
                <a:cs typeface="Arial"/>
                <a:sym typeface="Arial"/>
              </a:rPr>
              <a:t> </a:t>
            </a:r>
            <a:r>
              <a:rPr kumimoji="0" lang="de-CH" sz="1800" b="0" i="0" u="none" strike="noStrike" kern="0" cap="none" spc="0" normalizeH="0" baseline="0" noProof="0" err="1">
                <a:ln>
                  <a:noFill/>
                </a:ln>
                <a:solidFill>
                  <a:srgbClr val="000000"/>
                </a:solidFill>
                <a:effectLst/>
                <a:uLnTx/>
                <a:uFillTx/>
                <a:latin typeface="Arial"/>
                <a:cs typeface="Arial"/>
                <a:sym typeface="Arial"/>
              </a:rPr>
              <a:t>assessment</a:t>
            </a:r>
            <a:r>
              <a:rPr kumimoji="0" lang="de-CH" sz="1800" b="0" i="0" u="none" strike="noStrike" kern="0" cap="none" spc="0" normalizeH="0" baseline="0" noProof="0">
                <a:ln>
                  <a:noFill/>
                </a:ln>
                <a:solidFill>
                  <a:srgbClr val="000000"/>
                </a:solidFill>
                <a:effectLst/>
                <a:uLnTx/>
                <a:uFillTx/>
                <a:latin typeface="Arial"/>
                <a:cs typeface="Arial"/>
                <a:sym typeface="Arial"/>
              </a:rPr>
              <a:t> </a:t>
            </a:r>
            <a:r>
              <a:rPr kumimoji="0" lang="de-CH" sz="1800" b="0" i="0" u="none" strike="noStrike" kern="0" cap="none" spc="0" normalizeH="0" baseline="0" noProof="0" err="1">
                <a:ln>
                  <a:noFill/>
                </a:ln>
                <a:solidFill>
                  <a:srgbClr val="000000"/>
                </a:solidFill>
                <a:effectLst/>
                <a:uLnTx/>
                <a:uFillTx/>
                <a:latin typeface="Arial"/>
                <a:cs typeface="Arial"/>
                <a:sym typeface="Arial"/>
              </a:rPr>
              <a:t>or</a:t>
            </a:r>
            <a:r>
              <a:rPr kumimoji="0" lang="de-CH" sz="1800" b="0" i="0" u="none" strike="noStrike" kern="0" cap="none" spc="0" normalizeH="0" baseline="0" noProof="0">
                <a:ln>
                  <a:noFill/>
                </a:ln>
                <a:solidFill>
                  <a:srgbClr val="000000"/>
                </a:solidFill>
                <a:effectLst/>
                <a:uLnTx/>
                <a:uFillTx/>
                <a:latin typeface="Arial"/>
                <a:cs typeface="Arial"/>
                <a:sym typeface="Arial"/>
              </a:rPr>
              <a:t> not)</a:t>
            </a:r>
          </a:p>
          <a:p>
            <a:pPr marL="457200" marR="0" lvl="0" indent="-342900" algn="l" defTabSz="914400" rtl="0" eaLnBrk="1" fontAlgn="auto" latinLnBrk="0" hangingPunct="1">
              <a:lnSpc>
                <a:spcPct val="115000"/>
              </a:lnSpc>
              <a:spcBef>
                <a:spcPts val="0"/>
              </a:spcBef>
              <a:spcAft>
                <a:spcPts val="0"/>
              </a:spcAft>
              <a:buClrTx/>
              <a:buSzPct val="80000"/>
              <a:buFont typeface="Arial" panose="020B0604020202020204" pitchFamily="34" charset="0"/>
              <a:buChar char="•"/>
              <a:tabLst/>
              <a:defRPr/>
            </a:pPr>
            <a:r>
              <a:rPr kumimoji="0" lang="de-CH" sz="1800" b="0" i="0" u="none" strike="noStrike" kern="0" cap="none" spc="0" normalizeH="0" baseline="0" noProof="0">
                <a:ln>
                  <a:noFill/>
                </a:ln>
                <a:solidFill>
                  <a:srgbClr val="000000"/>
                </a:solidFill>
                <a:effectLst/>
                <a:uLnTx/>
                <a:uFillTx/>
                <a:latin typeface="Arial"/>
                <a:cs typeface="Arial"/>
                <a:sym typeface="Arial"/>
              </a:rPr>
              <a:t>Share </a:t>
            </a:r>
            <a:r>
              <a:rPr kumimoji="0" lang="de-CH" sz="1800" b="0" i="0" u="none" strike="noStrike" kern="0" cap="none" spc="0" normalizeH="0" baseline="0" noProof="0" err="1">
                <a:ln>
                  <a:noFill/>
                </a:ln>
                <a:solidFill>
                  <a:srgbClr val="000000"/>
                </a:solidFill>
                <a:effectLst/>
                <a:uLnTx/>
                <a:uFillTx/>
                <a:latin typeface="Arial"/>
                <a:cs typeface="Arial"/>
                <a:sym typeface="Arial"/>
              </a:rPr>
              <a:t>your</a:t>
            </a:r>
            <a:r>
              <a:rPr kumimoji="0" lang="de-CH" sz="1800" b="0" i="0" u="none" strike="noStrike" kern="0" cap="none" spc="0" normalizeH="0" baseline="0" noProof="0">
                <a:ln>
                  <a:noFill/>
                </a:ln>
                <a:solidFill>
                  <a:srgbClr val="000000"/>
                </a:solidFill>
                <a:effectLst/>
                <a:uLnTx/>
                <a:uFillTx/>
                <a:latin typeface="Arial"/>
                <a:cs typeface="Arial"/>
                <a:sym typeface="Arial"/>
              </a:rPr>
              <a:t> </a:t>
            </a:r>
            <a:r>
              <a:rPr kumimoji="0" lang="de-CH" sz="1800" b="0" i="0" u="none" strike="noStrike" kern="0" cap="none" spc="0" normalizeH="0" baseline="0" noProof="0" err="1">
                <a:ln>
                  <a:noFill/>
                </a:ln>
                <a:solidFill>
                  <a:srgbClr val="000000"/>
                </a:solidFill>
                <a:effectLst/>
                <a:uLnTx/>
                <a:uFillTx/>
                <a:latin typeface="Arial"/>
                <a:cs typeface="Arial"/>
                <a:sym typeface="Arial"/>
              </a:rPr>
              <a:t>study</a:t>
            </a:r>
            <a:r>
              <a:rPr kumimoji="0" lang="de-CH" sz="1800" b="0" i="0" u="none" strike="noStrike" kern="0" cap="none" spc="0" normalizeH="0" baseline="0" noProof="0">
                <a:ln>
                  <a:noFill/>
                </a:ln>
                <a:solidFill>
                  <a:srgbClr val="000000"/>
                </a:solidFill>
                <a:effectLst/>
                <a:uLnTx/>
                <a:uFillTx/>
                <a:latin typeface="Arial"/>
                <a:cs typeface="Arial"/>
                <a:sym typeface="Arial"/>
              </a:rPr>
              <a:t> </a:t>
            </a:r>
            <a:r>
              <a:rPr kumimoji="0" lang="de-CH" sz="1800" b="0" i="0" u="none" strike="noStrike" kern="0" cap="none" spc="0" normalizeH="0" baseline="0" noProof="0" err="1">
                <a:ln>
                  <a:noFill/>
                </a:ln>
                <a:solidFill>
                  <a:srgbClr val="000000"/>
                </a:solidFill>
                <a:effectLst/>
                <a:uLnTx/>
                <a:uFillTx/>
                <a:latin typeface="Arial"/>
                <a:cs typeface="Arial"/>
                <a:sym typeface="Arial"/>
              </a:rPr>
              <a:t>with</a:t>
            </a:r>
            <a:r>
              <a:rPr kumimoji="0" lang="de-CH" sz="1800" b="0" i="0" u="none" strike="noStrike" kern="0" cap="none" spc="0" normalizeH="0" baseline="0" noProof="0">
                <a:ln>
                  <a:noFill/>
                </a:ln>
                <a:solidFill>
                  <a:srgbClr val="000000"/>
                </a:solidFill>
                <a:effectLst/>
                <a:uLnTx/>
                <a:uFillTx/>
                <a:latin typeface="Arial"/>
                <a:cs typeface="Arial"/>
                <a:sym typeface="Arial"/>
              </a:rPr>
              <a:t> CEDRIG </a:t>
            </a:r>
            <a:r>
              <a:rPr kumimoji="0" lang="de-CH" sz="1800" b="0" i="0" u="none" strike="noStrike" kern="0" cap="none" spc="0" normalizeH="0" baseline="0" noProof="0" err="1">
                <a:ln>
                  <a:noFill/>
                </a:ln>
                <a:solidFill>
                  <a:srgbClr val="000000"/>
                </a:solidFill>
                <a:effectLst/>
                <a:uLnTx/>
                <a:uFillTx/>
                <a:latin typeface="Arial"/>
                <a:cs typeface="Arial"/>
                <a:sym typeface="Arial"/>
              </a:rPr>
              <a:t>community</a:t>
            </a:r>
            <a:r>
              <a:rPr kumimoji="0" lang="de-CH" sz="1800" b="0" i="0" u="none" strike="noStrike" kern="0" cap="none" spc="0" normalizeH="0" baseline="0" noProof="0">
                <a:ln>
                  <a:noFill/>
                </a:ln>
                <a:solidFill>
                  <a:srgbClr val="000000"/>
                </a:solidFill>
                <a:effectLst/>
                <a:uLnTx/>
                <a:uFillTx/>
                <a:latin typeface="Arial"/>
                <a:cs typeface="Arial"/>
                <a:sym typeface="Arial"/>
              </a:rPr>
              <a:t>?</a:t>
            </a:r>
          </a:p>
          <a:p>
            <a:pPr marL="457200" marR="0" lvl="0" indent="-342900" algn="l" defTabSz="914400" rtl="0" eaLnBrk="1" fontAlgn="auto" latinLnBrk="0" hangingPunct="1">
              <a:lnSpc>
                <a:spcPct val="115000"/>
              </a:lnSpc>
              <a:spcBef>
                <a:spcPts val="0"/>
              </a:spcBef>
              <a:spcAft>
                <a:spcPts val="0"/>
              </a:spcAft>
              <a:buClr>
                <a:srgbClr val="595959"/>
              </a:buClr>
              <a:buSzPts val="1800"/>
              <a:buFont typeface="Arial" panose="020B0604020202020204" pitchFamily="34" charset="0"/>
              <a:buChar char="•"/>
              <a:tabLst/>
              <a:defRPr/>
            </a:pPr>
            <a:endParaRPr kumimoji="0" lang="de-CH" sz="2000" b="0" i="0" u="none" strike="noStrike" kern="0" cap="none" spc="0" normalizeH="0" baseline="0" noProof="0">
              <a:ln>
                <a:noFill/>
              </a:ln>
              <a:solidFill>
                <a:srgbClr val="000000"/>
              </a:solidFill>
              <a:effectLst/>
              <a:uLnTx/>
              <a:uFillTx/>
              <a:latin typeface="Arial"/>
              <a:cs typeface="Arial"/>
              <a:sym typeface="Arial"/>
            </a:endParaRPr>
          </a:p>
        </p:txBody>
      </p:sp>
      <p:pic>
        <p:nvPicPr>
          <p:cNvPr id="7" name="Grafik 6">
            <a:extLst>
              <a:ext uri="{FF2B5EF4-FFF2-40B4-BE49-F238E27FC236}">
                <a16:creationId xmlns:a16="http://schemas.microsoft.com/office/drawing/2014/main" id="{2E2FD0E9-4592-334C-6228-7251EEF9B845}"/>
              </a:ext>
            </a:extLst>
          </p:cNvPr>
          <p:cNvPicPr>
            <a:picLocks noChangeAspect="1"/>
          </p:cNvPicPr>
          <p:nvPr/>
        </p:nvPicPr>
        <p:blipFill>
          <a:blip r:embed="rId3"/>
          <a:stretch>
            <a:fillRect/>
          </a:stretch>
        </p:blipFill>
        <p:spPr>
          <a:xfrm>
            <a:off x="7078712" y="2123006"/>
            <a:ext cx="2065288" cy="2334297"/>
          </a:xfrm>
          <a:prstGeom prst="rect">
            <a:avLst/>
          </a:prstGeom>
        </p:spPr>
      </p:pic>
    </p:spTree>
    <p:extLst>
      <p:ext uri="{BB962C8B-B14F-4D97-AF65-F5344CB8AC3E}">
        <p14:creationId xmlns:p14="http://schemas.microsoft.com/office/powerpoint/2010/main" val="2280649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D9B314D7-1192-ABA8-4C95-456DC2013084}"/>
              </a:ext>
            </a:extLst>
          </p:cNvPr>
          <p:cNvSpPr>
            <a:spLocks noGrp="1"/>
          </p:cNvSpPr>
          <p:nvPr>
            <p:ph type="title"/>
          </p:nvPr>
        </p:nvSpPr>
        <p:spPr/>
        <p:txBody>
          <a:bodyPr/>
          <a:lstStyle/>
          <a:p>
            <a:r>
              <a:rPr lang="en-US" altLang="en-US" sz="2400" b="1">
                <a:solidFill>
                  <a:srgbClr val="34872B"/>
                </a:solidFill>
                <a:cs typeface="Arial" panose="020B0604020202020204" pitchFamily="34" charset="0"/>
              </a:rPr>
              <a:t>CEDRIG: A triple perspective approach </a:t>
            </a:r>
            <a:endParaRPr lang="de-CH"/>
          </a:p>
        </p:txBody>
      </p:sp>
      <p:pic>
        <p:nvPicPr>
          <p:cNvPr id="8" name="Grafik 7" descr="Ein Bild, das Zeichnung, Kinderkunst, Diagramm, Text enthält.&#10;&#10;KI-generierte Inhalte können fehlerhaft sein.">
            <a:extLst>
              <a:ext uri="{FF2B5EF4-FFF2-40B4-BE49-F238E27FC236}">
                <a16:creationId xmlns:a16="http://schemas.microsoft.com/office/drawing/2014/main" id="{62D72638-15B3-4E0C-2D18-5C60393819A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41227" y="496427"/>
            <a:ext cx="7140889" cy="4276353"/>
          </a:xfrm>
          <a:prstGeom prst="rect">
            <a:avLst/>
          </a:prstGeom>
        </p:spPr>
      </p:pic>
    </p:spTree>
    <p:extLst>
      <p:ext uri="{BB962C8B-B14F-4D97-AF65-F5344CB8AC3E}">
        <p14:creationId xmlns:p14="http://schemas.microsoft.com/office/powerpoint/2010/main" val="377704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16BB1E-A326-E7EB-BE08-B5D7E0806AC9}"/>
              </a:ext>
            </a:extLst>
          </p:cNvPr>
          <p:cNvSpPr>
            <a:spLocks noGrp="1"/>
          </p:cNvSpPr>
          <p:nvPr>
            <p:ph type="title"/>
          </p:nvPr>
        </p:nvSpPr>
        <p:spPr/>
        <p:txBody>
          <a:bodyPr/>
          <a:lstStyle/>
          <a:p>
            <a:r>
              <a:rPr lang="en-US" altLang="en-US" sz="2400" b="1">
                <a:solidFill>
                  <a:srgbClr val="34872B"/>
                </a:solidFill>
                <a:cs typeface="Arial" panose="020B0604020202020204" pitchFamily="34" charset="0"/>
              </a:rPr>
              <a:t>Thematic Integration Briefs (TIBs)</a:t>
            </a:r>
            <a:endParaRPr lang="de-CH"/>
          </a:p>
        </p:txBody>
      </p:sp>
      <p:sp>
        <p:nvSpPr>
          <p:cNvPr id="24578" name="Content Placeholder 2">
            <a:extLst>
              <a:ext uri="{FF2B5EF4-FFF2-40B4-BE49-F238E27FC236}">
                <a16:creationId xmlns:a16="http://schemas.microsoft.com/office/drawing/2014/main" id="{8EDD504F-8648-48B4-BFEE-6CBFCA55CC12}"/>
              </a:ext>
            </a:extLst>
          </p:cNvPr>
          <p:cNvSpPr>
            <a:spLocks noGrp="1" noChangeArrowheads="1"/>
          </p:cNvSpPr>
          <p:nvPr>
            <p:ph type="body" idx="1"/>
          </p:nvPr>
        </p:nvSpPr>
        <p:spPr/>
        <p:txBody>
          <a:bodyPr>
            <a:normAutofit/>
          </a:bodyPr>
          <a:lstStyle/>
          <a:p>
            <a:pPr marL="114300" indent="0">
              <a:lnSpc>
                <a:spcPct val="100000"/>
              </a:lnSpc>
              <a:buNone/>
              <a:defRPr/>
            </a:pPr>
            <a:r>
              <a:rPr lang="en-US" altLang="de-DE">
                <a:solidFill>
                  <a:schemeClr val="tx1"/>
                </a:solidFill>
                <a:latin typeface="+mj-lt"/>
                <a:sym typeface="Wingdings" panose="05000000000000000000" pitchFamily="2" charset="2"/>
              </a:rPr>
              <a:t></a:t>
            </a:r>
            <a:r>
              <a:rPr lang="en-US" altLang="de-DE">
                <a:solidFill>
                  <a:schemeClr val="tx1"/>
                </a:solidFill>
                <a:latin typeface="+mj-lt"/>
              </a:rPr>
              <a:t> </a:t>
            </a:r>
            <a:r>
              <a:rPr lang="en-US" altLang="de-DE" b="1">
                <a:solidFill>
                  <a:schemeClr val="tx1"/>
                </a:solidFill>
              </a:rPr>
              <a:t>Additional resources; currently available (CEDRIG / </a:t>
            </a:r>
            <a:r>
              <a:rPr lang="en-US" altLang="de-DE" b="1">
                <a:solidFill>
                  <a:schemeClr val="tx1"/>
                </a:solidFill>
                <a:hlinkClick r:id="rId3">
                  <a:extLst>
                    <a:ext uri="{A12FA001-AC4F-418D-AE19-62706E023703}">
                      <ahyp:hlinkClr xmlns:ahyp="http://schemas.microsoft.com/office/drawing/2018/hyperlinkcolor" val="tx"/>
                    </a:ext>
                  </a:extLst>
                </a:hlinkClick>
              </a:rPr>
              <a:t>CDE knowledge PF</a:t>
            </a:r>
            <a:r>
              <a:rPr lang="en-US" altLang="de-DE" b="1">
                <a:solidFill>
                  <a:schemeClr val="tx1"/>
                </a:solidFill>
              </a:rPr>
              <a:t>): </a:t>
            </a:r>
            <a:endParaRPr lang="en-US" altLang="de-DE">
              <a:solidFill>
                <a:schemeClr val="tx1"/>
              </a:solidFill>
            </a:endParaRPr>
          </a:p>
        </p:txBody>
      </p:sp>
      <p:sp>
        <p:nvSpPr>
          <p:cNvPr id="119815" name="Rectangle 3">
            <a:extLst>
              <a:ext uri="{FF2B5EF4-FFF2-40B4-BE49-F238E27FC236}">
                <a16:creationId xmlns:a16="http://schemas.microsoft.com/office/drawing/2014/main" id="{D4B5CF13-EE0F-4E75-8273-0A83BF76EF56}"/>
              </a:ext>
            </a:extLst>
          </p:cNvPr>
          <p:cNvSpPr>
            <a:spLocks/>
          </p:cNvSpPr>
          <p:nvPr/>
        </p:nvSpPr>
        <p:spPr bwMode="auto">
          <a:xfrm>
            <a:off x="1791891" y="802481"/>
            <a:ext cx="59531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28575" tIns="28575" rIns="28575" bIns="28575"/>
          <a:lstStyle>
            <a:lvl1pPr>
              <a:lnSpc>
                <a:spcPts val="1000"/>
              </a:lnSpc>
              <a:defRPr sz="800">
                <a:solidFill>
                  <a:schemeClr val="tx1"/>
                </a:solidFill>
                <a:latin typeface="Arial" panose="020B0604020202020204" pitchFamily="34" charset="0"/>
                <a:cs typeface="ヒラギノ角ゴ ProN W3" charset="0"/>
                <a:sym typeface="Arial" panose="020B0604020202020204" pitchFamily="34" charset="0"/>
              </a:defRPr>
            </a:lvl1pPr>
            <a:lvl2pPr marL="742950" indent="-285750">
              <a:lnSpc>
                <a:spcPts val="2600"/>
              </a:lnSpc>
              <a:spcBef>
                <a:spcPts val="500"/>
              </a:spcBef>
              <a:buClr>
                <a:srgbClr val="006A91"/>
              </a:buClr>
              <a:buSzPct val="100000"/>
              <a:buFont typeface="Wingdings" panose="05000000000000000000" pitchFamily="2" charset="2"/>
              <a:buChar char="§"/>
              <a:defRPr sz="2100">
                <a:solidFill>
                  <a:schemeClr val="tx1"/>
                </a:solidFill>
                <a:latin typeface="Arial" panose="020B0604020202020204" pitchFamily="34" charset="0"/>
                <a:cs typeface="ヒラギノ角ゴ ProN W3" charset="0"/>
                <a:sym typeface="Arial" panose="020B0604020202020204" pitchFamily="34" charset="0"/>
              </a:defRPr>
            </a:lvl2pPr>
            <a:lvl3pPr marL="1143000" indent="-228600">
              <a:lnSpc>
                <a:spcPts val="2600"/>
              </a:lnSpc>
              <a:spcBef>
                <a:spcPts val="500"/>
              </a:spcBef>
              <a:buClr>
                <a:srgbClr val="006A91"/>
              </a:buClr>
              <a:buSzPct val="100000"/>
              <a:buFont typeface="Arial" panose="020B0604020202020204" pitchFamily="34" charset="0"/>
              <a:buChar char="•"/>
              <a:defRPr sz="2100">
                <a:solidFill>
                  <a:schemeClr val="tx1"/>
                </a:solidFill>
                <a:latin typeface="Arial" panose="020B0604020202020204" pitchFamily="34" charset="0"/>
                <a:cs typeface="ヒラギノ角ゴ ProN W3" charset="0"/>
                <a:sym typeface="Arial" panose="020B0604020202020204" pitchFamily="34" charset="0"/>
              </a:defRPr>
            </a:lvl3pPr>
            <a:lvl4pPr marL="15621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4pPr>
            <a:lvl5pPr marL="20193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5pPr>
            <a:lvl6pPr marL="24765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6pPr>
            <a:lvl7pPr marL="29337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7pPr>
            <a:lvl8pPr marL="33909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8pPr>
            <a:lvl9pPr marL="38481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9pPr>
          </a:lstStyle>
          <a:p>
            <a:pPr eaLnBrk="1" hangingPunct="1">
              <a:lnSpc>
                <a:spcPct val="150000"/>
              </a:lnSpc>
              <a:buFont typeface="Wingdings" panose="05000000000000000000" pitchFamily="2" charset="2"/>
              <a:buNone/>
            </a:pPr>
            <a:endParaRPr lang="en-US" altLang="en-US" sz="1800">
              <a:cs typeface="Arial" panose="020B0604020202020204" pitchFamily="34" charset="0"/>
            </a:endParaRPr>
          </a:p>
        </p:txBody>
      </p:sp>
      <p:pic>
        <p:nvPicPr>
          <p:cNvPr id="4" name="Picture 3">
            <a:extLst>
              <a:ext uri="{FF2B5EF4-FFF2-40B4-BE49-F238E27FC236}">
                <a16:creationId xmlns:a16="http://schemas.microsoft.com/office/drawing/2014/main" id="{AC12F8F2-2EF9-4233-BCCE-13742B5819B6}"/>
              </a:ext>
            </a:extLst>
          </p:cNvPr>
          <p:cNvPicPr>
            <a:picLocks noChangeAspect="1"/>
          </p:cNvPicPr>
          <p:nvPr/>
        </p:nvPicPr>
        <p:blipFill>
          <a:blip r:embed="rId4"/>
          <a:stretch>
            <a:fillRect/>
          </a:stretch>
        </p:blipFill>
        <p:spPr>
          <a:xfrm>
            <a:off x="409087" y="1587276"/>
            <a:ext cx="1636541" cy="2473807"/>
          </a:xfrm>
          <a:prstGeom prst="rect">
            <a:avLst/>
          </a:prstGeom>
        </p:spPr>
      </p:pic>
      <p:pic>
        <p:nvPicPr>
          <p:cNvPr id="7" name="Picture 6">
            <a:extLst>
              <a:ext uri="{FF2B5EF4-FFF2-40B4-BE49-F238E27FC236}">
                <a16:creationId xmlns:a16="http://schemas.microsoft.com/office/drawing/2014/main" id="{C1CA5009-1EBF-4628-86CF-5B8FC0C7723A}"/>
              </a:ext>
            </a:extLst>
          </p:cNvPr>
          <p:cNvPicPr>
            <a:picLocks noChangeAspect="1"/>
          </p:cNvPicPr>
          <p:nvPr/>
        </p:nvPicPr>
        <p:blipFill>
          <a:blip r:embed="rId5"/>
          <a:stretch>
            <a:fillRect/>
          </a:stretch>
        </p:blipFill>
        <p:spPr>
          <a:xfrm>
            <a:off x="2090898" y="1587276"/>
            <a:ext cx="1658383" cy="2489790"/>
          </a:xfrm>
          <a:prstGeom prst="rect">
            <a:avLst/>
          </a:prstGeom>
        </p:spPr>
      </p:pic>
      <p:pic>
        <p:nvPicPr>
          <p:cNvPr id="9" name="Picture 8">
            <a:extLst>
              <a:ext uri="{FF2B5EF4-FFF2-40B4-BE49-F238E27FC236}">
                <a16:creationId xmlns:a16="http://schemas.microsoft.com/office/drawing/2014/main" id="{8624EEF0-8C2B-4EE8-B694-0E98CE84C92F}"/>
              </a:ext>
            </a:extLst>
          </p:cNvPr>
          <p:cNvPicPr>
            <a:picLocks noChangeAspect="1"/>
          </p:cNvPicPr>
          <p:nvPr/>
        </p:nvPicPr>
        <p:blipFill>
          <a:blip r:embed="rId6"/>
          <a:stretch>
            <a:fillRect/>
          </a:stretch>
        </p:blipFill>
        <p:spPr>
          <a:xfrm>
            <a:off x="3772709" y="1587276"/>
            <a:ext cx="1652936" cy="2489790"/>
          </a:xfrm>
          <a:prstGeom prst="rect">
            <a:avLst/>
          </a:prstGeom>
        </p:spPr>
      </p:pic>
      <p:pic>
        <p:nvPicPr>
          <p:cNvPr id="11" name="Picture 10">
            <a:extLst>
              <a:ext uri="{FF2B5EF4-FFF2-40B4-BE49-F238E27FC236}">
                <a16:creationId xmlns:a16="http://schemas.microsoft.com/office/drawing/2014/main" id="{0B69974F-15C3-4DF5-9B1B-9D9C3ADF935A}"/>
              </a:ext>
            </a:extLst>
          </p:cNvPr>
          <p:cNvPicPr>
            <a:picLocks noChangeAspect="1"/>
          </p:cNvPicPr>
          <p:nvPr/>
        </p:nvPicPr>
        <p:blipFill>
          <a:blip r:embed="rId7"/>
          <a:stretch>
            <a:fillRect/>
          </a:stretch>
        </p:blipFill>
        <p:spPr>
          <a:xfrm>
            <a:off x="5449073" y="1587277"/>
            <a:ext cx="1652936" cy="2485328"/>
          </a:xfrm>
          <a:prstGeom prst="rect">
            <a:avLst/>
          </a:prstGeom>
        </p:spPr>
      </p:pic>
      <p:pic>
        <p:nvPicPr>
          <p:cNvPr id="13" name="Picture 12">
            <a:extLst>
              <a:ext uri="{FF2B5EF4-FFF2-40B4-BE49-F238E27FC236}">
                <a16:creationId xmlns:a16="http://schemas.microsoft.com/office/drawing/2014/main" id="{F909A62C-F749-432C-8FA2-B6CF2FE0DF86}"/>
              </a:ext>
            </a:extLst>
          </p:cNvPr>
          <p:cNvPicPr>
            <a:picLocks noChangeAspect="1"/>
          </p:cNvPicPr>
          <p:nvPr/>
        </p:nvPicPr>
        <p:blipFill>
          <a:blip r:embed="rId8"/>
          <a:stretch>
            <a:fillRect/>
          </a:stretch>
        </p:blipFill>
        <p:spPr>
          <a:xfrm>
            <a:off x="7125436" y="1587275"/>
            <a:ext cx="1645273" cy="2473807"/>
          </a:xfrm>
          <a:prstGeom prst="rect">
            <a:avLst/>
          </a:prstGeom>
        </p:spPr>
      </p:pic>
      <p:sp>
        <p:nvSpPr>
          <p:cNvPr id="20" name="Content Placeholder 2">
            <a:extLst>
              <a:ext uri="{FF2B5EF4-FFF2-40B4-BE49-F238E27FC236}">
                <a16:creationId xmlns:a16="http://schemas.microsoft.com/office/drawing/2014/main" id="{6CD3759B-E28A-41AE-A530-7F18BD1846E2}"/>
              </a:ext>
            </a:extLst>
          </p:cNvPr>
          <p:cNvSpPr txBox="1">
            <a:spLocks noChangeArrowheads="1"/>
          </p:cNvSpPr>
          <p:nvPr/>
        </p:nvSpPr>
        <p:spPr>
          <a:xfrm>
            <a:off x="195044" y="4013317"/>
            <a:ext cx="8827035" cy="7208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00000"/>
              </a:lnSpc>
              <a:buFont typeface="Arial"/>
              <a:buNone/>
              <a:defRPr/>
            </a:pPr>
            <a:r>
              <a:rPr lang="en-US" altLang="de-DE">
                <a:solidFill>
                  <a:schemeClr val="tx1"/>
                </a:solidFill>
                <a:latin typeface="Arial" panose="020B0604020202020204" pitchFamily="34" charset="0"/>
                <a:cs typeface="Arial" panose="020B0604020202020204" pitchFamily="34" charset="0"/>
              </a:rPr>
              <a:t>Similar products planned for E+E, fragile contexts, gender, governance. </a:t>
            </a:r>
          </a:p>
        </p:txBody>
      </p:sp>
    </p:spTree>
    <p:extLst>
      <p:ext uri="{BB962C8B-B14F-4D97-AF65-F5344CB8AC3E}">
        <p14:creationId xmlns:p14="http://schemas.microsoft.com/office/powerpoint/2010/main" val="201357621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A96483170943554691A5A4EA7BD26111" ma:contentTypeVersion="11" ma:contentTypeDescription="Ein neues Dokument erstellen." ma:contentTypeScope="" ma:versionID="991b98873b3f0f68a94f254a2773091a">
  <xsd:schema xmlns:xsd="http://www.w3.org/2001/XMLSchema" xmlns:xs="http://www.w3.org/2001/XMLSchema" xmlns:p="http://schemas.microsoft.com/office/2006/metadata/properties" xmlns:ns2="5f009fa7-bb95-4140-8ecb-d2a342073d00" xmlns:ns3="b10d636a-fbc1-4eb1-ab39-da21bc5756de" targetNamespace="http://schemas.microsoft.com/office/2006/metadata/properties" ma:root="true" ma:fieldsID="7d9ba5a99ba1c8def2aa878fd10d9f68" ns2:_="" ns3:_="">
    <xsd:import namespace="5f009fa7-bb95-4140-8ecb-d2a342073d00"/>
    <xsd:import namespace="b10d636a-fbc1-4eb1-ab39-da21bc5756d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009fa7-bb95-4140-8ecb-d2a342073d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526ca976-79c5-4362-b940-8156dbd1f1e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0d636a-fbc1-4eb1-ab39-da21bc5756d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acf3b4e-8f43-4a08-8aa9-1002c495501d}" ma:internalName="TaxCatchAll" ma:showField="CatchAllData" ma:web="b10d636a-fbc1-4eb1-ab39-da21bc5756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f009fa7-bb95-4140-8ecb-d2a342073d00">
      <Terms xmlns="http://schemas.microsoft.com/office/infopath/2007/PartnerControls"/>
    </lcf76f155ced4ddcb4097134ff3c332f>
    <TaxCatchAll xmlns="b10d636a-fbc1-4eb1-ab39-da21bc5756de" xsi:nil="true"/>
  </documentManagement>
</p:properties>
</file>

<file path=customXml/itemProps1.xml><?xml version="1.0" encoding="utf-8"?>
<ds:datastoreItem xmlns:ds="http://schemas.openxmlformats.org/officeDocument/2006/customXml" ds:itemID="{2ED04B25-684A-4F96-BB9D-8823454835A8}">
  <ds:schemaRefs>
    <ds:schemaRef ds:uri="http://schemas.microsoft.com/sharepoint/v3/contenttype/forms"/>
  </ds:schemaRefs>
</ds:datastoreItem>
</file>

<file path=customXml/itemProps2.xml><?xml version="1.0" encoding="utf-8"?>
<ds:datastoreItem xmlns:ds="http://schemas.openxmlformats.org/officeDocument/2006/customXml" ds:itemID="{81E1BC4B-9E04-42B4-9B3A-F86A32C76E1C}"/>
</file>

<file path=customXml/itemProps3.xml><?xml version="1.0" encoding="utf-8"?>
<ds:datastoreItem xmlns:ds="http://schemas.openxmlformats.org/officeDocument/2006/customXml" ds:itemID="{B6A342E7-7C27-478B-84A0-A99534E6D4FA}">
  <ds:schemaRefs>
    <ds:schemaRef ds:uri="5f009fa7-bb95-4140-8ecb-d2a342073d00"/>
    <ds:schemaRef ds:uri="b10d636a-fbc1-4eb1-ab39-da21bc5756d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3956</Words>
  <Application>Microsoft Office PowerPoint</Application>
  <PresentationFormat>Bildschirmpräsentation (16:9)</PresentationFormat>
  <Paragraphs>452</Paragraphs>
  <Slides>74</Slides>
  <Notes>70</Notes>
  <HiddenSlides>0</HiddenSlides>
  <MMClips>3</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74</vt:i4>
      </vt:variant>
    </vt:vector>
  </HeadingPairs>
  <TitlesOfParts>
    <vt:vector size="84" baseType="lpstr">
      <vt:lpstr>Noto Sans Symbols</vt:lpstr>
      <vt:lpstr>Calibri</vt:lpstr>
      <vt:lpstr>firasans</vt:lpstr>
      <vt:lpstr>Wingdings</vt:lpstr>
      <vt:lpstr>Arial </vt:lpstr>
      <vt:lpstr>arial</vt:lpstr>
      <vt:lpstr>Gill Sans</vt:lpstr>
      <vt:lpstr>arial</vt:lpstr>
      <vt:lpstr>Simple Light</vt:lpstr>
      <vt:lpstr>2_Office Theme</vt:lpstr>
      <vt:lpstr>Introduction to this slide deck / Disclaimer</vt:lpstr>
      <vt:lpstr>PowerPoint-Präsentation</vt:lpstr>
      <vt:lpstr>CEDRIG - the SDC mainstreaming tool </vt:lpstr>
      <vt:lpstr>CEDRIG - Introduction </vt:lpstr>
      <vt:lpstr>CEDRIG: What are we trying to find out?</vt:lpstr>
      <vt:lpstr>CEDRIG: Website and tool</vt:lpstr>
      <vt:lpstr>CEDRIG: Decision tree</vt:lpstr>
      <vt:lpstr>CEDRIG: A triple perspective approach </vt:lpstr>
      <vt:lpstr>Thematic Integration Briefs (TIBs)</vt:lpstr>
      <vt:lpstr>CEDRIG: Overview</vt:lpstr>
      <vt:lpstr>Methodical intro – Different ways of conducting a CEDRIG workshop</vt:lpstr>
      <vt:lpstr>Methodical intro – How to conduct a CEDRIG introductory / Operational workshop</vt:lpstr>
      <vt:lpstr>Methodical intro – How to conduct a CEDRIG Strategic workshop</vt:lpstr>
      <vt:lpstr>CEDRIG Operational: Overview</vt:lpstr>
      <vt:lpstr>CEDRIG Operational: Introduction </vt:lpstr>
      <vt:lpstr>CEDRIG Operational: Overview</vt:lpstr>
      <vt:lpstr>CEDRIG Operational </vt:lpstr>
      <vt:lpstr>CEDRIG Operational</vt:lpstr>
      <vt:lpstr>Part I: Context analysis</vt:lpstr>
      <vt:lpstr>Part I: Context analysis </vt:lpstr>
      <vt:lpstr>Part I: Context analysis</vt:lpstr>
      <vt:lpstr>Context analysis – hazards, vulnerabilities, risks </vt:lpstr>
      <vt:lpstr>Context analysis – hazards, vulnerabilities, risks</vt:lpstr>
      <vt:lpstr>Context analysis – (national) strategies, policies, actors</vt:lpstr>
      <vt:lpstr>Context analysis – General assessment</vt:lpstr>
      <vt:lpstr>Context analysis – Preview, download and share</vt:lpstr>
      <vt:lpstr>Part II: Project analysis</vt:lpstr>
      <vt:lpstr>Step 1: Risk perspective </vt:lpstr>
      <vt:lpstr>Risk = Hazard x Vulnerability (x Exposure)</vt:lpstr>
      <vt:lpstr>Identify relevant climate trends</vt:lpstr>
      <vt:lpstr>Assess hazards and vulnerabilities</vt:lpstr>
      <vt:lpstr>Step 1: Risk perspective - layout</vt:lpstr>
      <vt:lpstr>Step 1: Risk perspective - layout</vt:lpstr>
      <vt:lpstr>Step 2: Impact perspective </vt:lpstr>
      <vt:lpstr>Step 2: Impact perspective </vt:lpstr>
      <vt:lpstr>Step 2: Impact perspective - Examples</vt:lpstr>
      <vt:lpstr>Step 2: Impact perspective – layout </vt:lpstr>
      <vt:lpstr>Part II: Steps 3 - 5 </vt:lpstr>
      <vt:lpstr>Step 3: Risk and impact overview</vt:lpstr>
      <vt:lpstr>Step 4: Project optimisation</vt:lpstr>
      <vt:lpstr>Step 4: Project optimisation – layout </vt:lpstr>
      <vt:lpstr>Step 4: Project optimisation – scoring and selection</vt:lpstr>
      <vt:lpstr>Step 5: Summary - layout</vt:lpstr>
      <vt:lpstr>Finalisation of CEDRIG Operational</vt:lpstr>
      <vt:lpstr>CEDRIG Strategic: Overview</vt:lpstr>
      <vt:lpstr>CEDRIG Strategic: Introduction </vt:lpstr>
      <vt:lpstr>CEDRIG Strategic: Overview</vt:lpstr>
      <vt:lpstr>CEDRIG Strategic </vt:lpstr>
      <vt:lpstr>CEDRIG Strategic</vt:lpstr>
      <vt:lpstr>Part I: Context analysis</vt:lpstr>
      <vt:lpstr>Part I: Context analysis </vt:lpstr>
      <vt:lpstr>Part I: Context analysis</vt:lpstr>
      <vt:lpstr>Context analysis – hazards, vulnerabilities, risks </vt:lpstr>
      <vt:lpstr>Context analysis – hazards, vulnerabilities, risks</vt:lpstr>
      <vt:lpstr>Context analysis – (national) strategies, policies, actors</vt:lpstr>
      <vt:lpstr>Context analysis – General assessment</vt:lpstr>
      <vt:lpstr>Context analysis – Preview, download and share</vt:lpstr>
      <vt:lpstr>Part II: Strategy analysis</vt:lpstr>
      <vt:lpstr>Optional: Collect findings from ongoing or past strategies</vt:lpstr>
      <vt:lpstr>Step 1: Risk perspective </vt:lpstr>
      <vt:lpstr>Risk = Hazard x Vulnerability (x Exposure)</vt:lpstr>
      <vt:lpstr>Identify relevant climate trends</vt:lpstr>
      <vt:lpstr>Step 1: Risk perspective - layout</vt:lpstr>
      <vt:lpstr>Step 1: Risk perspective - layout</vt:lpstr>
      <vt:lpstr>Step 1: Risk perspective - layout</vt:lpstr>
      <vt:lpstr>Step 2: Impact perspective </vt:lpstr>
      <vt:lpstr>Step 2: Impact perspective </vt:lpstr>
      <vt:lpstr>Step 2: Impact perspective – layout </vt:lpstr>
      <vt:lpstr>Part II: Steps 3 - 5 </vt:lpstr>
      <vt:lpstr>Step 3: Risk and impact overview</vt:lpstr>
      <vt:lpstr>Step 4: Strategy optimisation</vt:lpstr>
      <vt:lpstr>Step 4: Strategy optimisation – layout </vt:lpstr>
      <vt:lpstr>Step 5: Summary - layout</vt:lpstr>
      <vt:lpstr>Finalisation of CEDRIG Strategic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andre.wehrli@eda.admin.ch</dc:creator>
  <cp:lastModifiedBy>Nora Schmidlin</cp:lastModifiedBy>
  <cp:revision>1</cp:revision>
  <cp:lastPrinted>2025-02-05T15:14:50Z</cp:lastPrinted>
  <dcterms:modified xsi:type="dcterms:W3CDTF">2025-09-17T11:12:20Z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808400d-548e-4fde-94a9-3a9e4de018ac_Enabled">
    <vt:lpwstr>true</vt:lpwstr>
  </property>
  <property fmtid="{D5CDD505-2E9C-101B-9397-08002B2CF9AE}" pid="3" name="MSIP_Label_9808400d-548e-4fde-94a9-3a9e4de018ac_SetDate">
    <vt:lpwstr>2025-03-27T13:54:48Z</vt:lpwstr>
  </property>
  <property fmtid="{D5CDD505-2E9C-101B-9397-08002B2CF9AE}" pid="4" name="MSIP_Label_9808400d-548e-4fde-94a9-3a9e4de018ac_Method">
    <vt:lpwstr>Privileged</vt:lpwstr>
  </property>
  <property fmtid="{D5CDD505-2E9C-101B-9397-08002B2CF9AE}" pid="5" name="MSIP_Label_9808400d-548e-4fde-94a9-3a9e4de018ac_Name">
    <vt:lpwstr>L2</vt:lpwstr>
  </property>
  <property fmtid="{D5CDD505-2E9C-101B-9397-08002B2CF9AE}" pid="6" name="MSIP_Label_9808400d-548e-4fde-94a9-3a9e4de018ac_SiteId">
    <vt:lpwstr>02e3c4d5-27fd-43fe-8203-97710d02fae4</vt:lpwstr>
  </property>
  <property fmtid="{D5CDD505-2E9C-101B-9397-08002B2CF9AE}" pid="7" name="MSIP_Label_9808400d-548e-4fde-94a9-3a9e4de018ac_ActionId">
    <vt:lpwstr>1dcfaba5-2d3c-450e-9165-a25e3987f84c</vt:lpwstr>
  </property>
  <property fmtid="{D5CDD505-2E9C-101B-9397-08002B2CF9AE}" pid="8" name="MSIP_Label_9808400d-548e-4fde-94a9-3a9e4de018ac_ContentBits">
    <vt:lpwstr>0</vt:lpwstr>
  </property>
  <property fmtid="{D5CDD505-2E9C-101B-9397-08002B2CF9AE}" pid="9" name="ContentTypeId">
    <vt:lpwstr>0x010100A96483170943554691A5A4EA7BD26111</vt:lpwstr>
  </property>
  <property fmtid="{D5CDD505-2E9C-101B-9397-08002B2CF9AE}" pid="10" name="MediaServiceImageTags">
    <vt:lpwstr/>
  </property>
</Properties>
</file>