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719" r:id="rId4"/>
    <p:sldMasterId id="2147483760" r:id="rId5"/>
  </p:sldMasterIdLst>
  <p:notesMasterIdLst>
    <p:notesMasterId r:id="rId80"/>
  </p:notesMasterIdLst>
  <p:sldIdLst>
    <p:sldId id="262" r:id="rId6"/>
    <p:sldId id="588" r:id="rId7"/>
    <p:sldId id="263" r:id="rId8"/>
    <p:sldId id="600" r:id="rId9"/>
    <p:sldId id="369" r:id="rId10"/>
    <p:sldId id="266" r:id="rId11"/>
    <p:sldId id="582" r:id="rId12"/>
    <p:sldId id="553" r:id="rId13"/>
    <p:sldId id="514" r:id="rId14"/>
    <p:sldId id="537" r:id="rId15"/>
    <p:sldId id="656" r:id="rId16"/>
    <p:sldId id="538" r:id="rId17"/>
    <p:sldId id="635" r:id="rId18"/>
    <p:sldId id="594" r:id="rId19"/>
    <p:sldId id="552" r:id="rId20"/>
    <p:sldId id="601" r:id="rId21"/>
    <p:sldId id="524" r:id="rId22"/>
    <p:sldId id="519" r:id="rId23"/>
    <p:sldId id="515" r:id="rId24"/>
    <p:sldId id="572" r:id="rId25"/>
    <p:sldId id="573" r:id="rId26"/>
    <p:sldId id="518" r:id="rId27"/>
    <p:sldId id="529" r:id="rId28"/>
    <p:sldId id="528" r:id="rId29"/>
    <p:sldId id="575" r:id="rId30"/>
    <p:sldId id="576" r:id="rId31"/>
    <p:sldId id="516" r:id="rId32"/>
    <p:sldId id="270" r:id="rId33"/>
    <p:sldId id="271" r:id="rId34"/>
    <p:sldId id="269" r:id="rId35"/>
    <p:sldId id="354" r:id="rId36"/>
    <p:sldId id="578" r:id="rId37"/>
    <p:sldId id="579" r:id="rId38"/>
    <p:sldId id="520" r:id="rId39"/>
    <p:sldId id="305" r:id="rId40"/>
    <p:sldId id="533" r:id="rId41"/>
    <p:sldId id="580" r:id="rId42"/>
    <p:sldId id="527" r:id="rId43"/>
    <p:sldId id="521" r:id="rId44"/>
    <p:sldId id="531" r:id="rId45"/>
    <p:sldId id="522" r:id="rId46"/>
    <p:sldId id="532" r:id="rId47"/>
    <p:sldId id="523" r:id="rId48"/>
    <p:sldId id="581" r:id="rId49"/>
    <p:sldId id="545" r:id="rId50"/>
    <p:sldId id="603" r:id="rId51"/>
    <p:sldId id="605" r:id="rId52"/>
    <p:sldId id="606" r:id="rId53"/>
    <p:sldId id="607" r:id="rId54"/>
    <p:sldId id="608" r:id="rId55"/>
    <p:sldId id="609" r:id="rId56"/>
    <p:sldId id="610" r:id="rId57"/>
    <p:sldId id="611" r:id="rId58"/>
    <p:sldId id="612" r:id="rId59"/>
    <p:sldId id="613" r:id="rId60"/>
    <p:sldId id="614" r:id="rId61"/>
    <p:sldId id="615" r:id="rId62"/>
    <p:sldId id="616" r:id="rId63"/>
    <p:sldId id="636" r:id="rId64"/>
    <p:sldId id="617" r:id="rId65"/>
    <p:sldId id="638" r:id="rId66"/>
    <p:sldId id="639" r:id="rId67"/>
    <p:sldId id="641" r:id="rId68"/>
    <p:sldId id="654" r:id="rId69"/>
    <p:sldId id="655" r:id="rId70"/>
    <p:sldId id="643" r:id="rId71"/>
    <p:sldId id="644" r:id="rId72"/>
    <p:sldId id="646" r:id="rId73"/>
    <p:sldId id="647" r:id="rId74"/>
    <p:sldId id="648" r:id="rId75"/>
    <p:sldId id="649" r:id="rId76"/>
    <p:sldId id="650" r:id="rId77"/>
    <p:sldId id="652" r:id="rId78"/>
    <p:sldId id="653" r:id="rId79"/>
  </p:sldIdLst>
  <p:sldSz cx="9144000" cy="5143500" type="screen16x9"/>
  <p:notesSz cx="9928225" cy="6797675"/>
  <p:embeddedFontLst>
    <p:embeddedFont>
      <p:font typeface="Gill Sans" panose="020B060402020202020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Présentation du diaporama" id="{4DA9B3FC-7643-4C4F-82B5-CC1A6FDB01FD}">
          <p14:sldIdLst>
            <p14:sldId id="262"/>
          </p14:sldIdLst>
        </p14:section>
        <p14:section name="Présentation de CEDRIG" id="{C9A7EFC2-D32E-473E-B198-0E5DC44BB412}">
          <p14:sldIdLst>
            <p14:sldId id="588"/>
            <p14:sldId id="263"/>
            <p14:sldId id="600"/>
            <p14:sldId id="369"/>
            <p14:sldId id="266"/>
            <p14:sldId id="582"/>
            <p14:sldId id="553"/>
            <p14:sldId id="514"/>
            <p14:sldId id="537"/>
            <p14:sldId id="656"/>
            <p14:sldId id="538"/>
            <p14:sldId id="635"/>
          </p14:sldIdLst>
        </p14:section>
        <p14:section name="CEDRIG Opérationnel" id="{FA1107CA-4D49-46B0-84E7-EC6E605030B1}">
          <p14:sldIdLst>
            <p14:sldId id="594"/>
            <p14:sldId id="552"/>
            <p14:sldId id="601"/>
            <p14:sldId id="524"/>
            <p14:sldId id="519"/>
            <p14:sldId id="515"/>
            <p14:sldId id="572"/>
            <p14:sldId id="573"/>
            <p14:sldId id="518"/>
            <p14:sldId id="529"/>
            <p14:sldId id="528"/>
            <p14:sldId id="575"/>
            <p14:sldId id="576"/>
            <p14:sldId id="516"/>
            <p14:sldId id="270"/>
            <p14:sldId id="271"/>
            <p14:sldId id="269"/>
            <p14:sldId id="354"/>
            <p14:sldId id="578"/>
            <p14:sldId id="579"/>
            <p14:sldId id="520"/>
            <p14:sldId id="305"/>
            <p14:sldId id="533"/>
            <p14:sldId id="580"/>
            <p14:sldId id="527"/>
            <p14:sldId id="521"/>
            <p14:sldId id="531"/>
            <p14:sldId id="522"/>
            <p14:sldId id="532"/>
            <p14:sldId id="523"/>
            <p14:sldId id="581"/>
          </p14:sldIdLst>
        </p14:section>
        <p14:section name="CEDRIG Stratégique" id="{3DBDBF28-DFA1-4DE2-A9B8-901D61B21C83}">
          <p14:sldIdLst>
            <p14:sldId id="545"/>
            <p14:sldId id="603"/>
            <p14:sldId id="605"/>
            <p14:sldId id="606"/>
            <p14:sldId id="607"/>
            <p14:sldId id="608"/>
            <p14:sldId id="609"/>
            <p14:sldId id="610"/>
            <p14:sldId id="611"/>
            <p14:sldId id="612"/>
            <p14:sldId id="613"/>
            <p14:sldId id="614"/>
            <p14:sldId id="615"/>
            <p14:sldId id="616"/>
            <p14:sldId id="636"/>
            <p14:sldId id="617"/>
            <p14:sldId id="638"/>
            <p14:sldId id="639"/>
            <p14:sldId id="641"/>
            <p14:sldId id="654"/>
            <p14:sldId id="655"/>
            <p14:sldId id="643"/>
            <p14:sldId id="644"/>
            <p14:sldId id="646"/>
            <p14:sldId id="647"/>
            <p14:sldId id="648"/>
            <p14:sldId id="649"/>
            <p14:sldId id="650"/>
            <p14:sldId id="652"/>
            <p14:sldId id="6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72BE12-AF2D-C653-1DCA-A2927CCEAE04}" name="Sylvie LB" initials="SL" userId="d9ed16f28dea4b34" providerId="Windows Live"/>
  <p188:author id="{93E90D1B-02B9-B4DF-C52E-41200DA77D63}" name="Nora Schmidlin" initials="NS" userId="S::nora.schmidlin@infras.ch::af742321-48c1-415d-9fc1-5dee73aca68b" providerId="AD"/>
  <p188:author id="{3F805D40-4730-0032-FCD4-4C63D3C3FCE6}" name="Rebeka Furrer" initials="RF" userId="S::rebeka.furrer@infras.ch::7f94f285-05d9-480b-a032-80b0cee9813e" providerId="AD"/>
  <p188:author id="{8F4B1ABB-12D6-B911-007F-CDF31B28A7D6}" name="Myriam Steinemann" initials="MS" userId="S::myriam.steinemann@infras.ch::dcd9b669-4ca5-497e-9229-62d4f1295f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ra.schmidlin@infras.ch" initials="no" lastIdx="1" clrIdx="0">
    <p:extLst>
      <p:ext uri="{19B8F6BF-5375-455C-9EA6-DF929625EA0E}">
        <p15:presenceInfo xmlns:p15="http://schemas.microsoft.com/office/powerpoint/2012/main" userId="SORA.SCHMIDLIN@INFRAS.CH"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73B"/>
    <a:srgbClr val="E9C67F"/>
    <a:srgbClr val="DEE8C8"/>
    <a:srgbClr val="34872B"/>
    <a:srgbClr val="BCE292"/>
    <a:srgbClr val="99FFCC"/>
    <a:srgbClr val="FF7C80"/>
    <a:srgbClr val="9675AB"/>
    <a:srgbClr val="A8789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64301-B665-4231-B50D-C957BA8CD7D0}" v="92" dt="2025-09-08T09:12:34.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55" autoAdjust="0"/>
  </p:normalViewPr>
  <p:slideViewPr>
    <p:cSldViewPr snapToGrid="0">
      <p:cViewPr varScale="1">
        <p:scale>
          <a:sx n="130" d="100"/>
          <a:sy n="130" d="100"/>
        </p:scale>
        <p:origin x="996"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1.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font" Target="fonts/font2.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a Schmidlin" userId="af742321-48c1-415d-9fc1-5dee73aca68b" providerId="ADAL" clId="{9D664301-B665-4231-B50D-C957BA8CD7D0}"/>
    <pc:docChg chg="modSld">
      <pc:chgData name="Nora Schmidlin" userId="af742321-48c1-415d-9fc1-5dee73aca68b" providerId="ADAL" clId="{9D664301-B665-4231-B50D-C957BA8CD7D0}" dt="2025-09-08T09:13:14.068" v="207" actId="20577"/>
      <pc:docMkLst>
        <pc:docMk/>
      </pc:docMkLst>
      <pc:sldChg chg="modNotesTx">
        <pc:chgData name="Nora Schmidlin" userId="af742321-48c1-415d-9fc1-5dee73aca68b" providerId="ADAL" clId="{9D664301-B665-4231-B50D-C957BA8CD7D0}" dt="2025-09-08T09:09:29.251" v="1" actId="20577"/>
        <pc:sldMkLst>
          <pc:docMk/>
          <pc:sldMk cId="2013576218" sldId="514"/>
        </pc:sldMkLst>
      </pc:sldChg>
      <pc:sldChg chg="modSp mod">
        <pc:chgData name="Nora Schmidlin" userId="af742321-48c1-415d-9fc1-5dee73aca68b" providerId="ADAL" clId="{9D664301-B665-4231-B50D-C957BA8CD7D0}" dt="2025-09-08T09:11:13.655" v="87" actId="20577"/>
        <pc:sldMkLst>
          <pc:docMk/>
          <pc:sldMk cId="3337511740" sldId="515"/>
        </pc:sldMkLst>
        <pc:spChg chg="mod">
          <ac:chgData name="Nora Schmidlin" userId="af742321-48c1-415d-9fc1-5dee73aca68b" providerId="ADAL" clId="{9D664301-B665-4231-B50D-C957BA8CD7D0}" dt="2025-09-08T09:11:13.655" v="87" actId="20577"/>
          <ac:spMkLst>
            <pc:docMk/>
            <pc:sldMk cId="3337511740" sldId="515"/>
            <ac:spMk id="3" creationId="{EDB9C387-A2C6-4BE1-B3C3-67B19212FCED}"/>
          </ac:spMkLst>
        </pc:spChg>
      </pc:sldChg>
      <pc:sldChg chg="modSp mod">
        <pc:chgData name="Nora Schmidlin" userId="af742321-48c1-415d-9fc1-5dee73aca68b" providerId="ADAL" clId="{9D664301-B665-4231-B50D-C957BA8CD7D0}" dt="2025-09-08T09:11:39.220" v="118" actId="20577"/>
        <pc:sldMkLst>
          <pc:docMk/>
          <pc:sldMk cId="13621894" sldId="528"/>
        </pc:sldMkLst>
        <pc:spChg chg="mod">
          <ac:chgData name="Nora Schmidlin" userId="af742321-48c1-415d-9fc1-5dee73aca68b" providerId="ADAL" clId="{9D664301-B665-4231-B50D-C957BA8CD7D0}" dt="2025-09-08T09:11:39.220" v="118" actId="20577"/>
          <ac:spMkLst>
            <pc:docMk/>
            <pc:sldMk cId="13621894" sldId="528"/>
            <ac:spMk id="3" creationId="{514293F9-0170-E89E-897B-89E7C22E3D93}"/>
          </ac:spMkLst>
        </pc:spChg>
      </pc:sldChg>
      <pc:sldChg chg="modSp">
        <pc:chgData name="Nora Schmidlin" userId="af742321-48c1-415d-9fc1-5dee73aca68b" providerId="ADAL" clId="{9D664301-B665-4231-B50D-C957BA8CD7D0}" dt="2025-09-08T09:10:49.802" v="74" actId="20577"/>
        <pc:sldMkLst>
          <pc:docMk/>
          <pc:sldMk cId="492232311" sldId="538"/>
        </pc:sldMkLst>
        <pc:graphicFrameChg chg="mod">
          <ac:chgData name="Nora Schmidlin" userId="af742321-48c1-415d-9fc1-5dee73aca68b" providerId="ADAL" clId="{9D664301-B665-4231-B50D-C957BA8CD7D0}" dt="2025-09-08T09:10:49.802" v="74" actId="20577"/>
          <ac:graphicFrameMkLst>
            <pc:docMk/>
            <pc:sldMk cId="492232311" sldId="538"/>
            <ac:graphicFrameMk id="3" creationId="{D77F9722-4970-8EEC-E250-69C97DF7E0C4}"/>
          </ac:graphicFrameMkLst>
        </pc:graphicFrameChg>
      </pc:sldChg>
      <pc:sldChg chg="modSp">
        <pc:chgData name="Nora Schmidlin" userId="af742321-48c1-415d-9fc1-5dee73aca68b" providerId="ADAL" clId="{9D664301-B665-4231-B50D-C957BA8CD7D0}" dt="2025-09-08T09:11:24.770" v="115" actId="20577"/>
        <pc:sldMkLst>
          <pc:docMk/>
          <pc:sldMk cId="2469517284" sldId="572"/>
        </pc:sldMkLst>
        <pc:spChg chg="mod">
          <ac:chgData name="Nora Schmidlin" userId="af742321-48c1-415d-9fc1-5dee73aca68b" providerId="ADAL" clId="{9D664301-B665-4231-B50D-C957BA8CD7D0}" dt="2025-09-08T09:11:24.770" v="115" actId="20577"/>
          <ac:spMkLst>
            <pc:docMk/>
            <pc:sldMk cId="2469517284" sldId="572"/>
            <ac:spMk id="11" creationId="{86A517E8-7FAC-D8BF-61F9-66C35D01BA94}"/>
          </ac:spMkLst>
        </pc:spChg>
      </pc:sldChg>
      <pc:sldChg chg="modSp mod">
        <pc:chgData name="Nora Schmidlin" userId="af742321-48c1-415d-9fc1-5dee73aca68b" providerId="ADAL" clId="{9D664301-B665-4231-B50D-C957BA8CD7D0}" dt="2025-09-08T09:11:44.884" v="122" actId="20577"/>
        <pc:sldMkLst>
          <pc:docMk/>
          <pc:sldMk cId="3639726406" sldId="575"/>
        </pc:sldMkLst>
        <pc:spChg chg="mod">
          <ac:chgData name="Nora Schmidlin" userId="af742321-48c1-415d-9fc1-5dee73aca68b" providerId="ADAL" clId="{9D664301-B665-4231-B50D-C957BA8CD7D0}" dt="2025-09-08T09:11:44.884" v="122" actId="20577"/>
          <ac:spMkLst>
            <pc:docMk/>
            <pc:sldMk cId="3639726406" sldId="575"/>
            <ac:spMk id="5" creationId="{041F8855-1998-A68E-2DB2-89196982C946}"/>
          </ac:spMkLst>
        </pc:spChg>
      </pc:sldChg>
      <pc:sldChg chg="modSp mod">
        <pc:chgData name="Nora Schmidlin" userId="af742321-48c1-415d-9fc1-5dee73aca68b" providerId="ADAL" clId="{9D664301-B665-4231-B50D-C957BA8CD7D0}" dt="2025-09-08T09:12:18.468" v="134" actId="20577"/>
        <pc:sldMkLst>
          <pc:docMk/>
          <pc:sldMk cId="2309025682" sldId="608"/>
        </pc:sldMkLst>
        <pc:spChg chg="mod">
          <ac:chgData name="Nora Schmidlin" userId="af742321-48c1-415d-9fc1-5dee73aca68b" providerId="ADAL" clId="{9D664301-B665-4231-B50D-C957BA8CD7D0}" dt="2025-09-08T09:12:18.468" v="134" actId="20577"/>
          <ac:spMkLst>
            <pc:docMk/>
            <pc:sldMk cId="2309025682" sldId="608"/>
            <ac:spMk id="3" creationId="{EDB9C387-A2C6-4BE1-B3C3-67B19212FCED}"/>
          </ac:spMkLst>
        </pc:spChg>
      </pc:sldChg>
      <pc:sldChg chg="modSp">
        <pc:chgData name="Nora Schmidlin" userId="af742321-48c1-415d-9fc1-5dee73aca68b" providerId="ADAL" clId="{9D664301-B665-4231-B50D-C957BA8CD7D0}" dt="2025-09-08T09:12:34.837" v="158" actId="20577"/>
        <pc:sldMkLst>
          <pc:docMk/>
          <pc:sldMk cId="2183210742" sldId="609"/>
        </pc:sldMkLst>
        <pc:spChg chg="mod">
          <ac:chgData name="Nora Schmidlin" userId="af742321-48c1-415d-9fc1-5dee73aca68b" providerId="ADAL" clId="{9D664301-B665-4231-B50D-C957BA8CD7D0}" dt="2025-09-08T09:12:34.837" v="158" actId="20577"/>
          <ac:spMkLst>
            <pc:docMk/>
            <pc:sldMk cId="2183210742" sldId="609"/>
            <ac:spMk id="11" creationId="{86A517E8-7FAC-D8BF-61F9-66C35D01BA94}"/>
          </ac:spMkLst>
        </pc:spChg>
      </pc:sldChg>
      <pc:sldChg chg="modSp mod">
        <pc:chgData name="Nora Schmidlin" userId="af742321-48c1-415d-9fc1-5dee73aca68b" providerId="ADAL" clId="{9D664301-B665-4231-B50D-C957BA8CD7D0}" dt="2025-09-08T09:12:42.107" v="173" actId="6549"/>
        <pc:sldMkLst>
          <pc:docMk/>
          <pc:sldMk cId="144417241" sldId="613"/>
        </pc:sldMkLst>
        <pc:spChg chg="mod">
          <ac:chgData name="Nora Schmidlin" userId="af742321-48c1-415d-9fc1-5dee73aca68b" providerId="ADAL" clId="{9D664301-B665-4231-B50D-C957BA8CD7D0}" dt="2025-09-08T09:12:42.107" v="173" actId="6549"/>
          <ac:spMkLst>
            <pc:docMk/>
            <pc:sldMk cId="144417241" sldId="613"/>
            <ac:spMk id="3" creationId="{514293F9-0170-E89E-897B-89E7C22E3D93}"/>
          </ac:spMkLst>
        </pc:spChg>
      </pc:sldChg>
      <pc:sldChg chg="modSp mod">
        <pc:chgData name="Nora Schmidlin" userId="af742321-48c1-415d-9fc1-5dee73aca68b" providerId="ADAL" clId="{9D664301-B665-4231-B50D-C957BA8CD7D0}" dt="2025-09-08T09:12:48.528" v="177" actId="20577"/>
        <pc:sldMkLst>
          <pc:docMk/>
          <pc:sldMk cId="991199218" sldId="614"/>
        </pc:sldMkLst>
        <pc:spChg chg="mod">
          <ac:chgData name="Nora Schmidlin" userId="af742321-48c1-415d-9fc1-5dee73aca68b" providerId="ADAL" clId="{9D664301-B665-4231-B50D-C957BA8CD7D0}" dt="2025-09-08T09:12:48.528" v="177" actId="20577"/>
          <ac:spMkLst>
            <pc:docMk/>
            <pc:sldMk cId="991199218" sldId="614"/>
            <ac:spMk id="5" creationId="{041F8855-1998-A68E-2DB2-89196982C946}"/>
          </ac:spMkLst>
        </pc:spChg>
      </pc:sldChg>
      <pc:sldChg chg="modSp">
        <pc:chgData name="Nora Schmidlin" userId="af742321-48c1-415d-9fc1-5dee73aca68b" providerId="ADAL" clId="{9D664301-B665-4231-B50D-C957BA8CD7D0}" dt="2025-09-08T09:10:57.251" v="77" actId="20577"/>
        <pc:sldMkLst>
          <pc:docMk/>
          <pc:sldMk cId="3943052332" sldId="635"/>
        </pc:sldMkLst>
        <pc:graphicFrameChg chg="mod">
          <ac:chgData name="Nora Schmidlin" userId="af742321-48c1-415d-9fc1-5dee73aca68b" providerId="ADAL" clId="{9D664301-B665-4231-B50D-C957BA8CD7D0}" dt="2025-09-08T09:10:57.251" v="77" actId="20577"/>
          <ac:graphicFrameMkLst>
            <pc:docMk/>
            <pc:sldMk cId="3943052332" sldId="635"/>
            <ac:graphicFrameMk id="3" creationId="{D77F9722-4970-8EEC-E250-69C97DF7E0C4}"/>
          </ac:graphicFrameMkLst>
        </pc:graphicFrameChg>
      </pc:sldChg>
      <pc:sldChg chg="modSp mod">
        <pc:chgData name="Nora Schmidlin" userId="af742321-48c1-415d-9fc1-5dee73aca68b" providerId="ADAL" clId="{9D664301-B665-4231-B50D-C957BA8CD7D0}" dt="2025-09-08T09:13:14.068" v="207" actId="20577"/>
        <pc:sldMkLst>
          <pc:docMk/>
          <pc:sldMk cId="3536424566" sldId="636"/>
        </pc:sldMkLst>
        <pc:spChg chg="mod">
          <ac:chgData name="Nora Schmidlin" userId="af742321-48c1-415d-9fc1-5dee73aca68b" providerId="ADAL" clId="{9D664301-B665-4231-B50D-C957BA8CD7D0}" dt="2025-09-08T09:13:14.068" v="207" actId="20577"/>
          <ac:spMkLst>
            <pc:docMk/>
            <pc:sldMk cId="3536424566" sldId="636"/>
            <ac:spMk id="3" creationId="{012A316F-53C1-B957-1A58-80D92DFC35B6}"/>
          </ac:spMkLst>
        </pc:spChg>
      </pc:sldChg>
      <pc:sldChg chg="modSp mod">
        <pc:chgData name="Nora Schmidlin" userId="af742321-48c1-415d-9fc1-5dee73aca68b" providerId="ADAL" clId="{9D664301-B665-4231-B50D-C957BA8CD7D0}" dt="2025-09-08T09:10:21.387" v="38" actId="20577"/>
        <pc:sldMkLst>
          <pc:docMk/>
          <pc:sldMk cId="1034173618" sldId="656"/>
        </pc:sldMkLst>
        <pc:spChg chg="mod">
          <ac:chgData name="Nora Schmidlin" userId="af742321-48c1-415d-9fc1-5dee73aca68b" providerId="ADAL" clId="{9D664301-B665-4231-B50D-C957BA8CD7D0}" dt="2025-09-08T09:10:21.387" v="38" actId="20577"/>
          <ac:spMkLst>
            <pc:docMk/>
            <pc:sldMk cId="1034173618" sldId="656"/>
            <ac:spMk id="4" creationId="{2B5E30A1-BB70-C497-C9DE-0AE09BE32BC1}"/>
          </ac:spMkLst>
        </pc:spChg>
      </pc:sldChg>
    </pc:docChg>
  </pc:docChgLst>
  <pc:docChgLst>
    <pc:chgData name="Rebeka Furrer" userId="7f94f285-05d9-480b-a032-80b0cee9813e" providerId="ADAL" clId="{9846E92D-ADCF-4DE9-BFB8-C76FEA476683}"/>
    <pc:docChg chg="custSel modSld">
      <pc:chgData name="Rebeka Furrer" userId="7f94f285-05d9-480b-a032-80b0cee9813e" providerId="ADAL" clId="{9846E92D-ADCF-4DE9-BFB8-C76FEA476683}" dt="2025-08-19T15:46:20.849" v="1008" actId="1076"/>
      <pc:docMkLst>
        <pc:docMk/>
      </pc:docMkLst>
      <pc:sldChg chg="modSp mod">
        <pc:chgData name="Rebeka Furrer" userId="7f94f285-05d9-480b-a032-80b0cee9813e" providerId="ADAL" clId="{9846E92D-ADCF-4DE9-BFB8-C76FEA476683}" dt="2025-08-19T14:26:37.185" v="56" actId="20577"/>
        <pc:sldMkLst>
          <pc:docMk/>
          <pc:sldMk cId="0" sldId="262"/>
        </pc:sldMkLst>
        <pc:spChg chg="mod">
          <ac:chgData name="Rebeka Furrer" userId="7f94f285-05d9-480b-a032-80b0cee9813e" providerId="ADAL" clId="{9846E92D-ADCF-4DE9-BFB8-C76FEA476683}" dt="2025-08-19T14:25:04.089" v="17" actId="20577"/>
          <ac:spMkLst>
            <pc:docMk/>
            <pc:sldMk cId="0" sldId="262"/>
            <ac:spMk id="2" creationId="{F2D4F835-2148-9743-23DF-803D99F0CCCC}"/>
          </ac:spMkLst>
        </pc:spChg>
        <pc:spChg chg="mod">
          <ac:chgData name="Rebeka Furrer" userId="7f94f285-05d9-480b-a032-80b0cee9813e" providerId="ADAL" clId="{9846E92D-ADCF-4DE9-BFB8-C76FEA476683}" dt="2025-08-19T14:26:37.185" v="56" actId="20577"/>
          <ac:spMkLst>
            <pc:docMk/>
            <pc:sldMk cId="0" sldId="262"/>
            <ac:spMk id="3" creationId="{EAD09245-FE82-C1C2-94FF-FB58BA9D77EB}"/>
          </ac:spMkLst>
        </pc:spChg>
      </pc:sldChg>
      <pc:sldChg chg="modSp mod">
        <pc:chgData name="Rebeka Furrer" userId="7f94f285-05d9-480b-a032-80b0cee9813e" providerId="ADAL" clId="{9846E92D-ADCF-4DE9-BFB8-C76FEA476683}" dt="2025-08-19T14:28:12.387" v="85" actId="20577"/>
        <pc:sldMkLst>
          <pc:docMk/>
          <pc:sldMk cId="0" sldId="263"/>
        </pc:sldMkLst>
        <pc:spChg chg="mod">
          <ac:chgData name="Rebeka Furrer" userId="7f94f285-05d9-480b-a032-80b0cee9813e" providerId="ADAL" clId="{9846E92D-ADCF-4DE9-BFB8-C76FEA476683}" dt="2025-08-19T14:28:12.387" v="85" actId="20577"/>
          <ac:spMkLst>
            <pc:docMk/>
            <pc:sldMk cId="0" sldId="263"/>
            <ac:spMk id="461" creationId="{00000000-0000-0000-0000-000000000000}"/>
          </ac:spMkLst>
        </pc:spChg>
      </pc:sldChg>
      <pc:sldChg chg="modSp mod">
        <pc:chgData name="Rebeka Furrer" userId="7f94f285-05d9-480b-a032-80b0cee9813e" providerId="ADAL" clId="{9846E92D-ADCF-4DE9-BFB8-C76FEA476683}" dt="2025-08-19T14:46:59.834" v="86" actId="1076"/>
        <pc:sldMkLst>
          <pc:docMk/>
          <pc:sldMk cId="0" sldId="266"/>
        </pc:sldMkLst>
        <pc:picChg chg="mod">
          <ac:chgData name="Rebeka Furrer" userId="7f94f285-05d9-480b-a032-80b0cee9813e" providerId="ADAL" clId="{9846E92D-ADCF-4DE9-BFB8-C76FEA476683}" dt="2025-08-19T14:46:59.834" v="86" actId="1076"/>
          <ac:picMkLst>
            <pc:docMk/>
            <pc:sldMk cId="0" sldId="266"/>
            <ac:picMk id="10" creationId="{172FF336-C132-626D-9003-96B8F931B96F}"/>
          </ac:picMkLst>
        </pc:picChg>
      </pc:sldChg>
      <pc:sldChg chg="modSp mod">
        <pc:chgData name="Rebeka Furrer" userId="7f94f285-05d9-480b-a032-80b0cee9813e" providerId="ADAL" clId="{9846E92D-ADCF-4DE9-BFB8-C76FEA476683}" dt="2025-08-19T15:18:40.065" v="617" actId="20577"/>
        <pc:sldMkLst>
          <pc:docMk/>
          <pc:sldMk cId="0" sldId="271"/>
        </pc:sldMkLst>
        <pc:spChg chg="mod">
          <ac:chgData name="Rebeka Furrer" userId="7f94f285-05d9-480b-a032-80b0cee9813e" providerId="ADAL" clId="{9846E92D-ADCF-4DE9-BFB8-C76FEA476683}" dt="2025-08-19T15:18:40.065" v="617" actId="20577"/>
          <ac:spMkLst>
            <pc:docMk/>
            <pc:sldMk cId="0" sldId="271"/>
            <ac:spMk id="2" creationId="{7FCF5D69-F732-4927-B5E3-4F709E1BD5CD}"/>
          </ac:spMkLst>
        </pc:spChg>
      </pc:sldChg>
      <pc:sldChg chg="modSp mod">
        <pc:chgData name="Rebeka Furrer" userId="7f94f285-05d9-480b-a032-80b0cee9813e" providerId="ADAL" clId="{9846E92D-ADCF-4DE9-BFB8-C76FEA476683}" dt="2025-08-19T15:40:39.266" v="883" actId="6549"/>
        <pc:sldMkLst>
          <pc:docMk/>
          <pc:sldMk cId="1246994445" sldId="305"/>
        </pc:sldMkLst>
        <pc:spChg chg="mod">
          <ac:chgData name="Rebeka Furrer" userId="7f94f285-05d9-480b-a032-80b0cee9813e" providerId="ADAL" clId="{9846E92D-ADCF-4DE9-BFB8-C76FEA476683}" dt="2025-08-19T15:40:39.266" v="883" actId="6549"/>
          <ac:spMkLst>
            <pc:docMk/>
            <pc:sldMk cId="1246994445" sldId="305"/>
            <ac:spMk id="3" creationId="{3644BD54-71DD-C4A9-31F1-E292F8051D7E}"/>
          </ac:spMkLst>
        </pc:spChg>
      </pc:sldChg>
      <pc:sldChg chg="modSp mod">
        <pc:chgData name="Rebeka Furrer" userId="7f94f285-05d9-480b-a032-80b0cee9813e" providerId="ADAL" clId="{9846E92D-ADCF-4DE9-BFB8-C76FEA476683}" dt="2025-08-19T15:05:15.488" v="535" actId="20577"/>
        <pc:sldMkLst>
          <pc:docMk/>
          <pc:sldMk cId="3337511740" sldId="515"/>
        </pc:sldMkLst>
        <pc:spChg chg="mod">
          <ac:chgData name="Rebeka Furrer" userId="7f94f285-05d9-480b-a032-80b0cee9813e" providerId="ADAL" clId="{9846E92D-ADCF-4DE9-BFB8-C76FEA476683}" dt="2025-08-19T15:05:15.488" v="535" actId="20577"/>
          <ac:spMkLst>
            <pc:docMk/>
            <pc:sldMk cId="3337511740" sldId="515"/>
            <ac:spMk id="3" creationId="{EDB9C387-A2C6-4BE1-B3C3-67B19212FCED}"/>
          </ac:spMkLst>
        </pc:spChg>
      </pc:sldChg>
      <pc:sldChg chg="modSp mod">
        <pc:chgData name="Rebeka Furrer" userId="7f94f285-05d9-480b-a032-80b0cee9813e" providerId="ADAL" clId="{9846E92D-ADCF-4DE9-BFB8-C76FEA476683}" dt="2025-08-19T15:17:45.273" v="612" actId="20577"/>
        <pc:sldMkLst>
          <pc:docMk/>
          <pc:sldMk cId="3370499810" sldId="516"/>
        </pc:sldMkLst>
        <pc:spChg chg="mod">
          <ac:chgData name="Rebeka Furrer" userId="7f94f285-05d9-480b-a032-80b0cee9813e" providerId="ADAL" clId="{9846E92D-ADCF-4DE9-BFB8-C76FEA476683}" dt="2025-08-19T15:17:45.273" v="612" actId="20577"/>
          <ac:spMkLst>
            <pc:docMk/>
            <pc:sldMk cId="3370499810" sldId="516"/>
            <ac:spMk id="2" creationId="{4DC8FF94-EDCC-4160-50CD-05379263D031}"/>
          </ac:spMkLst>
        </pc:spChg>
      </pc:sldChg>
      <pc:sldChg chg="modSp mod">
        <pc:chgData name="Rebeka Furrer" userId="7f94f285-05d9-480b-a032-80b0cee9813e" providerId="ADAL" clId="{9846E92D-ADCF-4DE9-BFB8-C76FEA476683}" dt="2025-08-19T15:08:01.566" v="555" actId="20577"/>
        <pc:sldMkLst>
          <pc:docMk/>
          <pc:sldMk cId="2129520455" sldId="518"/>
        </pc:sldMkLst>
        <pc:spChg chg="mod">
          <ac:chgData name="Rebeka Furrer" userId="7f94f285-05d9-480b-a032-80b0cee9813e" providerId="ADAL" clId="{9846E92D-ADCF-4DE9-BFB8-C76FEA476683}" dt="2025-08-19T15:08:01.566" v="555" actId="20577"/>
          <ac:spMkLst>
            <pc:docMk/>
            <pc:sldMk cId="2129520455" sldId="518"/>
            <ac:spMk id="11" creationId="{278B3F24-40CD-42AE-8533-2A7C85B47B49}"/>
          </ac:spMkLst>
        </pc:spChg>
      </pc:sldChg>
      <pc:sldChg chg="modSp mod">
        <pc:chgData name="Rebeka Furrer" userId="7f94f285-05d9-480b-a032-80b0cee9813e" providerId="ADAL" clId="{9846E92D-ADCF-4DE9-BFB8-C76FEA476683}" dt="2025-08-19T15:31:31.231" v="746" actId="6549"/>
        <pc:sldMkLst>
          <pc:docMk/>
          <pc:sldMk cId="2736194132" sldId="519"/>
        </pc:sldMkLst>
        <pc:spChg chg="mod">
          <ac:chgData name="Rebeka Furrer" userId="7f94f285-05d9-480b-a032-80b0cee9813e" providerId="ADAL" clId="{9846E92D-ADCF-4DE9-BFB8-C76FEA476683}" dt="2025-08-19T15:31:31.231" v="746" actId="6549"/>
          <ac:spMkLst>
            <pc:docMk/>
            <pc:sldMk cId="2736194132" sldId="519"/>
            <ac:spMk id="3" creationId="{EDB9C387-A2C6-4BE1-B3C3-67B19212FCED}"/>
          </ac:spMkLst>
        </pc:spChg>
      </pc:sldChg>
      <pc:sldChg chg="modSp">
        <pc:chgData name="Rebeka Furrer" userId="7f94f285-05d9-480b-a032-80b0cee9813e" providerId="ADAL" clId="{9846E92D-ADCF-4DE9-BFB8-C76FEA476683}" dt="2025-08-19T15:44:56.970" v="985" actId="20577"/>
        <pc:sldMkLst>
          <pc:docMk/>
          <pc:sldMk cId="3288152460" sldId="522"/>
        </pc:sldMkLst>
        <pc:spChg chg="mod">
          <ac:chgData name="Rebeka Furrer" userId="7f94f285-05d9-480b-a032-80b0cee9813e" providerId="ADAL" clId="{9846E92D-ADCF-4DE9-BFB8-C76FEA476683}" dt="2025-08-19T15:44:56.970" v="985" actId="20577"/>
          <ac:spMkLst>
            <pc:docMk/>
            <pc:sldMk cId="3288152460" sldId="522"/>
            <ac:spMk id="10" creationId="{9A95BA9E-8B15-2BC3-E940-AA087A30ABD8}"/>
          </ac:spMkLst>
        </pc:spChg>
      </pc:sldChg>
      <pc:sldChg chg="modSp mod">
        <pc:chgData name="Rebeka Furrer" userId="7f94f285-05d9-480b-a032-80b0cee9813e" providerId="ADAL" clId="{9846E92D-ADCF-4DE9-BFB8-C76FEA476683}" dt="2025-08-19T15:03:52.747" v="491" actId="14100"/>
        <pc:sldMkLst>
          <pc:docMk/>
          <pc:sldMk cId="871575046" sldId="524"/>
        </pc:sldMkLst>
        <pc:spChg chg="mod">
          <ac:chgData name="Rebeka Furrer" userId="7f94f285-05d9-480b-a032-80b0cee9813e" providerId="ADAL" clId="{9846E92D-ADCF-4DE9-BFB8-C76FEA476683}" dt="2025-08-19T15:03:48.965" v="490" actId="14100"/>
          <ac:spMkLst>
            <pc:docMk/>
            <pc:sldMk cId="871575046" sldId="524"/>
            <ac:spMk id="3" creationId="{EDB9C387-A2C6-4BE1-B3C3-67B19212FCED}"/>
          </ac:spMkLst>
        </pc:spChg>
        <pc:picChg chg="mod">
          <ac:chgData name="Rebeka Furrer" userId="7f94f285-05d9-480b-a032-80b0cee9813e" providerId="ADAL" clId="{9846E92D-ADCF-4DE9-BFB8-C76FEA476683}" dt="2025-08-19T15:03:52.747" v="491" actId="14100"/>
          <ac:picMkLst>
            <pc:docMk/>
            <pc:sldMk cId="871575046" sldId="524"/>
            <ac:picMk id="6" creationId="{86481554-EFCC-E4C2-F94E-277EFA6FCC2A}"/>
          </ac:picMkLst>
        </pc:picChg>
      </pc:sldChg>
      <pc:sldChg chg="modSp mod">
        <pc:chgData name="Rebeka Furrer" userId="7f94f285-05d9-480b-a032-80b0cee9813e" providerId="ADAL" clId="{9846E92D-ADCF-4DE9-BFB8-C76FEA476683}" dt="2025-08-19T15:10:42.179" v="609" actId="20577"/>
        <pc:sldMkLst>
          <pc:docMk/>
          <pc:sldMk cId="13621894" sldId="528"/>
        </pc:sldMkLst>
        <pc:spChg chg="mod">
          <ac:chgData name="Rebeka Furrer" userId="7f94f285-05d9-480b-a032-80b0cee9813e" providerId="ADAL" clId="{9846E92D-ADCF-4DE9-BFB8-C76FEA476683}" dt="2025-08-19T15:10:31.612" v="581" actId="20577"/>
          <ac:spMkLst>
            <pc:docMk/>
            <pc:sldMk cId="13621894" sldId="528"/>
            <ac:spMk id="2" creationId="{F024C964-CB1B-8DF4-E867-4F746089CE88}"/>
          </ac:spMkLst>
        </pc:spChg>
        <pc:spChg chg="mod">
          <ac:chgData name="Rebeka Furrer" userId="7f94f285-05d9-480b-a032-80b0cee9813e" providerId="ADAL" clId="{9846E92D-ADCF-4DE9-BFB8-C76FEA476683}" dt="2025-08-19T15:10:42.179" v="609" actId="20577"/>
          <ac:spMkLst>
            <pc:docMk/>
            <pc:sldMk cId="13621894" sldId="528"/>
            <ac:spMk id="3" creationId="{514293F9-0170-E89E-897B-89E7C22E3D93}"/>
          </ac:spMkLst>
        </pc:spChg>
      </pc:sldChg>
      <pc:sldChg chg="modSp mod">
        <pc:chgData name="Rebeka Furrer" userId="7f94f285-05d9-480b-a032-80b0cee9813e" providerId="ADAL" clId="{9846E92D-ADCF-4DE9-BFB8-C76FEA476683}" dt="2025-08-19T15:23:17.875" v="705" actId="6549"/>
        <pc:sldMkLst>
          <pc:docMk/>
          <pc:sldMk cId="3510633600" sldId="531"/>
        </pc:sldMkLst>
        <pc:spChg chg="mod">
          <ac:chgData name="Rebeka Furrer" userId="7f94f285-05d9-480b-a032-80b0cee9813e" providerId="ADAL" clId="{9846E92D-ADCF-4DE9-BFB8-C76FEA476683}" dt="2025-08-19T15:23:17.875" v="705" actId="6549"/>
          <ac:spMkLst>
            <pc:docMk/>
            <pc:sldMk cId="3510633600" sldId="531"/>
            <ac:spMk id="3" creationId="{4B488829-FC22-AE5E-46EC-AFF722926A46}"/>
          </ac:spMkLst>
        </pc:spChg>
      </pc:sldChg>
      <pc:sldChg chg="modSp mod">
        <pc:chgData name="Rebeka Furrer" userId="7f94f285-05d9-480b-a032-80b0cee9813e" providerId="ADAL" clId="{9846E92D-ADCF-4DE9-BFB8-C76FEA476683}" dt="2025-08-19T15:24:44.022" v="709" actId="6549"/>
        <pc:sldMkLst>
          <pc:docMk/>
          <pc:sldMk cId="2674158210" sldId="532"/>
        </pc:sldMkLst>
        <pc:spChg chg="mod">
          <ac:chgData name="Rebeka Furrer" userId="7f94f285-05d9-480b-a032-80b0cee9813e" providerId="ADAL" clId="{9846E92D-ADCF-4DE9-BFB8-C76FEA476683}" dt="2025-08-19T15:24:44.022" v="709" actId="6549"/>
          <ac:spMkLst>
            <pc:docMk/>
            <pc:sldMk cId="2674158210" sldId="532"/>
            <ac:spMk id="2" creationId="{23121183-8C27-407F-9110-7B7F1D0E278B}"/>
          </ac:spMkLst>
        </pc:spChg>
      </pc:sldChg>
      <pc:sldChg chg="modSp">
        <pc:chgData name="Rebeka Furrer" userId="7f94f285-05d9-480b-a032-80b0cee9813e" providerId="ADAL" clId="{9846E92D-ADCF-4DE9-BFB8-C76FEA476683}" dt="2025-08-19T15:00:09.718" v="391" actId="20577"/>
        <pc:sldMkLst>
          <pc:docMk/>
          <pc:sldMk cId="492232311" sldId="538"/>
        </pc:sldMkLst>
        <pc:graphicFrameChg chg="mod">
          <ac:chgData name="Rebeka Furrer" userId="7f94f285-05d9-480b-a032-80b0cee9813e" providerId="ADAL" clId="{9846E92D-ADCF-4DE9-BFB8-C76FEA476683}" dt="2025-08-19T15:00:09.718" v="391" actId="20577"/>
          <ac:graphicFrameMkLst>
            <pc:docMk/>
            <pc:sldMk cId="492232311" sldId="538"/>
            <ac:graphicFrameMk id="3" creationId="{D77F9722-4970-8EEC-E250-69C97DF7E0C4}"/>
          </ac:graphicFrameMkLst>
        </pc:graphicFrameChg>
      </pc:sldChg>
      <pc:sldChg chg="modSp">
        <pc:chgData name="Rebeka Furrer" userId="7f94f285-05d9-480b-a032-80b0cee9813e" providerId="ADAL" clId="{9846E92D-ADCF-4DE9-BFB8-C76FEA476683}" dt="2025-08-19T15:05:34.727" v="539" actId="20577"/>
        <pc:sldMkLst>
          <pc:docMk/>
          <pc:sldMk cId="2469517284" sldId="572"/>
        </pc:sldMkLst>
        <pc:spChg chg="mod">
          <ac:chgData name="Rebeka Furrer" userId="7f94f285-05d9-480b-a032-80b0cee9813e" providerId="ADAL" clId="{9846E92D-ADCF-4DE9-BFB8-C76FEA476683}" dt="2025-08-19T15:05:34.727" v="539" actId="20577"/>
          <ac:spMkLst>
            <pc:docMk/>
            <pc:sldMk cId="2469517284" sldId="572"/>
            <ac:spMk id="11" creationId="{86A517E8-7FAC-D8BF-61F9-66C35D01BA94}"/>
          </ac:spMkLst>
        </pc:spChg>
      </pc:sldChg>
      <pc:sldChg chg="modSp mod">
        <pc:chgData name="Rebeka Furrer" userId="7f94f285-05d9-480b-a032-80b0cee9813e" providerId="ADAL" clId="{9846E92D-ADCF-4DE9-BFB8-C76FEA476683}" dt="2025-08-19T15:42:53.704" v="918" actId="6549"/>
        <pc:sldMkLst>
          <pc:docMk/>
          <pc:sldMk cId="406953352" sldId="580"/>
        </pc:sldMkLst>
        <pc:spChg chg="mod">
          <ac:chgData name="Rebeka Furrer" userId="7f94f285-05d9-480b-a032-80b0cee9813e" providerId="ADAL" clId="{9846E92D-ADCF-4DE9-BFB8-C76FEA476683}" dt="2025-08-19T15:42:53.704" v="918" actId="6549"/>
          <ac:spMkLst>
            <pc:docMk/>
            <pc:sldMk cId="406953352" sldId="580"/>
            <ac:spMk id="11" creationId="{F0A90FB1-BA99-0942-0AF6-E6F87C47A2C7}"/>
          </ac:spMkLst>
        </pc:spChg>
      </pc:sldChg>
      <pc:sldChg chg="modSp mod">
        <pc:chgData name="Rebeka Furrer" userId="7f94f285-05d9-480b-a032-80b0cee9813e" providerId="ADAL" clId="{9846E92D-ADCF-4DE9-BFB8-C76FEA476683}" dt="2025-08-19T15:26:00.460" v="741" actId="1076"/>
        <pc:sldMkLst>
          <pc:docMk/>
          <pc:sldMk cId="2577569356" sldId="581"/>
        </pc:sldMkLst>
        <pc:spChg chg="mod">
          <ac:chgData name="Rebeka Furrer" userId="7f94f285-05d9-480b-a032-80b0cee9813e" providerId="ADAL" clId="{9846E92D-ADCF-4DE9-BFB8-C76FEA476683}" dt="2025-08-19T15:25:53.881" v="740" actId="20577"/>
          <ac:spMkLst>
            <pc:docMk/>
            <pc:sldMk cId="2577569356" sldId="581"/>
            <ac:spMk id="5" creationId="{9FEE3715-C094-9148-431C-07A1B57D79B1}"/>
          </ac:spMkLst>
        </pc:spChg>
        <pc:picChg chg="mod">
          <ac:chgData name="Rebeka Furrer" userId="7f94f285-05d9-480b-a032-80b0cee9813e" providerId="ADAL" clId="{9846E92D-ADCF-4DE9-BFB8-C76FEA476683}" dt="2025-08-19T15:26:00.460" v="741" actId="1076"/>
          <ac:picMkLst>
            <pc:docMk/>
            <pc:sldMk cId="2577569356" sldId="581"/>
            <ac:picMk id="4" creationId="{2A9C97A4-5B14-8CED-588D-62EA86E1A478}"/>
          </ac:picMkLst>
        </pc:picChg>
      </pc:sldChg>
      <pc:sldChg chg="modSp">
        <pc:chgData name="Rebeka Furrer" userId="7f94f285-05d9-480b-a032-80b0cee9813e" providerId="ADAL" clId="{9846E92D-ADCF-4DE9-BFB8-C76FEA476683}" dt="2025-08-19T14:51:22.869" v="87" actId="20577"/>
        <pc:sldMkLst>
          <pc:docMk/>
          <pc:sldMk cId="2705237496" sldId="582"/>
        </pc:sldMkLst>
        <pc:spChg chg="mod">
          <ac:chgData name="Rebeka Furrer" userId="7f94f285-05d9-480b-a032-80b0cee9813e" providerId="ADAL" clId="{9846E92D-ADCF-4DE9-BFB8-C76FEA476683}" dt="2025-08-19T14:51:22.869" v="87" actId="20577"/>
          <ac:spMkLst>
            <pc:docMk/>
            <pc:sldMk cId="2705237496" sldId="582"/>
            <ac:spMk id="6" creationId="{0F1590E6-4FCF-2C7D-3147-36074724D346}"/>
          </ac:spMkLst>
        </pc:spChg>
      </pc:sldChg>
      <pc:sldChg chg="modSp mod">
        <pc:chgData name="Rebeka Furrer" userId="7f94f285-05d9-480b-a032-80b0cee9813e" providerId="ADAL" clId="{9846E92D-ADCF-4DE9-BFB8-C76FEA476683}" dt="2025-08-19T15:30:56.229" v="742" actId="14100"/>
        <pc:sldMkLst>
          <pc:docMk/>
          <pc:sldMk cId="3882051502" sldId="606"/>
        </pc:sldMkLst>
        <pc:picChg chg="mod">
          <ac:chgData name="Rebeka Furrer" userId="7f94f285-05d9-480b-a032-80b0cee9813e" providerId="ADAL" clId="{9846E92D-ADCF-4DE9-BFB8-C76FEA476683}" dt="2025-08-19T15:30:56.229" v="742" actId="14100"/>
          <ac:picMkLst>
            <pc:docMk/>
            <pc:sldMk cId="3882051502" sldId="606"/>
            <ac:picMk id="5" creationId="{4DE05420-E357-975E-E4CF-82261D02A3FB}"/>
          </ac:picMkLst>
        </pc:picChg>
      </pc:sldChg>
      <pc:sldChg chg="modSp mod">
        <pc:chgData name="Rebeka Furrer" userId="7f94f285-05d9-480b-a032-80b0cee9813e" providerId="ADAL" clId="{9846E92D-ADCF-4DE9-BFB8-C76FEA476683}" dt="2025-08-19T15:31:07.720" v="744" actId="6549"/>
        <pc:sldMkLst>
          <pc:docMk/>
          <pc:sldMk cId="3655624437" sldId="607"/>
        </pc:sldMkLst>
        <pc:spChg chg="mod">
          <ac:chgData name="Rebeka Furrer" userId="7f94f285-05d9-480b-a032-80b0cee9813e" providerId="ADAL" clId="{9846E92D-ADCF-4DE9-BFB8-C76FEA476683}" dt="2025-08-19T15:31:07.720" v="744" actId="6549"/>
          <ac:spMkLst>
            <pc:docMk/>
            <pc:sldMk cId="3655624437" sldId="607"/>
            <ac:spMk id="3" creationId="{EDB9C387-A2C6-4BE1-B3C3-67B19212FCED}"/>
          </ac:spMkLst>
        </pc:spChg>
      </pc:sldChg>
      <pc:sldChg chg="modSp mod">
        <pc:chgData name="Rebeka Furrer" userId="7f94f285-05d9-480b-a032-80b0cee9813e" providerId="ADAL" clId="{9846E92D-ADCF-4DE9-BFB8-C76FEA476683}" dt="2025-08-19T15:32:09.117" v="757" actId="14100"/>
        <pc:sldMkLst>
          <pc:docMk/>
          <pc:sldMk cId="2309025682" sldId="608"/>
        </pc:sldMkLst>
        <pc:spChg chg="mod">
          <ac:chgData name="Rebeka Furrer" userId="7f94f285-05d9-480b-a032-80b0cee9813e" providerId="ADAL" clId="{9846E92D-ADCF-4DE9-BFB8-C76FEA476683}" dt="2025-08-19T15:32:03.066" v="755" actId="20577"/>
          <ac:spMkLst>
            <pc:docMk/>
            <pc:sldMk cId="2309025682" sldId="608"/>
            <ac:spMk id="3" creationId="{EDB9C387-A2C6-4BE1-B3C3-67B19212FCED}"/>
          </ac:spMkLst>
        </pc:spChg>
        <pc:picChg chg="mod">
          <ac:chgData name="Rebeka Furrer" userId="7f94f285-05d9-480b-a032-80b0cee9813e" providerId="ADAL" clId="{9846E92D-ADCF-4DE9-BFB8-C76FEA476683}" dt="2025-08-19T15:32:09.117" v="757" actId="14100"/>
          <ac:picMkLst>
            <pc:docMk/>
            <pc:sldMk cId="2309025682" sldId="608"/>
            <ac:picMk id="5" creationId="{1E577013-C5AC-FC30-EDB5-745F86BAD90A}"/>
          </ac:picMkLst>
        </pc:picChg>
      </pc:sldChg>
      <pc:sldChg chg="modSp mod">
        <pc:chgData name="Rebeka Furrer" userId="7f94f285-05d9-480b-a032-80b0cee9813e" providerId="ADAL" clId="{9846E92D-ADCF-4DE9-BFB8-C76FEA476683}" dt="2025-08-19T15:33:38.155" v="775" actId="1076"/>
        <pc:sldMkLst>
          <pc:docMk/>
          <pc:sldMk cId="2183210742" sldId="609"/>
        </pc:sldMkLst>
        <pc:spChg chg="mod">
          <ac:chgData name="Rebeka Furrer" userId="7f94f285-05d9-480b-a032-80b0cee9813e" providerId="ADAL" clId="{9846E92D-ADCF-4DE9-BFB8-C76FEA476683}" dt="2025-08-19T15:33:38.155" v="775" actId="1076"/>
          <ac:spMkLst>
            <pc:docMk/>
            <pc:sldMk cId="2183210742" sldId="609"/>
            <ac:spMk id="9" creationId="{F4583C21-FDD5-58E8-5DE1-DCDD599FAA85}"/>
          </ac:spMkLst>
        </pc:spChg>
        <pc:spChg chg="mod">
          <ac:chgData name="Rebeka Furrer" userId="7f94f285-05d9-480b-a032-80b0cee9813e" providerId="ADAL" clId="{9846E92D-ADCF-4DE9-BFB8-C76FEA476683}" dt="2025-08-19T15:32:43.885" v="765" actId="1076"/>
          <ac:spMkLst>
            <pc:docMk/>
            <pc:sldMk cId="2183210742" sldId="609"/>
            <ac:spMk id="11" creationId="{86A517E8-7FAC-D8BF-61F9-66C35D01BA94}"/>
          </ac:spMkLst>
        </pc:spChg>
      </pc:sldChg>
      <pc:sldChg chg="modSp mod">
        <pc:chgData name="Rebeka Furrer" userId="7f94f285-05d9-480b-a032-80b0cee9813e" providerId="ADAL" clId="{9846E92D-ADCF-4DE9-BFB8-C76FEA476683}" dt="2025-08-19T15:33:58.537" v="777" actId="1076"/>
        <pc:sldMkLst>
          <pc:docMk/>
          <pc:sldMk cId="3922514583" sldId="610"/>
        </pc:sldMkLst>
        <pc:spChg chg="mod">
          <ac:chgData name="Rebeka Furrer" userId="7f94f285-05d9-480b-a032-80b0cee9813e" providerId="ADAL" clId="{9846E92D-ADCF-4DE9-BFB8-C76FEA476683}" dt="2025-08-19T15:33:58.537" v="777" actId="1076"/>
          <ac:spMkLst>
            <pc:docMk/>
            <pc:sldMk cId="3922514583" sldId="610"/>
            <ac:spMk id="11" creationId="{62FABA43-25B0-0F2B-7937-9AD9992FA30E}"/>
          </ac:spMkLst>
        </pc:spChg>
      </pc:sldChg>
      <pc:sldChg chg="modSp mod">
        <pc:chgData name="Rebeka Furrer" userId="7f94f285-05d9-480b-a032-80b0cee9813e" providerId="ADAL" clId="{9846E92D-ADCF-4DE9-BFB8-C76FEA476683}" dt="2025-08-19T15:34:18.525" v="785" actId="20577"/>
        <pc:sldMkLst>
          <pc:docMk/>
          <pc:sldMk cId="2461895396" sldId="611"/>
        </pc:sldMkLst>
        <pc:spChg chg="mod">
          <ac:chgData name="Rebeka Furrer" userId="7f94f285-05d9-480b-a032-80b0cee9813e" providerId="ADAL" clId="{9846E92D-ADCF-4DE9-BFB8-C76FEA476683}" dt="2025-08-19T15:34:18.525" v="785" actId="20577"/>
          <ac:spMkLst>
            <pc:docMk/>
            <pc:sldMk cId="2461895396" sldId="611"/>
            <ac:spMk id="11" creationId="{278B3F24-40CD-42AE-8533-2A7C85B47B49}"/>
          </ac:spMkLst>
        </pc:spChg>
      </pc:sldChg>
      <pc:sldChg chg="modSp mod">
        <pc:chgData name="Rebeka Furrer" userId="7f94f285-05d9-480b-a032-80b0cee9813e" providerId="ADAL" clId="{9846E92D-ADCF-4DE9-BFB8-C76FEA476683}" dt="2025-08-19T15:35:32.945" v="835" actId="20577"/>
        <pc:sldMkLst>
          <pc:docMk/>
          <pc:sldMk cId="144417241" sldId="613"/>
        </pc:sldMkLst>
        <pc:spChg chg="mod">
          <ac:chgData name="Rebeka Furrer" userId="7f94f285-05d9-480b-a032-80b0cee9813e" providerId="ADAL" clId="{9846E92D-ADCF-4DE9-BFB8-C76FEA476683}" dt="2025-08-19T15:35:25.495" v="809" actId="20577"/>
          <ac:spMkLst>
            <pc:docMk/>
            <pc:sldMk cId="144417241" sldId="613"/>
            <ac:spMk id="2" creationId="{F024C964-CB1B-8DF4-E867-4F746089CE88}"/>
          </ac:spMkLst>
        </pc:spChg>
        <pc:spChg chg="mod">
          <ac:chgData name="Rebeka Furrer" userId="7f94f285-05d9-480b-a032-80b0cee9813e" providerId="ADAL" clId="{9846E92D-ADCF-4DE9-BFB8-C76FEA476683}" dt="2025-08-19T15:35:32.945" v="835" actId="20577"/>
          <ac:spMkLst>
            <pc:docMk/>
            <pc:sldMk cId="144417241" sldId="613"/>
            <ac:spMk id="3" creationId="{514293F9-0170-E89E-897B-89E7C22E3D93}"/>
          </ac:spMkLst>
        </pc:spChg>
      </pc:sldChg>
      <pc:sldChg chg="modSp mod">
        <pc:chgData name="Rebeka Furrer" userId="7f94f285-05d9-480b-a032-80b0cee9813e" providerId="ADAL" clId="{9846E92D-ADCF-4DE9-BFB8-C76FEA476683}" dt="2025-08-19T15:37:00.886" v="839" actId="167"/>
        <pc:sldMkLst>
          <pc:docMk/>
          <pc:sldMk cId="822547464" sldId="616"/>
        </pc:sldMkLst>
        <pc:spChg chg="mod ord">
          <ac:chgData name="Rebeka Furrer" userId="7f94f285-05d9-480b-a032-80b0cee9813e" providerId="ADAL" clId="{9846E92D-ADCF-4DE9-BFB8-C76FEA476683}" dt="2025-08-19T15:37:00.886" v="839" actId="167"/>
          <ac:spMkLst>
            <pc:docMk/>
            <pc:sldMk cId="822547464" sldId="616"/>
            <ac:spMk id="2" creationId="{4DC8FF94-EDCC-4160-50CD-05379263D031}"/>
          </ac:spMkLst>
        </pc:spChg>
        <pc:spChg chg="ord">
          <ac:chgData name="Rebeka Furrer" userId="7f94f285-05d9-480b-a032-80b0cee9813e" providerId="ADAL" clId="{9846E92D-ADCF-4DE9-BFB8-C76FEA476683}" dt="2025-08-19T15:36:51.050" v="838" actId="167"/>
          <ac:spMkLst>
            <pc:docMk/>
            <pc:sldMk cId="822547464" sldId="616"/>
            <ac:spMk id="4" creationId="{F3537F39-F6AB-5EA4-7B54-1F54F47382A5}"/>
          </ac:spMkLst>
        </pc:spChg>
      </pc:sldChg>
      <pc:sldChg chg="modSp">
        <pc:chgData name="Rebeka Furrer" userId="7f94f285-05d9-480b-a032-80b0cee9813e" providerId="ADAL" clId="{9846E92D-ADCF-4DE9-BFB8-C76FEA476683}" dt="2025-08-19T15:02:50.244" v="487"/>
        <pc:sldMkLst>
          <pc:docMk/>
          <pc:sldMk cId="3943052332" sldId="635"/>
        </pc:sldMkLst>
        <pc:graphicFrameChg chg="mod">
          <ac:chgData name="Rebeka Furrer" userId="7f94f285-05d9-480b-a032-80b0cee9813e" providerId="ADAL" clId="{9846E92D-ADCF-4DE9-BFB8-C76FEA476683}" dt="2025-08-19T15:02:50.244" v="487"/>
          <ac:graphicFrameMkLst>
            <pc:docMk/>
            <pc:sldMk cId="3943052332" sldId="635"/>
            <ac:graphicFrameMk id="3" creationId="{D77F9722-4970-8EEC-E250-69C97DF7E0C4}"/>
          </ac:graphicFrameMkLst>
        </pc:graphicFrameChg>
      </pc:sldChg>
      <pc:sldChg chg="modSp mod">
        <pc:chgData name="Rebeka Furrer" userId="7f94f285-05d9-480b-a032-80b0cee9813e" providerId="ADAL" clId="{9846E92D-ADCF-4DE9-BFB8-C76FEA476683}" dt="2025-08-19T15:37:58.255" v="860" actId="20577"/>
        <pc:sldMkLst>
          <pc:docMk/>
          <pc:sldMk cId="3536424566" sldId="636"/>
        </pc:sldMkLst>
        <pc:spChg chg="mod">
          <ac:chgData name="Rebeka Furrer" userId="7f94f285-05d9-480b-a032-80b0cee9813e" providerId="ADAL" clId="{9846E92D-ADCF-4DE9-BFB8-C76FEA476683}" dt="2025-08-19T15:37:58.255" v="860" actId="20577"/>
          <ac:spMkLst>
            <pc:docMk/>
            <pc:sldMk cId="3536424566" sldId="636"/>
            <ac:spMk id="3" creationId="{012A316F-53C1-B957-1A58-80D92DFC35B6}"/>
          </ac:spMkLst>
        </pc:spChg>
      </pc:sldChg>
      <pc:sldChg chg="modSp mod">
        <pc:chgData name="Rebeka Furrer" userId="7f94f285-05d9-480b-a032-80b0cee9813e" providerId="ADAL" clId="{9846E92D-ADCF-4DE9-BFB8-C76FEA476683}" dt="2025-08-19T15:38:22.339" v="865" actId="20577"/>
        <pc:sldMkLst>
          <pc:docMk/>
          <pc:sldMk cId="3156779257" sldId="638"/>
        </pc:sldMkLst>
        <pc:spChg chg="mod">
          <ac:chgData name="Rebeka Furrer" userId="7f94f285-05d9-480b-a032-80b0cee9813e" providerId="ADAL" clId="{9846E92D-ADCF-4DE9-BFB8-C76FEA476683}" dt="2025-08-19T15:38:22.339" v="865" actId="20577"/>
          <ac:spMkLst>
            <pc:docMk/>
            <pc:sldMk cId="3156779257" sldId="638"/>
            <ac:spMk id="2" creationId="{7FCF5D69-F732-4927-B5E3-4F709E1BD5CD}"/>
          </ac:spMkLst>
        </pc:spChg>
      </pc:sldChg>
      <pc:sldChg chg="modSp mod">
        <pc:chgData name="Rebeka Furrer" userId="7f94f285-05d9-480b-a032-80b0cee9813e" providerId="ADAL" clId="{9846E92D-ADCF-4DE9-BFB8-C76FEA476683}" dt="2025-08-19T15:40:13.282" v="874" actId="6549"/>
        <pc:sldMkLst>
          <pc:docMk/>
          <pc:sldMk cId="1234532570" sldId="644"/>
        </pc:sldMkLst>
        <pc:spChg chg="mod">
          <ac:chgData name="Rebeka Furrer" userId="7f94f285-05d9-480b-a032-80b0cee9813e" providerId="ADAL" clId="{9846E92D-ADCF-4DE9-BFB8-C76FEA476683}" dt="2025-08-19T15:40:13.282" v="874" actId="6549"/>
          <ac:spMkLst>
            <pc:docMk/>
            <pc:sldMk cId="1234532570" sldId="644"/>
            <ac:spMk id="3" creationId="{3644BD54-71DD-C4A9-31F1-E292F8051D7E}"/>
          </ac:spMkLst>
        </pc:spChg>
      </pc:sldChg>
      <pc:sldChg chg="modSp mod">
        <pc:chgData name="Rebeka Furrer" userId="7f94f285-05d9-480b-a032-80b0cee9813e" providerId="ADAL" clId="{9846E92D-ADCF-4DE9-BFB8-C76FEA476683}" dt="2025-08-19T15:41:13.574" v="885" actId="6549"/>
        <pc:sldMkLst>
          <pc:docMk/>
          <pc:sldMk cId="2803614197" sldId="646"/>
        </pc:sldMkLst>
        <pc:spChg chg="mod">
          <ac:chgData name="Rebeka Furrer" userId="7f94f285-05d9-480b-a032-80b0cee9813e" providerId="ADAL" clId="{9846E92D-ADCF-4DE9-BFB8-C76FEA476683}" dt="2025-08-19T15:41:13.574" v="885" actId="6549"/>
          <ac:spMkLst>
            <pc:docMk/>
            <pc:sldMk cId="2803614197" sldId="646"/>
            <ac:spMk id="11" creationId="{F0A90FB1-BA99-0942-0AF6-E6F87C47A2C7}"/>
          </ac:spMkLst>
        </pc:spChg>
      </pc:sldChg>
      <pc:sldChg chg="modSp mod">
        <pc:chgData name="Rebeka Furrer" userId="7f94f285-05d9-480b-a032-80b0cee9813e" providerId="ADAL" clId="{9846E92D-ADCF-4DE9-BFB8-C76FEA476683}" dt="2025-08-19T15:43:58.450" v="976" actId="6549"/>
        <pc:sldMkLst>
          <pc:docMk/>
          <pc:sldMk cId="755160585" sldId="649"/>
        </pc:sldMkLst>
        <pc:spChg chg="mod">
          <ac:chgData name="Rebeka Furrer" userId="7f94f285-05d9-480b-a032-80b0cee9813e" providerId="ADAL" clId="{9846E92D-ADCF-4DE9-BFB8-C76FEA476683}" dt="2025-08-19T15:43:58.450" v="976" actId="6549"/>
          <ac:spMkLst>
            <pc:docMk/>
            <pc:sldMk cId="755160585" sldId="649"/>
            <ac:spMk id="3" creationId="{4B488829-FC22-AE5E-46EC-AFF722926A46}"/>
          </ac:spMkLst>
        </pc:spChg>
      </pc:sldChg>
      <pc:sldChg chg="modSp mod">
        <pc:chgData name="Rebeka Furrer" userId="7f94f285-05d9-480b-a032-80b0cee9813e" providerId="ADAL" clId="{9846E92D-ADCF-4DE9-BFB8-C76FEA476683}" dt="2025-08-19T15:45:18.411" v="992" actId="6549"/>
        <pc:sldMkLst>
          <pc:docMk/>
          <pc:sldMk cId="3953872281" sldId="650"/>
        </pc:sldMkLst>
        <pc:spChg chg="mod">
          <ac:chgData name="Rebeka Furrer" userId="7f94f285-05d9-480b-a032-80b0cee9813e" providerId="ADAL" clId="{9846E92D-ADCF-4DE9-BFB8-C76FEA476683}" dt="2025-08-19T15:45:18.411" v="992" actId="6549"/>
          <ac:spMkLst>
            <pc:docMk/>
            <pc:sldMk cId="3953872281" sldId="650"/>
            <ac:spMk id="12" creationId="{E5F54DC0-EE21-6178-DA28-03B6C4FDCDC8}"/>
          </ac:spMkLst>
        </pc:spChg>
      </pc:sldChg>
      <pc:sldChg chg="modSp mod">
        <pc:chgData name="Rebeka Furrer" userId="7f94f285-05d9-480b-a032-80b0cee9813e" providerId="ADAL" clId="{9846E92D-ADCF-4DE9-BFB8-C76FEA476683}" dt="2025-08-19T15:46:20.849" v="1008" actId="1076"/>
        <pc:sldMkLst>
          <pc:docMk/>
          <pc:sldMk cId="2280649312" sldId="653"/>
        </pc:sldMkLst>
        <pc:spChg chg="mod">
          <ac:chgData name="Rebeka Furrer" userId="7f94f285-05d9-480b-a032-80b0cee9813e" providerId="ADAL" clId="{9846E92D-ADCF-4DE9-BFB8-C76FEA476683}" dt="2025-08-19T15:46:17.193" v="1007" actId="5793"/>
          <ac:spMkLst>
            <pc:docMk/>
            <pc:sldMk cId="2280649312" sldId="653"/>
            <ac:spMk id="5" creationId="{9FEE3715-C094-9148-431C-07A1B57D79B1}"/>
          </ac:spMkLst>
        </pc:spChg>
        <pc:picChg chg="mod">
          <ac:chgData name="Rebeka Furrer" userId="7f94f285-05d9-480b-a032-80b0cee9813e" providerId="ADAL" clId="{9846E92D-ADCF-4DE9-BFB8-C76FEA476683}" dt="2025-08-19T15:46:20.849" v="1008" actId="1076"/>
          <ac:picMkLst>
            <pc:docMk/>
            <pc:sldMk cId="2280649312" sldId="653"/>
            <ac:picMk id="4" creationId="{163BBE42-5093-AB8F-EA7D-2ED6165E2C3B}"/>
          </ac:picMkLst>
        </pc:picChg>
      </pc:sldChg>
      <pc:sldChg chg="modSp mod">
        <pc:chgData name="Rebeka Furrer" userId="7f94f285-05d9-480b-a032-80b0cee9813e" providerId="ADAL" clId="{9846E92D-ADCF-4DE9-BFB8-C76FEA476683}" dt="2025-08-19T14:55:21.686" v="167" actId="20577"/>
        <pc:sldMkLst>
          <pc:docMk/>
          <pc:sldMk cId="1034173618" sldId="656"/>
        </pc:sldMkLst>
        <pc:spChg chg="mod">
          <ac:chgData name="Rebeka Furrer" userId="7f94f285-05d9-480b-a032-80b0cee9813e" providerId="ADAL" clId="{9846E92D-ADCF-4DE9-BFB8-C76FEA476683}" dt="2025-08-19T14:53:35.577" v="120" actId="313"/>
          <ac:spMkLst>
            <pc:docMk/>
            <pc:sldMk cId="1034173618" sldId="656"/>
            <ac:spMk id="2" creationId="{613D86F6-F3B4-1087-BC05-11B6A6F2FFD6}"/>
          </ac:spMkLst>
        </pc:spChg>
        <pc:spChg chg="mod">
          <ac:chgData name="Rebeka Furrer" userId="7f94f285-05d9-480b-a032-80b0cee9813e" providerId="ADAL" clId="{9846E92D-ADCF-4DE9-BFB8-C76FEA476683}" dt="2025-08-19T14:55:21.686" v="167" actId="20577"/>
          <ac:spMkLst>
            <pc:docMk/>
            <pc:sldMk cId="1034173618" sldId="656"/>
            <ac:spMk id="4" creationId="{2B5E30A1-BB70-C497-C9DE-0AE09BE32BC1}"/>
          </ac:spMkLst>
        </pc:spChg>
      </pc:sldChg>
    </pc:docChg>
  </pc:docChgLst>
  <pc:docChgLst>
    <pc:chgData name="Nora Schmidlin" userId="af742321-48c1-415d-9fc1-5dee73aca68b" providerId="ADAL" clId="{892EFD64-AD18-44B2-87DB-EDC79980DF6E}"/>
    <pc:docChg chg="custSel modSld">
      <pc:chgData name="Nora Schmidlin" userId="af742321-48c1-415d-9fc1-5dee73aca68b" providerId="ADAL" clId="{892EFD64-AD18-44B2-87DB-EDC79980DF6E}" dt="2025-08-26T06:46:28.514" v="262" actId="20577"/>
      <pc:docMkLst>
        <pc:docMk/>
      </pc:docMkLst>
      <pc:sldChg chg="modSp mod">
        <pc:chgData name="Nora Schmidlin" userId="af742321-48c1-415d-9fc1-5dee73aca68b" providerId="ADAL" clId="{892EFD64-AD18-44B2-87DB-EDC79980DF6E}" dt="2025-08-25T06:50:02.758" v="11" actId="20577"/>
        <pc:sldMkLst>
          <pc:docMk/>
          <pc:sldMk cId="0" sldId="266"/>
        </pc:sldMkLst>
        <pc:spChg chg="mod">
          <ac:chgData name="Nora Schmidlin" userId="af742321-48c1-415d-9fc1-5dee73aca68b" providerId="ADAL" clId="{892EFD64-AD18-44B2-87DB-EDC79980DF6E}" dt="2025-08-25T06:50:02.758" v="11" actId="20577"/>
          <ac:spMkLst>
            <pc:docMk/>
            <pc:sldMk cId="0" sldId="266"/>
            <ac:spMk id="36" creationId="{91DE91F4-A9D1-4C37-96C4-9E9DFCF34702}"/>
          </ac:spMkLst>
        </pc:spChg>
      </pc:sldChg>
      <pc:sldChg chg="modSp mod">
        <pc:chgData name="Nora Schmidlin" userId="af742321-48c1-415d-9fc1-5dee73aca68b" providerId="ADAL" clId="{892EFD64-AD18-44B2-87DB-EDC79980DF6E}" dt="2025-08-26T06:40:33.815" v="173" actId="1037"/>
        <pc:sldMkLst>
          <pc:docMk/>
          <pc:sldMk cId="0" sldId="270"/>
        </pc:sldMkLst>
        <pc:spChg chg="mod">
          <ac:chgData name="Nora Schmidlin" userId="af742321-48c1-415d-9fc1-5dee73aca68b" providerId="ADAL" clId="{892EFD64-AD18-44B2-87DB-EDC79980DF6E}" dt="2025-08-26T06:40:33.815" v="173" actId="1037"/>
          <ac:spMkLst>
            <pc:docMk/>
            <pc:sldMk cId="0" sldId="270"/>
            <ac:spMk id="13" creationId="{24CF6B5D-6516-49DD-B316-9DB818DC8E29}"/>
          </ac:spMkLst>
        </pc:spChg>
      </pc:sldChg>
      <pc:sldChg chg="modNotesTx">
        <pc:chgData name="Nora Schmidlin" userId="af742321-48c1-415d-9fc1-5dee73aca68b" providerId="ADAL" clId="{892EFD64-AD18-44B2-87DB-EDC79980DF6E}" dt="2025-08-26T06:36:59.132" v="25" actId="20577"/>
        <pc:sldMkLst>
          <pc:docMk/>
          <pc:sldMk cId="2013576218" sldId="514"/>
        </pc:sldMkLst>
      </pc:sldChg>
      <pc:sldChg chg="modSp mod">
        <pc:chgData name="Nora Schmidlin" userId="af742321-48c1-415d-9fc1-5dee73aca68b" providerId="ADAL" clId="{892EFD64-AD18-44B2-87DB-EDC79980DF6E}" dt="2025-08-26T06:45:16.381" v="227" actId="20577"/>
        <pc:sldMkLst>
          <pc:docMk/>
          <pc:sldMk cId="13621894" sldId="528"/>
        </pc:sldMkLst>
        <pc:spChg chg="mod">
          <ac:chgData name="Nora Schmidlin" userId="af742321-48c1-415d-9fc1-5dee73aca68b" providerId="ADAL" clId="{892EFD64-AD18-44B2-87DB-EDC79980DF6E}" dt="2025-08-26T06:45:16.381" v="227" actId="20577"/>
          <ac:spMkLst>
            <pc:docMk/>
            <pc:sldMk cId="13621894" sldId="528"/>
            <ac:spMk id="3" creationId="{514293F9-0170-E89E-897B-89E7C22E3D93}"/>
          </ac:spMkLst>
        </pc:spChg>
      </pc:sldChg>
      <pc:sldChg chg="modSp">
        <pc:chgData name="Nora Schmidlin" userId="af742321-48c1-415d-9fc1-5dee73aca68b" providerId="ADAL" clId="{892EFD64-AD18-44B2-87DB-EDC79980DF6E}" dt="2025-08-26T06:39:04.949" v="119" actId="20577"/>
        <pc:sldMkLst>
          <pc:docMk/>
          <pc:sldMk cId="492232311" sldId="538"/>
        </pc:sldMkLst>
        <pc:graphicFrameChg chg="mod">
          <ac:chgData name="Nora Schmidlin" userId="af742321-48c1-415d-9fc1-5dee73aca68b" providerId="ADAL" clId="{892EFD64-AD18-44B2-87DB-EDC79980DF6E}" dt="2025-08-26T06:39:04.949" v="119" actId="20577"/>
          <ac:graphicFrameMkLst>
            <pc:docMk/>
            <pc:sldMk cId="492232311" sldId="538"/>
            <ac:graphicFrameMk id="3" creationId="{D77F9722-4970-8EEC-E250-69C97DF7E0C4}"/>
          </ac:graphicFrameMkLst>
        </pc:graphicFrameChg>
      </pc:sldChg>
      <pc:sldChg chg="modSp mod">
        <pc:chgData name="Nora Schmidlin" userId="af742321-48c1-415d-9fc1-5dee73aca68b" providerId="ADAL" clId="{892EFD64-AD18-44B2-87DB-EDC79980DF6E}" dt="2025-08-26T06:45:53.834" v="251" actId="14100"/>
        <pc:sldMkLst>
          <pc:docMk/>
          <pc:sldMk cId="3639726406" sldId="575"/>
        </pc:sldMkLst>
        <pc:spChg chg="mod">
          <ac:chgData name="Nora Schmidlin" userId="af742321-48c1-415d-9fc1-5dee73aca68b" providerId="ADAL" clId="{892EFD64-AD18-44B2-87DB-EDC79980DF6E}" dt="2025-08-26T06:45:53.834" v="251" actId="14100"/>
          <ac:spMkLst>
            <pc:docMk/>
            <pc:sldMk cId="3639726406" sldId="575"/>
            <ac:spMk id="5" creationId="{041F8855-1998-A68E-2DB2-89196982C946}"/>
          </ac:spMkLst>
        </pc:spChg>
      </pc:sldChg>
      <pc:sldChg chg="delSp mod">
        <pc:chgData name="Nora Schmidlin" userId="af742321-48c1-415d-9fc1-5dee73aca68b" providerId="ADAL" clId="{892EFD64-AD18-44B2-87DB-EDC79980DF6E}" dt="2025-08-26T06:42:46.175" v="174" actId="478"/>
        <pc:sldMkLst>
          <pc:docMk/>
          <pc:sldMk cId="3372882092" sldId="603"/>
        </pc:sldMkLst>
      </pc:sldChg>
      <pc:sldChg chg="delSp mod">
        <pc:chgData name="Nora Schmidlin" userId="af742321-48c1-415d-9fc1-5dee73aca68b" providerId="ADAL" clId="{892EFD64-AD18-44B2-87DB-EDC79980DF6E}" dt="2025-08-26T06:43:01.588" v="175" actId="478"/>
        <pc:sldMkLst>
          <pc:docMk/>
          <pc:sldMk cId="2183210742" sldId="609"/>
        </pc:sldMkLst>
      </pc:sldChg>
      <pc:sldChg chg="modSp mod">
        <pc:chgData name="Nora Schmidlin" userId="af742321-48c1-415d-9fc1-5dee73aca68b" providerId="ADAL" clId="{892EFD64-AD18-44B2-87DB-EDC79980DF6E}" dt="2025-08-26T06:45:03.999" v="204" actId="20577"/>
        <pc:sldMkLst>
          <pc:docMk/>
          <pc:sldMk cId="144417241" sldId="613"/>
        </pc:sldMkLst>
        <pc:spChg chg="mod">
          <ac:chgData name="Nora Schmidlin" userId="af742321-48c1-415d-9fc1-5dee73aca68b" providerId="ADAL" clId="{892EFD64-AD18-44B2-87DB-EDC79980DF6E}" dt="2025-08-26T06:45:03.999" v="204" actId="20577"/>
          <ac:spMkLst>
            <pc:docMk/>
            <pc:sldMk cId="144417241" sldId="613"/>
            <ac:spMk id="3" creationId="{514293F9-0170-E89E-897B-89E7C22E3D93}"/>
          </ac:spMkLst>
        </pc:spChg>
      </pc:sldChg>
      <pc:sldChg chg="modSp mod">
        <pc:chgData name="Nora Schmidlin" userId="af742321-48c1-415d-9fc1-5dee73aca68b" providerId="ADAL" clId="{892EFD64-AD18-44B2-87DB-EDC79980DF6E}" dt="2025-08-26T06:45:35.968" v="239" actId="1076"/>
        <pc:sldMkLst>
          <pc:docMk/>
          <pc:sldMk cId="991199218" sldId="614"/>
        </pc:sldMkLst>
        <pc:spChg chg="mod">
          <ac:chgData name="Nora Schmidlin" userId="af742321-48c1-415d-9fc1-5dee73aca68b" providerId="ADAL" clId="{892EFD64-AD18-44B2-87DB-EDC79980DF6E}" dt="2025-08-26T06:45:35.968" v="239" actId="1076"/>
          <ac:spMkLst>
            <pc:docMk/>
            <pc:sldMk cId="991199218" sldId="614"/>
            <ac:spMk id="5" creationId="{041F8855-1998-A68E-2DB2-89196982C946}"/>
          </ac:spMkLst>
        </pc:spChg>
      </pc:sldChg>
      <pc:sldChg chg="modSp">
        <pc:chgData name="Nora Schmidlin" userId="af742321-48c1-415d-9fc1-5dee73aca68b" providerId="ADAL" clId="{892EFD64-AD18-44B2-87DB-EDC79980DF6E}" dt="2025-08-26T06:39:28.595" v="150" actId="20577"/>
        <pc:sldMkLst>
          <pc:docMk/>
          <pc:sldMk cId="3943052332" sldId="635"/>
        </pc:sldMkLst>
        <pc:graphicFrameChg chg="mod">
          <ac:chgData name="Nora Schmidlin" userId="af742321-48c1-415d-9fc1-5dee73aca68b" providerId="ADAL" clId="{892EFD64-AD18-44B2-87DB-EDC79980DF6E}" dt="2025-08-26T06:39:28.595" v="150" actId="20577"/>
          <ac:graphicFrameMkLst>
            <pc:docMk/>
            <pc:sldMk cId="3943052332" sldId="635"/>
            <ac:graphicFrameMk id="3" creationId="{D77F9722-4970-8EEC-E250-69C97DF7E0C4}"/>
          </ac:graphicFrameMkLst>
        </pc:graphicFrameChg>
      </pc:sldChg>
      <pc:sldChg chg="modSp mod">
        <pc:chgData name="Nora Schmidlin" userId="af742321-48c1-415d-9fc1-5dee73aca68b" providerId="ADAL" clId="{892EFD64-AD18-44B2-87DB-EDC79980DF6E}" dt="2025-08-26T06:46:28.514" v="262" actId="20577"/>
        <pc:sldMkLst>
          <pc:docMk/>
          <pc:sldMk cId="3536424566" sldId="636"/>
        </pc:sldMkLst>
        <pc:spChg chg="mod">
          <ac:chgData name="Nora Schmidlin" userId="af742321-48c1-415d-9fc1-5dee73aca68b" providerId="ADAL" clId="{892EFD64-AD18-44B2-87DB-EDC79980DF6E}" dt="2025-08-26T06:46:28.514" v="262" actId="20577"/>
          <ac:spMkLst>
            <pc:docMk/>
            <pc:sldMk cId="3536424566" sldId="636"/>
            <ac:spMk id="3" creationId="{012A316F-53C1-B957-1A58-80D92DFC35B6}"/>
          </ac:spMkLst>
        </pc:spChg>
      </pc:sldChg>
      <pc:sldChg chg="modSp mod">
        <pc:chgData name="Nora Schmidlin" userId="af742321-48c1-415d-9fc1-5dee73aca68b" providerId="ADAL" clId="{892EFD64-AD18-44B2-87DB-EDC79980DF6E}" dt="2025-08-26T06:38:39.066" v="85" actId="6549"/>
        <pc:sldMkLst>
          <pc:docMk/>
          <pc:sldMk cId="1034173618" sldId="656"/>
        </pc:sldMkLst>
        <pc:spChg chg="mod">
          <ac:chgData name="Nora Schmidlin" userId="af742321-48c1-415d-9fc1-5dee73aca68b" providerId="ADAL" clId="{892EFD64-AD18-44B2-87DB-EDC79980DF6E}" dt="2025-08-26T06:38:39.066" v="85" actId="6549"/>
          <ac:spMkLst>
            <pc:docMk/>
            <pc:sldMk cId="1034173618" sldId="656"/>
            <ac:spMk id="4" creationId="{2B5E30A1-BB70-C497-C9DE-0AE09BE32BC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fr-FR" sz="1800">
              <a:latin typeface="Arial" panose="020B0604020202020204" pitchFamily="34" charset="0"/>
              <a:cs typeface="Arial" panose="020B0604020202020204" pitchFamily="34" charset="0"/>
            </a:rPr>
            <a:t>Phase préparatoire</a:t>
          </a:r>
        </a:p>
      </dgm:t>
    </dgm:pt>
    <dgm:pt modelId="{DEE844D2-FD5D-46CC-A624-A514B2A2DE33}" type="parTrans" cxnId="{5A77DCE7-7931-4649-91D8-7C24EB08D55D}">
      <dgm:prSet/>
      <dgm:spPr/>
      <dgm:t>
        <a:bodyPr/>
        <a:lstStyle/>
        <a:p>
          <a:endParaRPr lang="de-CH"/>
        </a:p>
      </dgm:t>
    </dgm:pt>
    <dgm:pt modelId="{75D2E3F4-DEC4-465F-B9E6-1B9E65FA9E7B}" type="sibTrans" cxnId="{5A77DCE7-7931-4649-91D8-7C24EB08D55D}">
      <dgm:prSet/>
      <dgm:spPr/>
      <dgm:t>
        <a:bodyPr/>
        <a:lstStyle/>
        <a:p>
          <a:endParaRPr lang="de-CH"/>
        </a:p>
      </dgm:t>
    </dgm:pt>
    <dgm:pt modelId="{721A3A56-DD73-45F4-B9EA-043B88FC1CC1}">
      <dgm:prSet phldrT="[Text]" custT="1"/>
      <dgm:spPr/>
      <dgm:t>
        <a:bodyPr/>
        <a:lstStyle/>
        <a:p>
          <a:pPr>
            <a:buClrTx/>
            <a:buSzPct val="80000"/>
            <a:buFont typeface="Arial" panose="020B0604020202020204" pitchFamily="34" charset="0"/>
            <a:buChar char="•"/>
          </a:pPr>
          <a:r>
            <a:rPr lang="fr-FR" sz="1400" dirty="0">
              <a:solidFill>
                <a:schemeClr val="tx1"/>
              </a:solidFill>
              <a:latin typeface="Arial" panose="020B0604020202020204" pitchFamily="34" charset="0"/>
              <a:ea typeface="Calibri"/>
              <a:cs typeface="Arial" panose="020B0604020202020204" pitchFamily="34" charset="0"/>
              <a:sym typeface="Calibri"/>
            </a:rPr>
            <a:t>Préparer le concept, une ébauche de programme et le scénario </a:t>
          </a:r>
        </a:p>
      </dgm:t>
    </dgm:pt>
    <dgm:pt modelId="{1A6C3B51-B950-42B8-A196-F81316909015}" type="parTrans" cxnId="{30A38795-105D-425C-954E-55179F56DDE9}">
      <dgm:prSet/>
      <dgm:spPr/>
      <dgm:t>
        <a:bodyPr/>
        <a:lstStyle/>
        <a:p>
          <a:endParaRPr lang="de-CH"/>
        </a:p>
      </dgm:t>
    </dgm:pt>
    <dgm:pt modelId="{521238BD-97AF-4F06-9383-EA40B4BB9087}" type="sibTrans" cxnId="{30A38795-105D-425C-954E-55179F56DDE9}">
      <dgm:prSet/>
      <dgm:spPr/>
      <dgm:t>
        <a:bodyPr/>
        <a:lstStyle/>
        <a:p>
          <a:endParaRPr lang="de-CH"/>
        </a:p>
      </dgm:t>
    </dgm:pt>
    <dgm:pt modelId="{F5578858-E80B-4F2F-A6CB-693AF37F133B}">
      <dgm:prSet phldrT="[Text]" custT="1"/>
      <dgm:spPr/>
      <dgm:t>
        <a:bodyPr/>
        <a:lstStyle/>
        <a:p>
          <a:r>
            <a:rPr lang="fr-FR" sz="1800">
              <a:latin typeface="Arial" panose="020B0604020202020204" pitchFamily="34" charset="0"/>
              <a:cs typeface="Arial" panose="020B0604020202020204" pitchFamily="34" charset="0"/>
            </a:rPr>
            <a:t>Phase de l’atelier</a:t>
          </a:r>
        </a:p>
      </dgm:t>
    </dgm:pt>
    <dgm:pt modelId="{7A31131B-3251-4229-A95B-597705FD0AA3}" type="parTrans" cxnId="{63D86D42-B698-467B-ACF9-B8D9B0A22C0E}">
      <dgm:prSet/>
      <dgm:spPr/>
      <dgm:t>
        <a:bodyPr/>
        <a:lstStyle/>
        <a:p>
          <a:endParaRPr lang="de-CH"/>
        </a:p>
      </dgm:t>
    </dgm:pt>
    <dgm:pt modelId="{50F3276F-CB6B-4D7F-BE83-B4EAB231A978}" type="sibTrans" cxnId="{63D86D42-B698-467B-ACF9-B8D9B0A22C0E}">
      <dgm:prSet/>
      <dgm:spPr/>
      <dgm:t>
        <a:bodyPr/>
        <a:lstStyle/>
        <a:p>
          <a:endParaRPr lang="de-CH"/>
        </a:p>
      </dgm:t>
    </dgm:pt>
    <dgm:pt modelId="{8AA78BA7-681C-496E-9DE3-B7044BC43EAA}">
      <dgm:prSet phldrT="[Text]" custT="1"/>
      <dgm:spPr/>
      <dgm:t>
        <a:bodyPr/>
        <a:lstStyle/>
        <a:p>
          <a:pPr>
            <a:buClrTx/>
            <a:buSzPct val="80000"/>
            <a:buFont typeface="Arial" panose="020B0604020202020204" pitchFamily="34" charset="0"/>
            <a:buChar char="•"/>
          </a:pPr>
          <a:r>
            <a:rPr lang="fr-FR" sz="1400">
              <a:solidFill>
                <a:schemeClr val="tx1"/>
              </a:solidFill>
              <a:latin typeface="Arial" panose="020B0604020202020204" pitchFamily="34" charset="0"/>
              <a:ea typeface="Calibri"/>
              <a:cs typeface="Arial" panose="020B0604020202020204" pitchFamily="34" charset="0"/>
              <a:sym typeface="Calibri"/>
            </a:rPr>
            <a:t>Travailler en petits groupes (3-4 personnes) ; fournir un grand écran par groupe est un atout</a:t>
          </a:r>
        </a:p>
      </dgm:t>
    </dgm:pt>
    <dgm:pt modelId="{97A5B2E2-A5C5-41A9-84C4-7DA7060E043E}" type="parTrans" cxnId="{50D8CD2A-E779-430F-B637-9DCC91834601}">
      <dgm:prSet/>
      <dgm:spPr/>
      <dgm:t>
        <a:bodyPr/>
        <a:lstStyle/>
        <a:p>
          <a:endParaRPr lang="de-CH"/>
        </a:p>
      </dgm:t>
    </dgm:pt>
    <dgm:pt modelId="{A7087237-B611-48A8-962D-7801CD983392}" type="sibTrans" cxnId="{50D8CD2A-E779-430F-B637-9DCC91834601}">
      <dgm:prSet/>
      <dgm:spPr/>
      <dgm:t>
        <a:bodyPr/>
        <a:lstStyle/>
        <a:p>
          <a:endParaRPr lang="de-CH"/>
        </a:p>
      </dgm:t>
    </dgm:pt>
    <dgm:pt modelId="{0C1DDA2A-73F7-40F1-ABAA-D47FE9AF700F}">
      <dgm:prSet phldrT="[Text]" custT="1"/>
      <dgm:spPr/>
      <dgm:t>
        <a:bodyPr/>
        <a:lstStyle/>
        <a:p>
          <a:r>
            <a:rPr lang="fr-FR" sz="1800">
              <a:latin typeface="Arial" panose="020B0604020202020204" pitchFamily="34" charset="0"/>
              <a:cs typeface="Arial" panose="020B0604020202020204" pitchFamily="34" charset="0"/>
            </a:rPr>
            <a:t>Phase de débriefing</a:t>
          </a:r>
        </a:p>
      </dgm:t>
    </dgm:pt>
    <dgm:pt modelId="{4AFCBC0F-3DC1-4C8C-8A6D-3012480536AF}" type="parTrans" cxnId="{EB2C6EA9-A0CD-417F-B06A-048F2F1B46DB}">
      <dgm:prSet/>
      <dgm:spPr/>
      <dgm:t>
        <a:bodyPr/>
        <a:lstStyle/>
        <a:p>
          <a:endParaRPr lang="de-CH"/>
        </a:p>
      </dgm:t>
    </dgm:pt>
    <dgm:pt modelId="{A27424FE-552F-4486-9100-567BBF3185E2}" type="sibTrans" cxnId="{EB2C6EA9-A0CD-417F-B06A-048F2F1B46DB}">
      <dgm:prSet/>
      <dgm:spPr/>
      <dgm:t>
        <a:bodyPr/>
        <a:lstStyle/>
        <a:p>
          <a:endParaRPr lang="de-CH"/>
        </a:p>
      </dgm:t>
    </dgm:pt>
    <dgm:pt modelId="{3471D94B-1AEB-4CE2-A541-927FF283B96D}">
      <dgm:prSet phldrT="[Text]" custT="1"/>
      <dgm:spPr/>
      <dgm:t>
        <a:bodyPr/>
        <a:lstStyle/>
        <a:p>
          <a:pPr>
            <a:buClrTx/>
            <a:buSzPct val="80000"/>
            <a:buFont typeface="Arial" panose="020B0604020202020204" pitchFamily="34" charset="0"/>
            <a:buChar char="•"/>
          </a:pPr>
          <a:r>
            <a:rPr lang="fr-FR" sz="1400" dirty="0">
              <a:solidFill>
                <a:schemeClr val="tx1"/>
              </a:solidFill>
              <a:latin typeface="Arial" panose="020B0604020202020204" pitchFamily="34" charset="0"/>
              <a:ea typeface="Calibri"/>
              <a:cs typeface="Arial" panose="020B0604020202020204" pitchFamily="34" charset="0"/>
              <a:sym typeface="Calibri"/>
            </a:rPr>
            <a:t>Expériences: qu’est ce qui s'est bien passé, quels sont les points à améliorer pour les prochains ateliers</a:t>
          </a:r>
        </a:p>
      </dgm:t>
    </dgm:pt>
    <dgm:pt modelId="{6D2723F8-CACF-4B52-B40C-E8BDD1DC021D}" type="parTrans" cxnId="{A6317C27-619A-4532-9381-E4D5B7A92D4E}">
      <dgm:prSet/>
      <dgm:spPr/>
      <dgm:t>
        <a:bodyPr/>
        <a:lstStyle/>
        <a:p>
          <a:endParaRPr lang="de-CH"/>
        </a:p>
      </dgm:t>
    </dgm:pt>
    <dgm:pt modelId="{787C5A9C-3F05-48ED-A731-98FC244B10E4}" type="sibTrans" cxnId="{A6317C27-619A-4532-9381-E4D5B7A92D4E}">
      <dgm:prSet/>
      <dgm:spPr/>
      <dgm:t>
        <a:bodyPr/>
        <a:lstStyle/>
        <a:p>
          <a:endParaRPr lang="de-CH"/>
        </a:p>
      </dgm:t>
    </dgm:pt>
    <dgm:pt modelId="{BA9747F1-802C-40D3-B829-9C47676B36DD}">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Attribuer assez de temps pour l’atelier (min. 2 jours, hors voyages)</a:t>
          </a:r>
        </a:p>
      </dgm:t>
    </dgm:pt>
    <dgm:pt modelId="{9ACADB27-5290-4BA5-851E-5C1E32215DA6}" type="parTrans" cxnId="{C3400569-EECE-4E3C-80FF-C0441A8C51D3}">
      <dgm:prSet/>
      <dgm:spPr/>
      <dgm:t>
        <a:bodyPr/>
        <a:lstStyle/>
        <a:p>
          <a:endParaRPr lang="de-CH"/>
        </a:p>
      </dgm:t>
    </dgm:pt>
    <dgm:pt modelId="{1537E012-405C-49BC-9D3E-35EF0C5B8D3C}" type="sibTrans" cxnId="{C3400569-EECE-4E3C-80FF-C0441A8C51D3}">
      <dgm:prSet/>
      <dgm:spPr/>
      <dgm:t>
        <a:bodyPr/>
        <a:lstStyle/>
        <a:p>
          <a:endParaRPr lang="de-CH"/>
        </a:p>
      </dgm:t>
    </dgm:pt>
    <dgm:pt modelId="{18AC749F-D814-41A2-B286-3B5893AA04F7}">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Inviter les participants (et assez d’animateurs et animatrices)</a:t>
          </a:r>
        </a:p>
      </dgm:t>
    </dgm:pt>
    <dgm:pt modelId="{0140AC7D-A54E-4977-B0F5-69EB7DC79AB0}" type="parTrans" cxnId="{57EC574E-1ABB-42A4-A650-BDC5984D23A6}">
      <dgm:prSet/>
      <dgm:spPr/>
      <dgm:t>
        <a:bodyPr/>
        <a:lstStyle/>
        <a:p>
          <a:endParaRPr lang="de-CH"/>
        </a:p>
      </dgm:t>
    </dgm:pt>
    <dgm:pt modelId="{54C60031-E266-4AD2-9F30-73ADD3B29C04}" type="sibTrans" cxnId="{57EC574E-1ABB-42A4-A650-BDC5984D23A6}">
      <dgm:prSet/>
      <dgm:spPr/>
      <dgm:t>
        <a:bodyPr/>
        <a:lstStyle/>
        <a:p>
          <a:endParaRPr lang="de-CH"/>
        </a:p>
      </dgm:t>
    </dgm:pt>
    <dgm:pt modelId="{E02E0559-08CF-4BA0-8DAC-B6AB20E9CBE7}">
      <dgm:prSet custT="1"/>
      <dgm:spPr/>
      <dgm:t>
        <a:bodyPr/>
        <a:lstStyle/>
        <a:p>
          <a:pPr>
            <a:buSzPct val="80000"/>
          </a:pPr>
          <a:r>
            <a:rPr lang="fr-FR" sz="1400">
              <a:solidFill>
                <a:schemeClr val="tx1"/>
              </a:solidFill>
              <a:latin typeface="Arial" panose="020B0604020202020204" pitchFamily="34" charset="0"/>
              <a:ea typeface="Calibri"/>
              <a:cs typeface="Arial" panose="020B0604020202020204" pitchFamily="34" charset="0"/>
              <a:sym typeface="Calibri"/>
            </a:rPr>
            <a:t>Préparer la logistique</a:t>
          </a:r>
        </a:p>
      </dgm:t>
    </dgm:pt>
    <dgm:pt modelId="{9EC25E02-2AB1-4237-8D96-BB500721BBA7}" type="parTrans" cxnId="{3CB0C475-6DC2-4EC6-AE59-CFAA1F80BA74}">
      <dgm:prSet/>
      <dgm:spPr/>
      <dgm:t>
        <a:bodyPr/>
        <a:lstStyle/>
        <a:p>
          <a:endParaRPr lang="de-CH"/>
        </a:p>
      </dgm:t>
    </dgm:pt>
    <dgm:pt modelId="{39B4B26C-E066-44E1-9181-7CC603EAF3DA}" type="sibTrans" cxnId="{3CB0C475-6DC2-4EC6-AE59-CFAA1F80BA74}">
      <dgm:prSet/>
      <dgm:spPr/>
      <dgm:t>
        <a:bodyPr/>
        <a:lstStyle/>
        <a:p>
          <a:endParaRPr lang="de-CH"/>
        </a:p>
      </dgm:t>
    </dgm:pt>
    <dgm:pt modelId="{BA1D7CEF-C5C0-4A84-AD3C-9FC53C10BA43}">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Connaître le contexte (besoin d’expertise externe ?)</a:t>
          </a:r>
        </a:p>
      </dgm:t>
    </dgm:pt>
    <dgm:pt modelId="{B9DEF814-334E-41C3-87A9-B8130C2958BB}" type="parTrans" cxnId="{B76D2A9F-2CD5-47C1-BED8-F0D09699FEC4}">
      <dgm:prSet/>
      <dgm:spPr/>
      <dgm:t>
        <a:bodyPr/>
        <a:lstStyle/>
        <a:p>
          <a:endParaRPr lang="de-CH"/>
        </a:p>
      </dgm:t>
    </dgm:pt>
    <dgm:pt modelId="{8C0B5E2F-0483-41D3-AB67-511C711C88AF}" type="sibTrans" cxnId="{B76D2A9F-2CD5-47C1-BED8-F0D09699FEC4}">
      <dgm:prSet/>
      <dgm:spPr/>
      <dgm:t>
        <a:bodyPr/>
        <a:lstStyle/>
        <a:p>
          <a:endParaRPr lang="de-CH"/>
        </a:p>
      </dgm:t>
    </dgm:pt>
    <dgm:pt modelId="{9350D986-DF2B-40FC-8431-17AAEEDD7274}">
      <dgm:prSet custT="1"/>
      <dgm:spPr/>
      <dgm:t>
        <a:bodyPr/>
        <a:lstStyle/>
        <a:p>
          <a:pPr>
            <a:buSzPct val="80000"/>
          </a:pPr>
          <a:r>
            <a:rPr lang="fr-FR" sz="1400">
              <a:solidFill>
                <a:schemeClr val="tx1"/>
              </a:solidFill>
              <a:latin typeface="Arial" panose="020B0604020202020204" pitchFamily="34" charset="0"/>
              <a:ea typeface="Calibri"/>
              <a:cs typeface="Arial" panose="020B0604020202020204" pitchFamily="34" charset="0"/>
              <a:sym typeface="Calibri"/>
            </a:rPr>
            <a:t>Être interactif</a:t>
          </a:r>
        </a:p>
      </dgm:t>
    </dgm:pt>
    <dgm:pt modelId="{C4E327B9-D225-4560-A5F6-DF0B99BC13A5}" type="parTrans" cxnId="{66CEE703-91DA-4B06-94DF-03D07DDD740E}">
      <dgm:prSet/>
      <dgm:spPr/>
      <dgm:t>
        <a:bodyPr/>
        <a:lstStyle/>
        <a:p>
          <a:endParaRPr lang="de-CH"/>
        </a:p>
      </dgm:t>
    </dgm:pt>
    <dgm:pt modelId="{3591BB1B-1EBA-4D58-9CCD-8850281504DD}" type="sibTrans" cxnId="{66CEE703-91DA-4B06-94DF-03D07DDD740E}">
      <dgm:prSet/>
      <dgm:spPr/>
      <dgm:t>
        <a:bodyPr/>
        <a:lstStyle/>
        <a:p>
          <a:endParaRPr lang="de-CH"/>
        </a:p>
      </dgm:t>
    </dgm:pt>
    <dgm:pt modelId="{591DC599-A598-4C3B-9364-09A598B82B9F}">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Besoins d’améliorer l’outil ? Informez-nous !</a:t>
          </a:r>
        </a:p>
      </dgm:t>
    </dgm:pt>
    <dgm:pt modelId="{740443DA-DAD3-4826-9B92-75866755C811}" type="parTrans" cxnId="{049E4421-066C-49C3-B129-93D68FD9B811}">
      <dgm:prSet/>
      <dgm:spPr/>
      <dgm:t>
        <a:bodyPr/>
        <a:lstStyle/>
        <a:p>
          <a:endParaRPr lang="de-CH"/>
        </a:p>
      </dgm:t>
    </dgm:pt>
    <dgm:pt modelId="{D5C13E61-06F9-4669-9A45-FF456349788A}" type="sibTrans" cxnId="{049E4421-066C-49C3-B129-93D68FD9B811}">
      <dgm:prSet/>
      <dgm:spPr/>
      <dgm:t>
        <a:bodyPr/>
        <a:lstStyle/>
        <a:p>
          <a:endParaRPr lang="de-CH"/>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1" destOrd="0" parTransId="{C4E327B9-D225-4560-A5F6-DF0B99BC13A5}" sibTransId="{3591BB1B-1EBA-4D58-9CCD-8850281504DD}"/>
    <dgm:cxn modelId="{049E4421-066C-49C3-B129-93D68FD9B811}" srcId="{0C1DDA2A-73F7-40F1-ABAA-D47FE9AF700F}" destId="{591DC599-A598-4C3B-9364-09A598B82B9F}" srcOrd="1" destOrd="0" parTransId="{740443DA-DAD3-4826-9B92-75866755C811}" sibTransId="{D5C13E61-06F9-4669-9A45-FF456349788A}"/>
    <dgm:cxn modelId="{0A665322-E38E-4F79-8B13-22318A6BCBA9}" type="presOf" srcId="{591DC599-A598-4C3B-9364-09A598B82B9F}" destId="{4D716A25-E57F-4A62-B251-C08429882955}" srcOrd="0" destOrd="1"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0" destOrd="0" parTransId="{97A5B2E2-A5C5-41A9-84C4-7DA7060E043E}" sibTransId="{A7087237-B611-48A8-962D-7801CD983392}"/>
    <dgm:cxn modelId="{63D86D42-B698-467B-ACF9-B8D9B0A22C0E}" srcId="{FD4FB9EC-5EA2-4C76-97D2-170574B7D58A}" destId="{F5578858-E80B-4F2F-A6CB-693AF37F133B}" srcOrd="1" destOrd="0" parTransId="{7A31131B-3251-4229-A95B-597705FD0AA3}" sibTransId="{50F3276F-CB6B-4D7F-BE83-B4EAB231A978}"/>
    <dgm:cxn modelId="{C3400569-EECE-4E3C-80FF-C0441A8C51D3}" srcId="{FA7B3649-37A4-46AF-A827-62748D0C3BF4}" destId="{BA9747F1-802C-40D3-B829-9C47676B36DD}" srcOrd="1" destOrd="0" parTransId="{9ACADB27-5290-4BA5-851E-5C1E32215DA6}" sibTransId="{1537E012-405C-49BC-9D3E-35EF0C5B8D3C}"/>
    <dgm:cxn modelId="{57EC574E-1ABB-42A4-A650-BDC5984D23A6}" srcId="{FA7B3649-37A4-46AF-A827-62748D0C3BF4}" destId="{18AC749F-D814-41A2-B286-3B5893AA04F7}" srcOrd="2" destOrd="0" parTransId="{0140AC7D-A54E-4977-B0F5-69EB7DC79AB0}" sibTransId="{54C60031-E266-4AD2-9F30-73ADD3B29C04}"/>
    <dgm:cxn modelId="{D8145B74-A0BC-4C0F-99B9-65E5E1499B7C}" type="presOf" srcId="{BA9747F1-802C-40D3-B829-9C47676B36DD}" destId="{1744CDC6-EAF1-4A7D-AB8D-BD021D7DF5B2}" srcOrd="0" destOrd="1" presId="urn:microsoft.com/office/officeart/2005/8/layout/hList1"/>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1" presId="urn:microsoft.com/office/officeart/2005/8/layout/hList1"/>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EAEFD5D0-CE13-4C65-8E5C-F52DCDE0F8F1}" type="presOf" srcId="{8AA78BA7-681C-496E-9DE3-B7044BC43EAA}" destId="{6C9A87F6-6DA4-4FC0-B4D1-5610B1165CCA}" srcOrd="0" destOrd="0" presId="urn:microsoft.com/office/officeart/2005/8/layout/hList1"/>
    <dgm:cxn modelId="{CD57E1DA-F18E-48F5-9576-D7BDAA7FCDED}" type="presOf" srcId="{18AC749F-D814-41A2-B286-3B5893AA04F7}" destId="{1744CDC6-EAF1-4A7D-AB8D-BD021D7DF5B2}" srcOrd="0" destOrd="2" presId="urn:microsoft.com/office/officeart/2005/8/layout/hList1"/>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fr-FR" sz="1800" dirty="0">
              <a:latin typeface="Arial" panose="020B0604020202020204" pitchFamily="34" charset="0"/>
              <a:cs typeface="Arial" panose="020B0604020202020204" pitchFamily="34" charset="0"/>
            </a:rPr>
            <a:t>Phase préparatoire</a:t>
          </a:r>
        </a:p>
      </dgm:t>
    </dgm:pt>
    <dgm:pt modelId="{DEE844D2-FD5D-46CC-A624-A514B2A2DE33}" type="parTrans" cxnId="{5A77DCE7-7931-4649-91D8-7C24EB08D55D}">
      <dgm:prSet/>
      <dgm:spPr/>
      <dgm:t>
        <a:bodyPr/>
        <a:lstStyle/>
        <a:p>
          <a:endParaRPr lang="de-CH"/>
        </a:p>
      </dgm:t>
    </dgm:pt>
    <dgm:pt modelId="{75D2E3F4-DEC4-465F-B9E6-1B9E65FA9E7B}" type="sibTrans" cxnId="{5A77DCE7-7931-4649-91D8-7C24EB08D55D}">
      <dgm:prSet/>
      <dgm:spPr/>
      <dgm:t>
        <a:bodyPr/>
        <a:lstStyle/>
        <a:p>
          <a:endParaRPr lang="de-CH"/>
        </a:p>
      </dgm:t>
    </dgm:pt>
    <dgm:pt modelId="{721A3A56-DD73-45F4-B9EA-043B88FC1CC1}">
      <dgm:prSet phldrT="[Text]" custT="1"/>
      <dgm:spPr/>
      <dgm:t>
        <a:bodyPr/>
        <a:lstStyle/>
        <a:p>
          <a:pPr>
            <a:buClrTx/>
            <a:buSzPct val="80000"/>
            <a:buFont typeface="Arial" panose="020B0604020202020204" pitchFamily="34" charset="0"/>
            <a:buChar char="•"/>
          </a:pPr>
          <a:r>
            <a:rPr lang="fr-FR" sz="1400" dirty="0">
              <a:solidFill>
                <a:schemeClr val="tx1"/>
              </a:solidFill>
              <a:latin typeface="Arial" panose="020B0604020202020204" pitchFamily="34" charset="0"/>
              <a:ea typeface="Calibri"/>
              <a:cs typeface="Arial" panose="020B0604020202020204" pitchFamily="34" charset="0"/>
              <a:sym typeface="Calibri"/>
            </a:rPr>
            <a:t>Préparer le concept, une ébauche de programme et le scénario </a:t>
          </a:r>
        </a:p>
      </dgm:t>
    </dgm:pt>
    <dgm:pt modelId="{1A6C3B51-B950-42B8-A196-F81316909015}" type="parTrans" cxnId="{30A38795-105D-425C-954E-55179F56DDE9}">
      <dgm:prSet/>
      <dgm:spPr/>
      <dgm:t>
        <a:bodyPr/>
        <a:lstStyle/>
        <a:p>
          <a:endParaRPr lang="de-CH"/>
        </a:p>
      </dgm:t>
    </dgm:pt>
    <dgm:pt modelId="{521238BD-97AF-4F06-9383-EA40B4BB9087}" type="sibTrans" cxnId="{30A38795-105D-425C-954E-55179F56DDE9}">
      <dgm:prSet/>
      <dgm:spPr/>
      <dgm:t>
        <a:bodyPr/>
        <a:lstStyle/>
        <a:p>
          <a:endParaRPr lang="de-CH"/>
        </a:p>
      </dgm:t>
    </dgm:pt>
    <dgm:pt modelId="{F5578858-E80B-4F2F-A6CB-693AF37F133B}">
      <dgm:prSet phldrT="[Text]" custT="1"/>
      <dgm:spPr/>
      <dgm:t>
        <a:bodyPr/>
        <a:lstStyle/>
        <a:p>
          <a:r>
            <a:rPr lang="fr-FR" sz="1800">
              <a:latin typeface="Arial" panose="020B0604020202020204" pitchFamily="34" charset="0"/>
              <a:cs typeface="Arial" panose="020B0604020202020204" pitchFamily="34" charset="0"/>
            </a:rPr>
            <a:t>Phase de l’atelier</a:t>
          </a:r>
        </a:p>
      </dgm:t>
    </dgm:pt>
    <dgm:pt modelId="{7A31131B-3251-4229-A95B-597705FD0AA3}" type="parTrans" cxnId="{63D86D42-B698-467B-ACF9-B8D9B0A22C0E}">
      <dgm:prSet/>
      <dgm:spPr/>
      <dgm:t>
        <a:bodyPr/>
        <a:lstStyle/>
        <a:p>
          <a:endParaRPr lang="de-CH"/>
        </a:p>
      </dgm:t>
    </dgm:pt>
    <dgm:pt modelId="{50F3276F-CB6B-4D7F-BE83-B4EAB231A978}" type="sibTrans" cxnId="{63D86D42-B698-467B-ACF9-B8D9B0A22C0E}">
      <dgm:prSet/>
      <dgm:spPr/>
      <dgm:t>
        <a:bodyPr/>
        <a:lstStyle/>
        <a:p>
          <a:endParaRPr lang="de-CH"/>
        </a:p>
      </dgm:t>
    </dgm:pt>
    <dgm:pt modelId="{8AA78BA7-681C-496E-9DE3-B7044BC43EAA}">
      <dgm:prSet phldrT="[Text]" custT="1"/>
      <dgm:spPr/>
      <dgm:t>
        <a:bodyPr/>
        <a:lstStyle/>
        <a:p>
          <a:pPr>
            <a:buClrTx/>
            <a:buSzPct val="80000"/>
            <a:buFont typeface="Arial" panose="020B0604020202020204" pitchFamily="34" charset="0"/>
            <a:buChar char="•"/>
          </a:pPr>
          <a:r>
            <a:rPr lang="fr-FR" sz="1400" dirty="0">
              <a:solidFill>
                <a:schemeClr val="tx1"/>
              </a:solidFill>
              <a:latin typeface="Arial" panose="020B0604020202020204" pitchFamily="34" charset="0"/>
              <a:ea typeface="Calibri"/>
              <a:cs typeface="Arial" panose="020B0604020202020204" pitchFamily="34" charset="0"/>
              <a:sym typeface="Calibri"/>
            </a:rPr>
            <a:t>Travailler en petits groupes (3-4 personnes) ; fournir un grand écran par groupe est un atout</a:t>
          </a:r>
        </a:p>
      </dgm:t>
    </dgm:pt>
    <dgm:pt modelId="{97A5B2E2-A5C5-41A9-84C4-7DA7060E043E}" type="parTrans" cxnId="{50D8CD2A-E779-430F-B637-9DCC91834601}">
      <dgm:prSet/>
      <dgm:spPr/>
      <dgm:t>
        <a:bodyPr/>
        <a:lstStyle/>
        <a:p>
          <a:endParaRPr lang="de-CH"/>
        </a:p>
      </dgm:t>
    </dgm:pt>
    <dgm:pt modelId="{A7087237-B611-48A8-962D-7801CD983392}" type="sibTrans" cxnId="{50D8CD2A-E779-430F-B637-9DCC91834601}">
      <dgm:prSet/>
      <dgm:spPr/>
      <dgm:t>
        <a:bodyPr/>
        <a:lstStyle/>
        <a:p>
          <a:endParaRPr lang="de-CH"/>
        </a:p>
      </dgm:t>
    </dgm:pt>
    <dgm:pt modelId="{0C1DDA2A-73F7-40F1-ABAA-D47FE9AF700F}">
      <dgm:prSet phldrT="[Text]" custT="1"/>
      <dgm:spPr/>
      <dgm:t>
        <a:bodyPr/>
        <a:lstStyle/>
        <a:p>
          <a:r>
            <a:rPr lang="fr-FR" sz="1800">
              <a:latin typeface="Arial" panose="020B0604020202020204" pitchFamily="34" charset="0"/>
              <a:cs typeface="Arial" panose="020B0604020202020204" pitchFamily="34" charset="0"/>
            </a:rPr>
            <a:t>Phase de débriefing</a:t>
          </a:r>
        </a:p>
      </dgm:t>
    </dgm:pt>
    <dgm:pt modelId="{4AFCBC0F-3DC1-4C8C-8A6D-3012480536AF}" type="parTrans" cxnId="{EB2C6EA9-A0CD-417F-B06A-048F2F1B46DB}">
      <dgm:prSet/>
      <dgm:spPr/>
      <dgm:t>
        <a:bodyPr/>
        <a:lstStyle/>
        <a:p>
          <a:endParaRPr lang="de-CH"/>
        </a:p>
      </dgm:t>
    </dgm:pt>
    <dgm:pt modelId="{A27424FE-552F-4486-9100-567BBF3185E2}" type="sibTrans" cxnId="{EB2C6EA9-A0CD-417F-B06A-048F2F1B46DB}">
      <dgm:prSet/>
      <dgm:spPr/>
      <dgm:t>
        <a:bodyPr/>
        <a:lstStyle/>
        <a:p>
          <a:endParaRPr lang="de-CH"/>
        </a:p>
      </dgm:t>
    </dgm:pt>
    <dgm:pt modelId="{3471D94B-1AEB-4CE2-A541-927FF283B96D}">
      <dgm:prSet phldrT="[Text]" custT="1"/>
      <dgm:spPr/>
      <dgm:t>
        <a:bodyPr/>
        <a:lstStyle/>
        <a:p>
          <a:pPr>
            <a:buClrTx/>
            <a:buSzPct val="80000"/>
            <a:buFont typeface="Arial" panose="020B0604020202020204" pitchFamily="34" charset="0"/>
            <a:buChar char="•"/>
          </a:pPr>
          <a:r>
            <a:rPr lang="fr-FR" sz="1400" dirty="0">
              <a:solidFill>
                <a:schemeClr val="tx1"/>
              </a:solidFill>
              <a:latin typeface="Arial" panose="020B0604020202020204" pitchFamily="34" charset="0"/>
              <a:ea typeface="Calibri"/>
              <a:cs typeface="Arial" panose="020B0604020202020204" pitchFamily="34" charset="0"/>
              <a:sym typeface="Calibri"/>
            </a:rPr>
            <a:t>Expériences: qu’est ce qui s'est bien passé, quels sont les points à améliorer pour les prochains ateliers</a:t>
          </a:r>
        </a:p>
      </dgm:t>
    </dgm:pt>
    <dgm:pt modelId="{6D2723F8-CACF-4B52-B40C-E8BDD1DC021D}" type="parTrans" cxnId="{A6317C27-619A-4532-9381-E4D5B7A92D4E}">
      <dgm:prSet/>
      <dgm:spPr/>
      <dgm:t>
        <a:bodyPr/>
        <a:lstStyle/>
        <a:p>
          <a:endParaRPr lang="de-CH"/>
        </a:p>
      </dgm:t>
    </dgm:pt>
    <dgm:pt modelId="{787C5A9C-3F05-48ED-A731-98FC244B10E4}" type="sibTrans" cxnId="{A6317C27-619A-4532-9381-E4D5B7A92D4E}">
      <dgm:prSet/>
      <dgm:spPr/>
      <dgm:t>
        <a:bodyPr/>
        <a:lstStyle/>
        <a:p>
          <a:endParaRPr lang="de-CH"/>
        </a:p>
      </dgm:t>
    </dgm:pt>
    <dgm:pt modelId="{BA9747F1-802C-40D3-B829-9C47676B36DD}">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Prévoir suffisamment de temps pour l’atelier (environ 1 jour)</a:t>
          </a:r>
        </a:p>
      </dgm:t>
    </dgm:pt>
    <dgm:pt modelId="{9ACADB27-5290-4BA5-851E-5C1E32215DA6}" type="parTrans" cxnId="{C3400569-EECE-4E3C-80FF-C0441A8C51D3}">
      <dgm:prSet/>
      <dgm:spPr/>
      <dgm:t>
        <a:bodyPr/>
        <a:lstStyle/>
        <a:p>
          <a:endParaRPr lang="de-CH"/>
        </a:p>
      </dgm:t>
    </dgm:pt>
    <dgm:pt modelId="{1537E012-405C-49BC-9D3E-35EF0C5B8D3C}" type="sibTrans" cxnId="{C3400569-EECE-4E3C-80FF-C0441A8C51D3}">
      <dgm:prSet/>
      <dgm:spPr/>
      <dgm:t>
        <a:bodyPr/>
        <a:lstStyle/>
        <a:p>
          <a:endParaRPr lang="de-CH"/>
        </a:p>
      </dgm:t>
    </dgm:pt>
    <dgm:pt modelId="{18AC749F-D814-41A2-B286-3B5893AA04F7}">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Inviter les participants (et assez d’animateurs et animatrices)</a:t>
          </a:r>
        </a:p>
      </dgm:t>
    </dgm:pt>
    <dgm:pt modelId="{0140AC7D-A54E-4977-B0F5-69EB7DC79AB0}" type="parTrans" cxnId="{57EC574E-1ABB-42A4-A650-BDC5984D23A6}">
      <dgm:prSet/>
      <dgm:spPr/>
      <dgm:t>
        <a:bodyPr/>
        <a:lstStyle/>
        <a:p>
          <a:endParaRPr lang="de-CH"/>
        </a:p>
      </dgm:t>
    </dgm:pt>
    <dgm:pt modelId="{54C60031-E266-4AD2-9F30-73ADD3B29C04}" type="sibTrans" cxnId="{57EC574E-1ABB-42A4-A650-BDC5984D23A6}">
      <dgm:prSet/>
      <dgm:spPr/>
      <dgm:t>
        <a:bodyPr/>
        <a:lstStyle/>
        <a:p>
          <a:endParaRPr lang="de-CH"/>
        </a:p>
      </dgm:t>
    </dgm:pt>
    <dgm:pt modelId="{E02E0559-08CF-4BA0-8DAC-B6AB20E9CBE7}">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Préparer la logistique</a:t>
          </a:r>
        </a:p>
      </dgm:t>
    </dgm:pt>
    <dgm:pt modelId="{9EC25E02-2AB1-4237-8D96-BB500721BBA7}" type="parTrans" cxnId="{3CB0C475-6DC2-4EC6-AE59-CFAA1F80BA74}">
      <dgm:prSet/>
      <dgm:spPr/>
      <dgm:t>
        <a:bodyPr/>
        <a:lstStyle/>
        <a:p>
          <a:endParaRPr lang="de-CH"/>
        </a:p>
      </dgm:t>
    </dgm:pt>
    <dgm:pt modelId="{39B4B26C-E066-44E1-9181-7CC603EAF3DA}" type="sibTrans" cxnId="{3CB0C475-6DC2-4EC6-AE59-CFAA1F80BA74}">
      <dgm:prSet/>
      <dgm:spPr/>
      <dgm:t>
        <a:bodyPr/>
        <a:lstStyle/>
        <a:p>
          <a:endParaRPr lang="de-CH"/>
        </a:p>
      </dgm:t>
    </dgm:pt>
    <dgm:pt modelId="{BA1D7CEF-C5C0-4A84-AD3C-9FC53C10BA43}">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Préparer la Partie l et la Partie </a:t>
          </a:r>
          <a:r>
            <a:rPr lang="fr-FR" sz="1400" dirty="0" err="1">
              <a:solidFill>
                <a:schemeClr val="tx1"/>
              </a:solidFill>
              <a:latin typeface="Arial" panose="020B0604020202020204" pitchFamily="34" charset="0"/>
              <a:ea typeface="Calibri"/>
              <a:cs typeface="Arial" panose="020B0604020202020204" pitchFamily="34" charset="0"/>
              <a:sym typeface="Calibri"/>
            </a:rPr>
            <a:t>ll</a:t>
          </a:r>
          <a:r>
            <a:rPr lang="fr-FR" sz="1400" dirty="0">
              <a:solidFill>
                <a:schemeClr val="tx1"/>
              </a:solidFill>
              <a:latin typeface="Arial" panose="020B0604020202020204" pitchFamily="34" charset="0"/>
              <a:ea typeface="Calibri"/>
              <a:cs typeface="Arial" panose="020B0604020202020204" pitchFamily="34" charset="0"/>
              <a:sym typeface="Calibri"/>
            </a:rPr>
            <a:t> (Étapes 1 et 2) de CEDRIG Stratégique avant l’atelier</a:t>
          </a:r>
        </a:p>
      </dgm:t>
    </dgm:pt>
    <dgm:pt modelId="{B9DEF814-334E-41C3-87A9-B8130C2958BB}" type="parTrans" cxnId="{B76D2A9F-2CD5-47C1-BED8-F0D09699FEC4}">
      <dgm:prSet/>
      <dgm:spPr/>
      <dgm:t>
        <a:bodyPr/>
        <a:lstStyle/>
        <a:p>
          <a:endParaRPr lang="de-CH"/>
        </a:p>
      </dgm:t>
    </dgm:pt>
    <dgm:pt modelId="{8C0B5E2F-0483-41D3-AB67-511C711C88AF}" type="sibTrans" cxnId="{B76D2A9F-2CD5-47C1-BED8-F0D09699FEC4}">
      <dgm:prSet/>
      <dgm:spPr/>
      <dgm:t>
        <a:bodyPr/>
        <a:lstStyle/>
        <a:p>
          <a:endParaRPr lang="de-CH"/>
        </a:p>
      </dgm:t>
    </dgm:pt>
    <dgm:pt modelId="{9350D986-DF2B-40FC-8431-17AAEEDD7274}">
      <dgm:prSet custT="1"/>
      <dgm:spPr/>
      <dgm:t>
        <a:bodyPr/>
        <a:lstStyle/>
        <a:p>
          <a:pPr>
            <a:buSzPct val="80000"/>
          </a:pPr>
          <a:r>
            <a:rPr lang="fr-FR" sz="1400">
              <a:solidFill>
                <a:schemeClr val="tx1"/>
              </a:solidFill>
              <a:latin typeface="Arial" panose="020B0604020202020204" pitchFamily="34" charset="0"/>
              <a:ea typeface="Calibri"/>
              <a:cs typeface="Arial" panose="020B0604020202020204" pitchFamily="34" charset="0"/>
              <a:sym typeface="Calibri"/>
            </a:rPr>
            <a:t>Être interactif</a:t>
          </a:r>
        </a:p>
      </dgm:t>
    </dgm:pt>
    <dgm:pt modelId="{C4E327B9-D225-4560-A5F6-DF0B99BC13A5}" type="parTrans" cxnId="{66CEE703-91DA-4B06-94DF-03D07DDD740E}">
      <dgm:prSet/>
      <dgm:spPr/>
      <dgm:t>
        <a:bodyPr/>
        <a:lstStyle/>
        <a:p>
          <a:endParaRPr lang="de-CH"/>
        </a:p>
      </dgm:t>
    </dgm:pt>
    <dgm:pt modelId="{3591BB1B-1EBA-4D58-9CCD-8850281504DD}" type="sibTrans" cxnId="{66CEE703-91DA-4B06-94DF-03D07DDD740E}">
      <dgm:prSet/>
      <dgm:spPr/>
      <dgm:t>
        <a:bodyPr/>
        <a:lstStyle/>
        <a:p>
          <a:endParaRPr lang="de-CH"/>
        </a:p>
      </dgm:t>
    </dgm:pt>
    <dgm:pt modelId="{591DC599-A598-4C3B-9364-09A598B82B9F}">
      <dgm:prSet custT="1"/>
      <dgm:spPr/>
      <dgm:t>
        <a:bodyPr/>
        <a:lstStyle/>
        <a:p>
          <a:pPr>
            <a:buSzPct val="80000"/>
          </a:pPr>
          <a:r>
            <a:rPr lang="fr-FR" sz="1400" dirty="0">
              <a:solidFill>
                <a:schemeClr val="tx1"/>
              </a:solidFill>
              <a:latin typeface="Arial" panose="020B0604020202020204" pitchFamily="34" charset="0"/>
              <a:ea typeface="Calibri"/>
              <a:cs typeface="Arial" panose="020B0604020202020204" pitchFamily="34" charset="0"/>
              <a:sym typeface="Calibri"/>
            </a:rPr>
            <a:t>Besoins d’améliorer l’outil ? Informez-nous !</a:t>
          </a:r>
        </a:p>
      </dgm:t>
    </dgm:pt>
    <dgm:pt modelId="{740443DA-DAD3-4826-9B92-75866755C811}" type="parTrans" cxnId="{049E4421-066C-49C3-B129-93D68FD9B811}">
      <dgm:prSet/>
      <dgm:spPr/>
      <dgm:t>
        <a:bodyPr/>
        <a:lstStyle/>
        <a:p>
          <a:endParaRPr lang="de-CH"/>
        </a:p>
      </dgm:t>
    </dgm:pt>
    <dgm:pt modelId="{D5C13E61-06F9-4669-9A45-FF456349788A}" type="sibTrans" cxnId="{049E4421-066C-49C3-B129-93D68FD9B811}">
      <dgm:prSet/>
      <dgm:spPr/>
      <dgm:t>
        <a:bodyPr/>
        <a:lstStyle/>
        <a:p>
          <a:endParaRPr lang="de-CH"/>
        </a:p>
      </dgm:t>
    </dgm:pt>
    <dgm:pt modelId="{1D263DCC-F663-41CE-9C28-F012D54DF1A3}">
      <dgm:prSet phldrT="[Text]" custT="1"/>
      <dgm:spPr/>
      <dgm:t>
        <a:bodyPr/>
        <a:lstStyle/>
        <a:p>
          <a:pPr>
            <a:buClrTx/>
            <a:buSzPct val="80000"/>
            <a:buFont typeface="Arial" panose="020B0604020202020204" pitchFamily="34" charset="0"/>
            <a:buChar char="•"/>
          </a:pPr>
          <a:r>
            <a:rPr lang="fr-FR" sz="1400" dirty="0">
              <a:solidFill>
                <a:schemeClr val="tx1"/>
              </a:solidFill>
              <a:latin typeface="Arial" panose="020B0604020202020204" pitchFamily="34" charset="0"/>
              <a:ea typeface="Calibri"/>
              <a:cs typeface="Arial" panose="020B0604020202020204" pitchFamily="34" charset="0"/>
              <a:sym typeface="Calibri"/>
            </a:rPr>
            <a:t>Valider l’évaluation réalisée en amont de l’atelier</a:t>
          </a:r>
        </a:p>
      </dgm:t>
    </dgm:pt>
    <dgm:pt modelId="{45A43703-3DC1-4737-BF8A-4E765BA05DDC}" type="parTrans" cxnId="{B7B99344-A934-4005-A062-8D3343C4CBAB}">
      <dgm:prSet/>
      <dgm:spPr/>
      <dgm:t>
        <a:bodyPr/>
        <a:lstStyle/>
        <a:p>
          <a:endParaRPr lang="de-CH"/>
        </a:p>
      </dgm:t>
    </dgm:pt>
    <dgm:pt modelId="{7B5591DF-6CBD-4538-988E-B5B5E89830CA}" type="sibTrans" cxnId="{B7B99344-A934-4005-A062-8D3343C4CBAB}">
      <dgm:prSet/>
      <dgm:spPr/>
      <dgm:t>
        <a:bodyPr/>
        <a:lstStyle/>
        <a:p>
          <a:endParaRPr lang="de-CH"/>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custScaleX="102441">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custScaleX="102974">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2" destOrd="0" parTransId="{C4E327B9-D225-4560-A5F6-DF0B99BC13A5}" sibTransId="{3591BB1B-1EBA-4D58-9CCD-8850281504DD}"/>
    <dgm:cxn modelId="{049E4421-066C-49C3-B129-93D68FD9B811}" srcId="{0C1DDA2A-73F7-40F1-ABAA-D47FE9AF700F}" destId="{591DC599-A598-4C3B-9364-09A598B82B9F}" srcOrd="1" destOrd="0" parTransId="{740443DA-DAD3-4826-9B92-75866755C811}" sibTransId="{D5C13E61-06F9-4669-9A45-FF456349788A}"/>
    <dgm:cxn modelId="{0A665322-E38E-4F79-8B13-22318A6BCBA9}" type="presOf" srcId="{591DC599-A598-4C3B-9364-09A598B82B9F}" destId="{4D716A25-E57F-4A62-B251-C08429882955}" srcOrd="0" destOrd="1"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1" destOrd="0" parTransId="{97A5B2E2-A5C5-41A9-84C4-7DA7060E043E}" sibTransId="{A7087237-B611-48A8-962D-7801CD983392}"/>
    <dgm:cxn modelId="{63D86D42-B698-467B-ACF9-B8D9B0A22C0E}" srcId="{FD4FB9EC-5EA2-4C76-97D2-170574B7D58A}" destId="{F5578858-E80B-4F2F-A6CB-693AF37F133B}" srcOrd="1" destOrd="0" parTransId="{7A31131B-3251-4229-A95B-597705FD0AA3}" sibTransId="{50F3276F-CB6B-4D7F-BE83-B4EAB231A978}"/>
    <dgm:cxn modelId="{B7B99344-A934-4005-A062-8D3343C4CBAB}" srcId="{F5578858-E80B-4F2F-A6CB-693AF37F133B}" destId="{1D263DCC-F663-41CE-9C28-F012D54DF1A3}" srcOrd="0" destOrd="0" parTransId="{45A43703-3DC1-4737-BF8A-4E765BA05DDC}" sibTransId="{7B5591DF-6CBD-4538-988E-B5B5E89830CA}"/>
    <dgm:cxn modelId="{C3400569-EECE-4E3C-80FF-C0441A8C51D3}" srcId="{FA7B3649-37A4-46AF-A827-62748D0C3BF4}" destId="{BA9747F1-802C-40D3-B829-9C47676B36DD}" srcOrd="1" destOrd="0" parTransId="{9ACADB27-5290-4BA5-851E-5C1E32215DA6}" sibTransId="{1537E012-405C-49BC-9D3E-35EF0C5B8D3C}"/>
    <dgm:cxn modelId="{57EC574E-1ABB-42A4-A650-BDC5984D23A6}" srcId="{FA7B3649-37A4-46AF-A827-62748D0C3BF4}" destId="{18AC749F-D814-41A2-B286-3B5893AA04F7}" srcOrd="2" destOrd="0" parTransId="{0140AC7D-A54E-4977-B0F5-69EB7DC79AB0}" sibTransId="{54C60031-E266-4AD2-9F30-73ADD3B29C04}"/>
    <dgm:cxn modelId="{D8145B74-A0BC-4C0F-99B9-65E5E1499B7C}" type="presOf" srcId="{BA9747F1-802C-40D3-B829-9C47676B36DD}" destId="{1744CDC6-EAF1-4A7D-AB8D-BD021D7DF5B2}" srcOrd="0" destOrd="1" presId="urn:microsoft.com/office/officeart/2005/8/layout/hList1"/>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2" presId="urn:microsoft.com/office/officeart/2005/8/layout/hList1"/>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D74B2D8B-2EBD-4743-8505-0D4B8F3ECED8}" type="presOf" srcId="{1D263DCC-F663-41CE-9C28-F012D54DF1A3}" destId="{6C9A87F6-6DA4-4FC0-B4D1-5610B1165CCA}"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EAEFD5D0-CE13-4C65-8E5C-F52DCDE0F8F1}" type="presOf" srcId="{8AA78BA7-681C-496E-9DE3-B7044BC43EAA}" destId="{6C9A87F6-6DA4-4FC0-B4D1-5610B1165CCA}" srcOrd="0" destOrd="1" presId="urn:microsoft.com/office/officeart/2005/8/layout/hList1"/>
    <dgm:cxn modelId="{CD57E1DA-F18E-48F5-9576-D7BDAA7FCDED}" type="presOf" srcId="{18AC749F-D814-41A2-B286-3B5893AA04F7}" destId="{1744CDC6-EAF1-4A7D-AB8D-BD021D7DF5B2}" srcOrd="0" destOrd="2" presId="urn:microsoft.com/office/officeart/2005/8/layout/hList1"/>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2113" y="12669"/>
          <a:ext cx="2061087" cy="777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a:latin typeface="Arial" panose="020B0604020202020204" pitchFamily="34" charset="0"/>
              <a:cs typeface="Arial" panose="020B0604020202020204" pitchFamily="34" charset="0"/>
            </a:rPr>
            <a:t>Phase préparatoire</a:t>
          </a:r>
        </a:p>
      </dsp:txBody>
      <dsp:txXfrm>
        <a:off x="2113" y="12669"/>
        <a:ext cx="2061087" cy="777600"/>
      </dsp:txXfrm>
    </dsp:sp>
    <dsp:sp modelId="{1744CDC6-EAF1-4A7D-AB8D-BD021D7DF5B2}">
      <dsp:nvSpPr>
        <dsp:cNvPr id="0" name=""/>
        <dsp:cNvSpPr/>
      </dsp:nvSpPr>
      <dsp:spPr>
        <a:xfrm>
          <a:off x="2113" y="790269"/>
          <a:ext cx="2061087" cy="326105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Préparer le concept, une ébauche de programme et le scénario </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Attribuer assez de temps pour l’atelier (min. 2 jours, hors voyages)</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Inviter les participants (et assez d’animateurs et animatrices)</a:t>
          </a:r>
        </a:p>
        <a:p>
          <a:pPr marL="114300" lvl="1" indent="-114300" algn="l" defTabSz="622300">
            <a:lnSpc>
              <a:spcPct val="90000"/>
            </a:lnSpc>
            <a:spcBef>
              <a:spcPct val="0"/>
            </a:spcBef>
            <a:spcAft>
              <a:spcPct val="15000"/>
            </a:spcAft>
            <a:buSzPct val="80000"/>
            <a:buChar char="•"/>
          </a:pPr>
          <a:r>
            <a:rPr lang="fr-FR" sz="1400" kern="1200">
              <a:solidFill>
                <a:schemeClr val="tx1"/>
              </a:solidFill>
              <a:latin typeface="Arial" panose="020B0604020202020204" pitchFamily="34" charset="0"/>
              <a:ea typeface="Calibri"/>
              <a:cs typeface="Arial" panose="020B0604020202020204" pitchFamily="34" charset="0"/>
              <a:sym typeface="Calibri"/>
            </a:rPr>
            <a:t>Préparer la logistique</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Connaître le contexte (besoin d’expertise externe ?)</a:t>
          </a:r>
        </a:p>
      </dsp:txBody>
      <dsp:txXfrm>
        <a:off x="2113" y="790269"/>
        <a:ext cx="2061087" cy="3261059"/>
      </dsp:txXfrm>
    </dsp:sp>
    <dsp:sp modelId="{6BD2703F-5A40-4798-BF14-68DFC36E325F}">
      <dsp:nvSpPr>
        <dsp:cNvPr id="0" name=""/>
        <dsp:cNvSpPr/>
      </dsp:nvSpPr>
      <dsp:spPr>
        <a:xfrm>
          <a:off x="2351753" y="12669"/>
          <a:ext cx="2061087" cy="777600"/>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a:latin typeface="Arial" panose="020B0604020202020204" pitchFamily="34" charset="0"/>
              <a:cs typeface="Arial" panose="020B0604020202020204" pitchFamily="34" charset="0"/>
            </a:rPr>
            <a:t>Phase de l’atelier</a:t>
          </a:r>
        </a:p>
      </dsp:txBody>
      <dsp:txXfrm>
        <a:off x="2351753" y="12669"/>
        <a:ext cx="2061087" cy="777600"/>
      </dsp:txXfrm>
    </dsp:sp>
    <dsp:sp modelId="{6C9A87F6-6DA4-4FC0-B4D1-5610B1165CCA}">
      <dsp:nvSpPr>
        <dsp:cNvPr id="0" name=""/>
        <dsp:cNvSpPr/>
      </dsp:nvSpPr>
      <dsp:spPr>
        <a:xfrm>
          <a:off x="2351753" y="790269"/>
          <a:ext cx="2061087" cy="3261059"/>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fr-FR" sz="1400" kern="1200">
              <a:solidFill>
                <a:schemeClr val="tx1"/>
              </a:solidFill>
              <a:latin typeface="Arial" panose="020B0604020202020204" pitchFamily="34" charset="0"/>
              <a:ea typeface="Calibri"/>
              <a:cs typeface="Arial" panose="020B0604020202020204" pitchFamily="34" charset="0"/>
              <a:sym typeface="Calibri"/>
            </a:rPr>
            <a:t>Travailler en petits groupes (3-4 personnes) ; fournir un grand écran par groupe est un atout</a:t>
          </a:r>
        </a:p>
        <a:p>
          <a:pPr marL="114300" lvl="1" indent="-114300" algn="l" defTabSz="622300">
            <a:lnSpc>
              <a:spcPct val="90000"/>
            </a:lnSpc>
            <a:spcBef>
              <a:spcPct val="0"/>
            </a:spcBef>
            <a:spcAft>
              <a:spcPct val="15000"/>
            </a:spcAft>
            <a:buSzPct val="80000"/>
            <a:buChar char="•"/>
          </a:pPr>
          <a:r>
            <a:rPr lang="fr-FR" sz="1400" kern="1200">
              <a:solidFill>
                <a:schemeClr val="tx1"/>
              </a:solidFill>
              <a:latin typeface="Arial" panose="020B0604020202020204" pitchFamily="34" charset="0"/>
              <a:ea typeface="Calibri"/>
              <a:cs typeface="Arial" panose="020B0604020202020204" pitchFamily="34" charset="0"/>
              <a:sym typeface="Calibri"/>
            </a:rPr>
            <a:t>Être interactif</a:t>
          </a:r>
        </a:p>
      </dsp:txBody>
      <dsp:txXfrm>
        <a:off x="2351753" y="790269"/>
        <a:ext cx="2061087" cy="3261059"/>
      </dsp:txXfrm>
    </dsp:sp>
    <dsp:sp modelId="{B0615C72-826A-4813-B462-B0BF205E2DAF}">
      <dsp:nvSpPr>
        <dsp:cNvPr id="0" name=""/>
        <dsp:cNvSpPr/>
      </dsp:nvSpPr>
      <dsp:spPr>
        <a:xfrm>
          <a:off x="4701392" y="12669"/>
          <a:ext cx="2061087" cy="777600"/>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a:latin typeface="Arial" panose="020B0604020202020204" pitchFamily="34" charset="0"/>
              <a:cs typeface="Arial" panose="020B0604020202020204" pitchFamily="34" charset="0"/>
            </a:rPr>
            <a:t>Phase de débriefing</a:t>
          </a:r>
        </a:p>
      </dsp:txBody>
      <dsp:txXfrm>
        <a:off x="4701392" y="12669"/>
        <a:ext cx="2061087" cy="777600"/>
      </dsp:txXfrm>
    </dsp:sp>
    <dsp:sp modelId="{4D716A25-E57F-4A62-B251-C08429882955}">
      <dsp:nvSpPr>
        <dsp:cNvPr id="0" name=""/>
        <dsp:cNvSpPr/>
      </dsp:nvSpPr>
      <dsp:spPr>
        <a:xfrm>
          <a:off x="4701392" y="790269"/>
          <a:ext cx="2061087" cy="3261059"/>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Expériences: qu’est ce qui s'est bien passé, quels sont les points à améliorer pour les prochains ateliers</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Besoins d’améliorer l’outil ? Informez-nous !</a:t>
          </a:r>
        </a:p>
      </dsp:txBody>
      <dsp:txXfrm>
        <a:off x="4701392" y="790269"/>
        <a:ext cx="2061087" cy="3261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15265" y="-11032"/>
          <a:ext cx="2089054" cy="62736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Phase préparatoire</a:t>
          </a:r>
        </a:p>
      </dsp:txBody>
      <dsp:txXfrm>
        <a:off x="15265" y="-11032"/>
        <a:ext cx="2089054" cy="627364"/>
      </dsp:txXfrm>
    </dsp:sp>
    <dsp:sp modelId="{1744CDC6-EAF1-4A7D-AB8D-BD021D7DF5B2}">
      <dsp:nvSpPr>
        <dsp:cNvPr id="0" name=""/>
        <dsp:cNvSpPr/>
      </dsp:nvSpPr>
      <dsp:spPr>
        <a:xfrm>
          <a:off x="9831" y="616332"/>
          <a:ext cx="2099923" cy="34586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Préparer le concept, une ébauche de programme et le scénario </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Prévoir suffisamment de temps pour l’atelier (environ 1 jour)</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Inviter les participants (et assez d’animateurs et animatrices)</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Préparer la logistique</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Préparer la Partie l et la Partie </a:t>
          </a:r>
          <a:r>
            <a:rPr lang="fr-FR" sz="1400" kern="1200" dirty="0" err="1">
              <a:solidFill>
                <a:schemeClr val="tx1"/>
              </a:solidFill>
              <a:latin typeface="Arial" panose="020B0604020202020204" pitchFamily="34" charset="0"/>
              <a:ea typeface="Calibri"/>
              <a:cs typeface="Arial" panose="020B0604020202020204" pitchFamily="34" charset="0"/>
              <a:sym typeface="Calibri"/>
            </a:rPr>
            <a:t>ll</a:t>
          </a:r>
          <a:r>
            <a:rPr lang="fr-FR" sz="1400" kern="1200" dirty="0">
              <a:solidFill>
                <a:schemeClr val="tx1"/>
              </a:solidFill>
              <a:latin typeface="Arial" panose="020B0604020202020204" pitchFamily="34" charset="0"/>
              <a:ea typeface="Calibri"/>
              <a:cs typeface="Arial" panose="020B0604020202020204" pitchFamily="34" charset="0"/>
              <a:sym typeface="Calibri"/>
            </a:rPr>
            <a:t> (Étapes 1 et 2) de CEDRIG Stratégique avant l’atelier</a:t>
          </a:r>
        </a:p>
      </dsp:txBody>
      <dsp:txXfrm>
        <a:off x="9831" y="616332"/>
        <a:ext cx="2099923" cy="3458699"/>
      </dsp:txXfrm>
    </dsp:sp>
    <dsp:sp modelId="{6BD2703F-5A40-4798-BF14-68DFC36E325F}">
      <dsp:nvSpPr>
        <dsp:cNvPr id="0" name=""/>
        <dsp:cNvSpPr/>
      </dsp:nvSpPr>
      <dsp:spPr>
        <a:xfrm>
          <a:off x="2394974" y="0"/>
          <a:ext cx="2037284" cy="627364"/>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a:latin typeface="Arial" panose="020B0604020202020204" pitchFamily="34" charset="0"/>
              <a:cs typeface="Arial" panose="020B0604020202020204" pitchFamily="34" charset="0"/>
            </a:rPr>
            <a:t>Phase de l’atelier</a:t>
          </a:r>
        </a:p>
      </dsp:txBody>
      <dsp:txXfrm>
        <a:off x="2394974" y="0"/>
        <a:ext cx="2037284" cy="627364"/>
      </dsp:txXfrm>
    </dsp:sp>
    <dsp:sp modelId="{6C9A87F6-6DA4-4FC0-B4D1-5610B1165CCA}">
      <dsp:nvSpPr>
        <dsp:cNvPr id="0" name=""/>
        <dsp:cNvSpPr/>
      </dsp:nvSpPr>
      <dsp:spPr>
        <a:xfrm>
          <a:off x="2394974" y="627364"/>
          <a:ext cx="2037284" cy="3436635"/>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Valider l’évaluation réalisée en amont de l’atelier</a:t>
          </a: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Travailler en petits groupes (3-4 personnes) ; fournir un grand écran par groupe est un atout</a:t>
          </a:r>
        </a:p>
        <a:p>
          <a:pPr marL="114300" lvl="1" indent="-114300" algn="l" defTabSz="622300">
            <a:lnSpc>
              <a:spcPct val="90000"/>
            </a:lnSpc>
            <a:spcBef>
              <a:spcPct val="0"/>
            </a:spcBef>
            <a:spcAft>
              <a:spcPct val="15000"/>
            </a:spcAft>
            <a:buSzPct val="80000"/>
            <a:buChar char="•"/>
          </a:pPr>
          <a:r>
            <a:rPr lang="fr-FR" sz="1400" kern="1200">
              <a:solidFill>
                <a:schemeClr val="tx1"/>
              </a:solidFill>
              <a:latin typeface="Arial" panose="020B0604020202020204" pitchFamily="34" charset="0"/>
              <a:ea typeface="Calibri"/>
              <a:cs typeface="Arial" panose="020B0604020202020204" pitchFamily="34" charset="0"/>
              <a:sym typeface="Calibri"/>
            </a:rPr>
            <a:t>Être interactif</a:t>
          </a:r>
        </a:p>
      </dsp:txBody>
      <dsp:txXfrm>
        <a:off x="2394974" y="627364"/>
        <a:ext cx="2037284" cy="3436635"/>
      </dsp:txXfrm>
    </dsp:sp>
    <dsp:sp modelId="{B0615C72-826A-4813-B462-B0BF205E2DAF}">
      <dsp:nvSpPr>
        <dsp:cNvPr id="0" name=""/>
        <dsp:cNvSpPr/>
      </dsp:nvSpPr>
      <dsp:spPr>
        <a:xfrm>
          <a:off x="4717478" y="0"/>
          <a:ext cx="2037284" cy="627364"/>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a:latin typeface="Arial" panose="020B0604020202020204" pitchFamily="34" charset="0"/>
              <a:cs typeface="Arial" panose="020B0604020202020204" pitchFamily="34" charset="0"/>
            </a:rPr>
            <a:t>Phase de débriefing</a:t>
          </a:r>
        </a:p>
      </dsp:txBody>
      <dsp:txXfrm>
        <a:off x="4717478" y="0"/>
        <a:ext cx="2037284" cy="627364"/>
      </dsp:txXfrm>
    </dsp:sp>
    <dsp:sp modelId="{4D716A25-E57F-4A62-B251-C08429882955}">
      <dsp:nvSpPr>
        <dsp:cNvPr id="0" name=""/>
        <dsp:cNvSpPr/>
      </dsp:nvSpPr>
      <dsp:spPr>
        <a:xfrm>
          <a:off x="4717478" y="627364"/>
          <a:ext cx="2037284" cy="3436635"/>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Expériences: qu’est ce qui s'est bien passé, quels sont les points à améliorer pour les prochains ateliers</a:t>
          </a:r>
        </a:p>
        <a:p>
          <a:pPr marL="114300" lvl="1" indent="-114300" algn="l" defTabSz="622300">
            <a:lnSpc>
              <a:spcPct val="90000"/>
            </a:lnSpc>
            <a:spcBef>
              <a:spcPct val="0"/>
            </a:spcBef>
            <a:spcAft>
              <a:spcPct val="15000"/>
            </a:spcAft>
            <a:buSzPct val="80000"/>
            <a:buChar char="•"/>
          </a:pPr>
          <a:r>
            <a:rPr lang="fr-FR" sz="1400" kern="1200" dirty="0">
              <a:solidFill>
                <a:schemeClr val="tx1"/>
              </a:solidFill>
              <a:latin typeface="Arial" panose="020B0604020202020204" pitchFamily="34" charset="0"/>
              <a:ea typeface="Calibri"/>
              <a:cs typeface="Arial" panose="020B0604020202020204" pitchFamily="34" charset="0"/>
              <a:sym typeface="Calibri"/>
            </a:rPr>
            <a:t>Besoins d’améliorer l’outil ? Informez-nous !</a:t>
          </a:r>
        </a:p>
      </dsp:txBody>
      <dsp:txXfrm>
        <a:off x="4717478" y="627364"/>
        <a:ext cx="2037284" cy="343663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823" y="3228896"/>
            <a:ext cx="7942580" cy="305895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af041488a_2_182: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4" name="Google Shape;444;g7af041488a_2_182: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45" name="Google Shape;445;g7af041488a_2_182: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2D4B11D5-61AD-1805-9DC0-01B1DB87CF81}"/>
            </a:ext>
          </a:extLst>
        </p:cNvPr>
        <p:cNvGrpSpPr/>
        <p:nvPr/>
      </p:nvGrpSpPr>
      <p:grpSpPr>
        <a:xfrm>
          <a:off x="0" y="0"/>
          <a:ext cx="0" cy="0"/>
          <a:chOff x="0" y="0"/>
          <a:chExt cx="0" cy="0"/>
        </a:xfrm>
      </p:grpSpPr>
      <p:sp>
        <p:nvSpPr>
          <p:cNvPr id="457" name="Google Shape;457;g7af041488a_2_195:notes">
            <a:extLst>
              <a:ext uri="{FF2B5EF4-FFF2-40B4-BE49-F238E27FC236}">
                <a16:creationId xmlns:a16="http://schemas.microsoft.com/office/drawing/2014/main" id="{6A90B80E-93D9-51DD-C54D-87ED784EB7D8}"/>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a:extLst>
              <a:ext uri="{FF2B5EF4-FFF2-40B4-BE49-F238E27FC236}">
                <a16:creationId xmlns:a16="http://schemas.microsoft.com/office/drawing/2014/main" id="{A715B73E-6842-E33C-2098-B3B32399C3C4}"/>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dirty="0"/>
          </a:p>
        </p:txBody>
      </p:sp>
      <p:sp>
        <p:nvSpPr>
          <p:cNvPr id="459" name="Google Shape;459;g7af041488a_2_195:notes">
            <a:extLst>
              <a:ext uri="{FF2B5EF4-FFF2-40B4-BE49-F238E27FC236}">
                <a16:creationId xmlns:a16="http://schemas.microsoft.com/office/drawing/2014/main" id="{17BA15C0-6137-BA91-EE37-C7CA2A9750D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858043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63726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92266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4915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05248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9469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7816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CEDRIG Opérationnel comprend 2 parties. </a:t>
            </a:r>
          </a:p>
          <a:p>
            <a:pPr marL="457200" lvl="0" indent="-228600" algn="l" rtl="0">
              <a:lnSpc>
                <a:spcPct val="100000"/>
              </a:lnSpc>
              <a:spcBef>
                <a:spcPts val="0"/>
              </a:spcBef>
              <a:spcAft>
                <a:spcPts val="0"/>
              </a:spcAft>
              <a:buSzPts val="1100"/>
              <a:buNone/>
            </a:pPr>
            <a:r>
              <a:rPr lang="fr-FR" dirty="0"/>
              <a:t>La partie I est l'analyse du contexte.</a:t>
            </a:r>
          </a:p>
          <a:p>
            <a:pPr marL="457200" lvl="0" indent="-228600" algn="l" rtl="0">
              <a:lnSpc>
                <a:spcPct val="100000"/>
              </a:lnSpc>
              <a:spcBef>
                <a:spcPts val="0"/>
              </a:spcBef>
              <a:spcAft>
                <a:spcPts val="0"/>
              </a:spcAft>
              <a:buSzPts val="1100"/>
              <a:buNone/>
            </a:pPr>
            <a:r>
              <a:rPr lang="fr-FR" dirty="0"/>
              <a:t>Sur le côté gauche, vous voyez l'arbre de navigation de la partie I qui vous guide à travers elle.</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4172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99561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5742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287979" lvl="0" indent="-287979" algn="l" rtl="0">
              <a:lnSpc>
                <a:spcPct val="100000"/>
              </a:lnSpc>
              <a:spcBef>
                <a:spcPts val="0"/>
              </a:spcBef>
              <a:spcAft>
                <a:spcPts val="0"/>
              </a:spcAft>
              <a:buSzPts val="1100"/>
              <a:buFont typeface="Arial"/>
              <a:buChar char="•"/>
            </a:pPr>
            <a:r>
              <a:rPr lang="fr-FR" dirty="0"/>
              <a:t>CEDRIG stimule le processus de développement de projets/stratégies et aide à identifier les mesures adéquates ;</a:t>
            </a:r>
          </a:p>
          <a:p>
            <a:pPr marL="287979" lvl="0" indent="-287979" algn="l" rtl="0">
              <a:lnSpc>
                <a:spcPct val="100000"/>
              </a:lnSpc>
              <a:spcBef>
                <a:spcPts val="0"/>
              </a:spcBef>
              <a:spcAft>
                <a:spcPts val="0"/>
              </a:spcAft>
              <a:buSzPts val="1100"/>
              <a:buFont typeface="Arial"/>
              <a:buChar char="•"/>
            </a:pPr>
            <a:r>
              <a:rPr lang="fr-FR" dirty="0"/>
              <a:t>Instrument pour les acteurs du développement et de l'aide humanitaire</a:t>
            </a: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8698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Risques : description qualitative de l'interaction entre les dangers, l'exposition et la vulnérabilité.</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1464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6694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7863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5195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Dans la partie II, l'analyse du projet, vous analysez les risques de C/RC/E sur votre projet, l'impact de votre projet sur C/RC/E, et vous définissez des mesures pour optimiser votre projet.</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4974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28</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fr-FR" dirty="0"/>
              <a:t>Les dommages potentiels dépendent de l'ampleur de l'événement naturel, ainsi que de la valeur, de la vulnérabilité et de la probabilité de sa présence.</a:t>
            </a:r>
          </a:p>
          <a:p>
            <a:pPr marL="171450" lvl="0" indent="-171450" algn="l" rtl="0">
              <a:spcBef>
                <a:spcPts val="360"/>
              </a:spcBef>
              <a:spcAft>
                <a:spcPts val="0"/>
              </a:spcAft>
              <a:buFontTx/>
              <a:buChar char="-"/>
            </a:pPr>
            <a:r>
              <a:rPr lang="fr-FR" dirty="0"/>
              <a:t>Dommages survenus = nombre de décès et pertes économiques.</a:t>
            </a:r>
          </a:p>
          <a:p>
            <a:pPr marL="171450" lvl="0" indent="-171450" algn="l" rtl="0">
              <a:spcBef>
                <a:spcPts val="360"/>
              </a:spcBef>
              <a:spcAft>
                <a:spcPts val="0"/>
              </a:spcAft>
              <a:buFontTx/>
              <a:buChar char="-"/>
            </a:pPr>
            <a:r>
              <a:rPr lang="fr-FR" dirty="0"/>
              <a:t>De nombreux événements ne peuvent être influencés : Géophysiques : tremblements de terre, éruptions volcaniques, tsunamis</a:t>
            </a:r>
          </a:p>
          <a:p>
            <a:pPr marL="171450" lvl="0" indent="-171450" algn="l" rtl="0">
              <a:spcBef>
                <a:spcPts val="360"/>
              </a:spcBef>
              <a:spcAft>
                <a:spcPts val="0"/>
              </a:spcAft>
              <a:buFontTx/>
              <a:buChar char="-"/>
            </a:pPr>
            <a:r>
              <a:rPr lang="fr-FR" dirty="0"/>
              <a:t>Cependant, nous pouvons influencer les dommages qu'ils causent. Les catastrophes naturelles ne sont pas simplement le résultat d'un événement naturel, mais une réaction.</a:t>
            </a:r>
          </a:p>
          <a:p>
            <a:pPr marL="171450" lvl="0" indent="-171450" algn="l" rtl="0">
              <a:spcBef>
                <a:spcPts val="360"/>
              </a:spcBef>
              <a:spcAft>
                <a:spcPts val="0"/>
              </a:spcAft>
              <a:buFontTx/>
              <a:buChar char="-"/>
            </a:pPr>
            <a:endParaRPr lang="fr-FR" dirty="0"/>
          </a:p>
          <a:p>
            <a:pPr marL="0" lvl="0" indent="0" algn="l" rtl="0">
              <a:spcBef>
                <a:spcPts val="360"/>
              </a:spcBef>
              <a:spcAft>
                <a:spcPts val="0"/>
              </a:spcAft>
              <a:buFontTx/>
              <a:buNone/>
            </a:pPr>
            <a:r>
              <a:rPr lang="fr-FR" dirty="0"/>
              <a:t>La vulnérabilité est souvent liée à la pauvreté. Les pauvres sont repoussés dans des zones moins sûres et sont beaucoup plus exposés à un événement naturel que les couches aisées de la population (souvent mieux protégées). La gouvernance et le développement jouent un rôle important.</a:t>
            </a:r>
            <a:endParaRPr dirty="0"/>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lvl="0" indent="0" algn="r" rtl="0">
              <a:spcBef>
                <a:spcPts val="0"/>
              </a:spcBef>
              <a:spcAft>
                <a:spcPts val="0"/>
              </a:spcAft>
              <a:buNone/>
            </a:pPr>
            <a:fld id="{00000000-1234-1234-1234-123412341234}" type="slidenum">
              <a:rPr lang="de"/>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5477839-C424-4E0A-A85B-A375B6F66883}"/>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4C829C4F-CBDC-42C1-ACE4-6937869F86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B5EACE8E-D896-436D-AB8C-357E79F595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6385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81702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30ED-7AC7-5104-6180-7E332EB6C3A3}"/>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8BCB54-B046-7F24-A1A2-8D6A19D76D7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9B5F057-432C-7327-3BCA-05D425A8EF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
        <p:nvSpPr>
          <p:cNvPr id="81924" name="Slide Number Placeholder 3">
            <a:extLst>
              <a:ext uri="{FF2B5EF4-FFF2-40B4-BE49-F238E27FC236}">
                <a16:creationId xmlns:a16="http://schemas.microsoft.com/office/drawing/2014/main" id="{5CFFC24B-8BF5-DF3A-71DE-B2A4C9DC46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891095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007814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35</a:t>
            </a:fld>
            <a:endParaRPr lang="en-GB" altLang="de-DE" sz="1200"/>
          </a:p>
        </p:txBody>
      </p:sp>
    </p:spTree>
    <p:extLst>
      <p:ext uri="{BB962C8B-B14F-4D97-AF65-F5344CB8AC3E}">
        <p14:creationId xmlns:p14="http://schemas.microsoft.com/office/powerpoint/2010/main" val="3606317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36</a:t>
            </a:fld>
            <a:endParaRPr lang="en-GB" altLang="de-DE" sz="1200"/>
          </a:p>
        </p:txBody>
      </p:sp>
    </p:spTree>
    <p:extLst>
      <p:ext uri="{BB962C8B-B14F-4D97-AF65-F5344CB8AC3E}">
        <p14:creationId xmlns:p14="http://schemas.microsoft.com/office/powerpoint/2010/main" val="1535085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791548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50034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6065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55286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27464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EBE69A1-DBAA-4773-9CAE-1003F44CA021}"/>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5CCA225-BBE1-405F-8DFB-2722A24B59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fr-FR" altLang="de-DE" dirty="0"/>
              <a:t>La CEDRIG est pertinente dans tous les secteurs du développement</a:t>
            </a:r>
            <a:endParaRPr lang="de-CH" altLang="de-DE" dirty="0"/>
          </a:p>
        </p:txBody>
      </p:sp>
      <p:sp>
        <p:nvSpPr>
          <p:cNvPr id="33796" name="Slide Number Placeholder 3">
            <a:extLst>
              <a:ext uri="{FF2B5EF4-FFF2-40B4-BE49-F238E27FC236}">
                <a16:creationId xmlns:a16="http://schemas.microsoft.com/office/drawing/2014/main" id="{D106EABF-8A85-492B-8992-65FC60EF84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8B4DA8A-1CF9-49C5-ADD6-2257C7BBF161}" type="slidenum">
              <a:rPr lang="en-GB" altLang="de-DE" sz="1200" smtClean="0"/>
              <a:pPr/>
              <a:t>5</a:t>
            </a:fld>
            <a:endParaRPr lang="en-GB" altLang="de-DE"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46809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80689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93281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62453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972523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12435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9976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CEDRIG Strategic comprend 2 parties. La partie I est l'analyse du contexte. </a:t>
            </a:r>
          </a:p>
          <a:p>
            <a:pPr marL="457200" lvl="0" indent="-228600" algn="l" rtl="0">
              <a:lnSpc>
                <a:spcPct val="100000"/>
              </a:lnSpc>
              <a:spcBef>
                <a:spcPts val="0"/>
              </a:spcBef>
              <a:spcAft>
                <a:spcPts val="0"/>
              </a:spcAft>
              <a:buSzPts val="1100"/>
              <a:buNone/>
            </a:pPr>
            <a:r>
              <a:rPr lang="fr-FR" dirty="0"/>
              <a:t>Sur le côté gauche, vous voyez l'arbre de navigation de la partie I qui vous guide à travers elle.</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381179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08173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01220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af041488a_2_217: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6" name="Google Shape;496;g7af041488a_2_217: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L'outil CEDRIG comporte deux modules : </a:t>
            </a:r>
          </a:p>
          <a:p>
            <a:pPr marL="457200" lvl="0" indent="-228600" algn="l" rtl="0">
              <a:lnSpc>
                <a:spcPct val="100000"/>
              </a:lnSpc>
              <a:spcBef>
                <a:spcPts val="0"/>
              </a:spcBef>
              <a:spcAft>
                <a:spcPts val="0"/>
              </a:spcAft>
              <a:buSzPts val="1100"/>
              <a:buFontTx/>
              <a:buChar char="-"/>
            </a:pPr>
            <a:r>
              <a:rPr lang="fr-FR" dirty="0"/>
              <a:t>CEDRIG Stratégique pour les stratégies et les programmes</a:t>
            </a:r>
          </a:p>
          <a:p>
            <a:pPr marL="457200" lvl="0" indent="-228600" algn="l" rtl="0">
              <a:lnSpc>
                <a:spcPct val="100000"/>
              </a:lnSpc>
              <a:spcBef>
                <a:spcPts val="0"/>
              </a:spcBef>
              <a:spcAft>
                <a:spcPts val="0"/>
              </a:spcAft>
              <a:buSzPts val="1100"/>
              <a:buFontTx/>
              <a:buChar char="-"/>
            </a:pPr>
            <a:r>
              <a:rPr lang="fr-FR" dirty="0"/>
              <a:t>CEDRIG Opérationnel pour les projets</a:t>
            </a:r>
            <a:endParaRPr dirty="0"/>
          </a:p>
        </p:txBody>
      </p:sp>
      <p:sp>
        <p:nvSpPr>
          <p:cNvPr id="497" name="Google Shape;497;g7af041488a_2_217: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960760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Risques : description qualitative de l'interaction entre les dangers, l'exposition et la vulnérabilité.</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171361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13796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722683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35734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Dans la partie II, l'analyse de la stratégie, vous analysez les risques des C/D/E sur votre stratégie, l'impact de votre stratégie sur les C/D/E, et vous définissez des mesures pour optimiser votre stratégie.</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365803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06826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fr-FR" dirty="0"/>
              <a:t>Les dommages potentiels dépendent de l'ampleur de l'événement naturel, ainsi que de la valeur, de la vulnérabilité et de la probabilité de sa présence.</a:t>
            </a:r>
          </a:p>
          <a:p>
            <a:pPr marL="171450" lvl="0" indent="-171450" algn="l" rtl="0">
              <a:spcBef>
                <a:spcPts val="360"/>
              </a:spcBef>
              <a:spcAft>
                <a:spcPts val="0"/>
              </a:spcAft>
              <a:buFontTx/>
              <a:buChar char="-"/>
            </a:pPr>
            <a:r>
              <a:rPr lang="fr-FR" dirty="0"/>
              <a:t>Dommages survenus = nombre de décès et pertes économiques.</a:t>
            </a:r>
          </a:p>
          <a:p>
            <a:pPr marL="171450" lvl="0" indent="-171450" algn="l" rtl="0">
              <a:spcBef>
                <a:spcPts val="360"/>
              </a:spcBef>
              <a:spcAft>
                <a:spcPts val="0"/>
              </a:spcAft>
              <a:buFontTx/>
              <a:buChar char="-"/>
            </a:pPr>
            <a:r>
              <a:rPr lang="fr-FR" dirty="0"/>
              <a:t>De nombreux événements ne peuvent être influencés : Géophysiques : tremblements de terre, éruptions volcaniques, tsunamis</a:t>
            </a:r>
          </a:p>
          <a:p>
            <a:pPr marL="171450" lvl="0" indent="-171450" algn="l" rtl="0">
              <a:spcBef>
                <a:spcPts val="360"/>
              </a:spcBef>
              <a:spcAft>
                <a:spcPts val="0"/>
              </a:spcAft>
              <a:buFontTx/>
              <a:buChar char="-"/>
            </a:pPr>
            <a:r>
              <a:rPr lang="fr-FR" dirty="0"/>
              <a:t>Cependant, nous pouvons influencer les dommages qu'ils causent. Les catastrophes naturelles ne sont pas simplement le résultat d'un événement naturel, mais une réaction.</a:t>
            </a:r>
          </a:p>
          <a:p>
            <a:pPr marL="171450" lvl="0" indent="-171450" algn="l" rtl="0">
              <a:spcBef>
                <a:spcPts val="360"/>
              </a:spcBef>
              <a:spcAft>
                <a:spcPts val="0"/>
              </a:spcAft>
              <a:buFontTx/>
              <a:buChar char="-"/>
            </a:pPr>
            <a:endParaRPr lang="fr-FR" dirty="0"/>
          </a:p>
          <a:p>
            <a:pPr marL="0" lvl="0" indent="0" algn="l" rtl="0">
              <a:spcBef>
                <a:spcPts val="360"/>
              </a:spcBef>
              <a:spcAft>
                <a:spcPts val="0"/>
              </a:spcAft>
              <a:buFontTx/>
              <a:buNone/>
            </a:pPr>
            <a:r>
              <a:rPr lang="fr-FR" dirty="0"/>
              <a:t>La vulnérabilité est souvent liée à la pauvreté. Les pauvres sont repoussés dans des zones moins sûres et sont beaucoup plus exposés à un événement naturel que les couches aisées de la population (souvent mieux protégées). La gouvernance et le développement jouent un rôle important.</a:t>
            </a:r>
          </a:p>
          <a:p>
            <a:pPr marL="0" lvl="0" indent="0" algn="l" rtl="0">
              <a:spcBef>
                <a:spcPts val="360"/>
              </a:spcBef>
              <a:spcAft>
                <a:spcPts val="0"/>
              </a:spcAft>
              <a:buNone/>
            </a:pPr>
            <a:endParaRPr dirty="0"/>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8716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632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fr-FR" altLang="de-DE" dirty="0"/>
              <a:t>Tout d'abord, vous devez définir les risques qui sont pertinents pour votre stratégie. Vous pouvez importer des risques de votre analyse contextuelle</a:t>
            </a:r>
            <a:endParaRPr lang="de-CH" altLang="de-DE" dirty="0"/>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57099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48BB349-49B4-B77E-8AB4-7D374B095CE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682DB98-AD39-18F7-D3E3-3E43B6C6138B}"/>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a:extLst>
              <a:ext uri="{FF2B5EF4-FFF2-40B4-BE49-F238E27FC236}">
                <a16:creationId xmlns:a16="http://schemas.microsoft.com/office/drawing/2014/main" id="{A59F17E1-2432-AEDF-4B90-AF5F0493B103}"/>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fr-FR" dirty="0"/>
              <a:t>Selon que vous souhaitez évaluer une stratégie ou un projet, vous réalisez une étude stratégique ou opérationnelle CEDRIG. Dans les deux cas, vous commencez par la partie I, qui est l'analyse du contexte. La partie II s'appuie ensuite sur cette analyse du contexte et examine l'interaction de votre projet/stratégie avec le contexte du CDE. La partie II ne peut toutefois être réalisée que s'il existe un projet/stratégie concret ou une ébauche de projet/stratégie.</a:t>
            </a:r>
            <a:endParaRPr dirty="0"/>
          </a:p>
        </p:txBody>
      </p:sp>
      <p:sp>
        <p:nvSpPr>
          <p:cNvPr id="483" name="Google Shape;483;g7af041488a_2_204:notes">
            <a:extLst>
              <a:ext uri="{FF2B5EF4-FFF2-40B4-BE49-F238E27FC236}">
                <a16:creationId xmlns:a16="http://schemas.microsoft.com/office/drawing/2014/main" id="{C9091244-5EDB-A964-83E5-194F40CA395D}"/>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56188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fr-FR" altLang="de-DE" dirty="0"/>
              <a:t>Vous pouvez également ajouter de nouveaux risques.</a:t>
            </a:r>
            <a:endParaRPr lang="de-CH" altLang="de-DE" dirty="0"/>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83020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endParaRPr lang="de-CH" altLang="de-DE" dirty="0"/>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267038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380230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AAE557-CA90-4210-985A-94866F3BE646}" type="slidenum">
              <a:rPr kumimoji="0" lang="en-GB" altLang="de-DE" sz="1200" b="0" i="0" u="none" strike="noStrike" kern="0" cap="none" spc="0" normalizeH="0" baseline="0" noProof="0" smtClean="0">
                <a:ln>
                  <a:noFill/>
                </a:ln>
                <a:solidFill>
                  <a:srgbClr val="000000"/>
                </a:solidFill>
                <a:effectLst/>
                <a:uLnTx/>
                <a:uFillTx/>
                <a:latin typeface="Gill Sans" charset="0"/>
                <a:sym typeface="Gill Sans" charset="0"/>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GB" altLang="de-DE" sz="1200" b="0" i="0" u="none" strike="noStrike" kern="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1547272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26732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634324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64302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772358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275121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98094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pPr>
            <a:r>
              <a:rPr lang="fr-FR" dirty="0"/>
              <a:t>Perspective du risque : Déterminer si les objectifs, les buts ou les priorités du projet sont menacés par le changement climatique, les questions environnementales ou les risques naturels</a:t>
            </a:r>
          </a:p>
          <a:p>
            <a:pPr marL="457200" lvl="0" indent="-228600" algn="l" rtl="0">
              <a:lnSpc>
                <a:spcPct val="100000"/>
              </a:lnSpc>
              <a:spcBef>
                <a:spcPts val="0"/>
              </a:spcBef>
              <a:spcAft>
                <a:spcPts val="0"/>
              </a:spcAft>
              <a:buSzPts val="1100"/>
            </a:pPr>
            <a:r>
              <a:rPr lang="fr-FR" dirty="0"/>
              <a:t>Perspective de l'impact : déterminer si le projet peut avoir des effets négatifs sur le climat ou l'environnement, ou s'il crée ou exacerbe des risques</a:t>
            </a:r>
          </a:p>
          <a:p>
            <a:pPr marL="457200" lvl="0" indent="-228600" algn="l" rtl="0">
              <a:lnSpc>
                <a:spcPct val="100000"/>
              </a:lnSpc>
              <a:spcBef>
                <a:spcPts val="0"/>
              </a:spcBef>
              <a:spcAft>
                <a:spcPts val="0"/>
              </a:spcAft>
              <a:buSzPts val="1100"/>
            </a:pPr>
            <a:r>
              <a:rPr lang="fr-FR" dirty="0"/>
              <a:t>Optimisation : Ajustez votre projet/stratégie pour intégrer le changement climatique, la réduction des risques de catastrophe et l'environnement (C/D/E) dans vos activités, identifiez les points d'entrée pour la création d'impacts positifs sur le C/D/E, et créez et utilisez des synergies et des </a:t>
            </a:r>
            <a:r>
              <a:rPr lang="fr-FR" dirty="0" err="1"/>
              <a:t>co</a:t>
            </a:r>
            <a:r>
              <a:rPr lang="fr-FR" dirty="0"/>
              <a:t>-bénéfices avec des initiatives, des projets et des acteurs existants.</a:t>
            </a:r>
            <a:endParaRPr dirty="0"/>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5920675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9359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E74E8CE-A6C5-4C3A-BF6F-76D82BA2A668}"/>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F2FEE6C9-8792-4BD8-8A2F-17FA3E4F00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lgn="l">
              <a:buNone/>
            </a:pPr>
            <a:r>
              <a:rPr lang="fr-FR" b="0" i="0" dirty="0">
                <a:effectLst/>
                <a:latin typeface="firasans"/>
              </a:rPr>
              <a:t>Les notes d'intégration thématique (TIB) sont structurées selon l'approche CEDRIG et fournissent des compilations des interrelations entre un secteur de développement et le changement climatique, les risques de catastrophes et l'environnement (C/D/E). Les </a:t>
            </a:r>
            <a:r>
              <a:rPr lang="fr-FR" b="0" i="0" dirty="0" err="1">
                <a:effectLst/>
                <a:latin typeface="firasans"/>
              </a:rPr>
              <a:t>TIBs</a:t>
            </a:r>
            <a:r>
              <a:rPr lang="fr-FR" b="0" i="0" dirty="0">
                <a:effectLst/>
                <a:latin typeface="firasans"/>
              </a:rPr>
              <a:t> peuvent inspirer, et sont destinés à soutenir la manière CEDRIG de penser à ces interrelations dans tous les modules, et à toutes les étapes des études. Les objectifs sont les suivants</a:t>
            </a:r>
          </a:p>
          <a:p>
            <a:pPr marL="457200" indent="-298450" algn="l">
              <a:buFontTx/>
              <a:buChar char="-"/>
            </a:pPr>
            <a:r>
              <a:rPr lang="fr-FR" b="0" i="0" dirty="0">
                <a:effectLst/>
                <a:latin typeface="firasans"/>
              </a:rPr>
              <a:t>Aider les utilisateurs à comprendre les risques potentiels d'un secteur, d'un projet ou d'un système</a:t>
            </a:r>
          </a:p>
          <a:p>
            <a:pPr marL="457200" indent="-298450" algn="l">
              <a:buFontTx/>
              <a:buChar char="-"/>
            </a:pPr>
            <a:r>
              <a:rPr lang="fr-FR" b="0" i="0" dirty="0">
                <a:effectLst/>
                <a:latin typeface="firasans"/>
              </a:rPr>
              <a:t>Mettre en évidence les impacts négatifs possibles des secteurs de développement sur le climat, les risques de catastrophes et l'environnement</a:t>
            </a:r>
          </a:p>
          <a:p>
            <a:pPr marL="457200" indent="-298450" algn="l">
              <a:buFontTx/>
              <a:buChar char="-"/>
            </a:pPr>
            <a:r>
              <a:rPr lang="fr-FR" b="0" i="0" dirty="0">
                <a:effectLst/>
                <a:latin typeface="firasans"/>
              </a:rPr>
              <a:t>Offrir des conseils pratiques sur les options d'intégration des considérations C/D/E dans le secteur d'intérêt, et montrer comment ajouter de la valeur, assurer l'écologisation, et protéger le secteur contre les risques.</a:t>
            </a:r>
            <a:endParaRPr lang="de-CH" altLang="de-DE" dirty="0"/>
          </a:p>
        </p:txBody>
      </p:sp>
      <p:sp>
        <p:nvSpPr>
          <p:cNvPr id="120836" name="Slide Number Placeholder 3">
            <a:extLst>
              <a:ext uri="{FF2B5EF4-FFF2-40B4-BE49-F238E27FC236}">
                <a16:creationId xmlns:a16="http://schemas.microsoft.com/office/drawing/2014/main" id="{AC5D7914-DE46-445F-9FE2-FE0477876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41363" indent="-284163">
              <a:defRPr sz="4200">
                <a:solidFill>
                  <a:srgbClr val="000000"/>
                </a:solidFill>
                <a:latin typeface="Gill Sans" charset="0"/>
                <a:cs typeface="ヒラギノ角ゴ ProN W3" charset="0"/>
                <a:sym typeface="Gill Sans" charset="0"/>
              </a:defRPr>
            </a:lvl2pPr>
            <a:lvl3pPr marL="1141413" indent="-227013">
              <a:defRPr sz="4200">
                <a:solidFill>
                  <a:srgbClr val="000000"/>
                </a:solidFill>
                <a:latin typeface="Gill Sans" charset="0"/>
                <a:cs typeface="ヒラギノ角ゴ ProN W3" charset="0"/>
                <a:sym typeface="Gill Sans" charset="0"/>
              </a:defRPr>
            </a:lvl3pPr>
            <a:lvl4pPr marL="1598613" indent="-227013">
              <a:defRPr sz="4200">
                <a:solidFill>
                  <a:srgbClr val="000000"/>
                </a:solidFill>
                <a:latin typeface="Gill Sans" charset="0"/>
                <a:cs typeface="ヒラギノ角ゴ ProN W3" charset="0"/>
                <a:sym typeface="Gill Sans" charset="0"/>
              </a:defRPr>
            </a:lvl4pPr>
            <a:lvl5pPr marL="2055813" indent="-227013">
              <a:defRPr sz="4200">
                <a:solidFill>
                  <a:srgbClr val="000000"/>
                </a:solidFill>
                <a:latin typeface="Gill Sans" charset="0"/>
                <a:cs typeface="ヒラギノ角ゴ ProN W3" charset="0"/>
                <a:sym typeface="Gill Sans" charset="0"/>
              </a:defRPr>
            </a:lvl5pPr>
            <a:lvl6pPr marL="25130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02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74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46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19B81B5-9191-453A-A439-461E783B91B2}" type="slidenum">
              <a:rPr lang="en-GB" altLang="de-DE" sz="1200" smtClean="0"/>
              <a:pPr/>
              <a:t>9</a:t>
            </a:fld>
            <a:endParaRPr lang="en-GB" altLang="de-DE" sz="1200"/>
          </a:p>
        </p:txBody>
      </p:sp>
    </p:spTree>
    <p:extLst>
      <p:ext uri="{BB962C8B-B14F-4D97-AF65-F5344CB8AC3E}">
        <p14:creationId xmlns:p14="http://schemas.microsoft.com/office/powerpoint/2010/main" val="8416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fr-FR" dirty="0"/>
              <a:t>Voici à quoi ressemblera la page d'accueil de l'outil CEDRIG lorsqu'il y aura des études publiques.</a:t>
            </a:r>
            <a:endParaRPr lang="de" dirty="0"/>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44913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37350" y="471200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pic>
        <p:nvPicPr>
          <p:cNvPr id="8" name="Google Shape;566;p92">
            <a:extLst>
              <a:ext uri="{FF2B5EF4-FFF2-40B4-BE49-F238E27FC236}">
                <a16:creationId xmlns:a16="http://schemas.microsoft.com/office/drawing/2014/main" id="{BDBE9D97-DFCE-4469-A1F9-8C01D143A955}"/>
              </a:ext>
            </a:extLst>
          </p:cNvPr>
          <p:cNvPicPr preferRelativeResize="0"/>
          <p:nvPr userDrawn="1"/>
        </p:nvPicPr>
        <p:blipFill rotWithShape="1">
          <a:blip r:embed="rId2">
            <a:alphaModFix/>
          </a:blip>
          <a:srcRect/>
          <a:stretch/>
        </p:blipFill>
        <p:spPr>
          <a:xfrm>
            <a:off x="212878" y="160308"/>
            <a:ext cx="197644" cy="21550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111" name="Google Shape;111;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Tx/>
              <a:buSzPct val="80000"/>
              <a:buFont typeface="Arial" panose="020B0604020202020204" pitchFamily="34" charset="0"/>
              <a:buChar char="•"/>
              <a:defRPr>
                <a:solidFill>
                  <a:schemeClr val="tx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dirty="0"/>
          </a:p>
        </p:txBody>
      </p:sp>
    </p:spTree>
    <p:extLst>
      <p:ext uri="{BB962C8B-B14F-4D97-AF65-F5344CB8AC3E}">
        <p14:creationId xmlns:p14="http://schemas.microsoft.com/office/powerpoint/2010/main" val="23513514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Google Shape;110;p28">
            <a:extLst>
              <a:ext uri="{FF2B5EF4-FFF2-40B4-BE49-F238E27FC236}">
                <a16:creationId xmlns:a16="http://schemas.microsoft.com/office/drawing/2014/main" id="{4B39612E-369C-AEC7-440F-ECA7A6994879}"/>
              </a:ext>
            </a:extLst>
          </p:cNvPr>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7" name="Google Shape;111;p28">
            <a:extLst>
              <a:ext uri="{FF2B5EF4-FFF2-40B4-BE49-F238E27FC236}">
                <a16:creationId xmlns:a16="http://schemas.microsoft.com/office/drawing/2014/main" id="{A803A758-7872-F622-113A-0E4CA6CCC07C}"/>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ct val="80000"/>
              <a:buFont typeface="Arial" panose="020B0604020202020204" pitchFamily="34" charset="0"/>
              <a:buChar char="•"/>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dirty="0"/>
          </a:p>
        </p:txBody>
      </p:sp>
      <p:pic>
        <p:nvPicPr>
          <p:cNvPr id="8" name="Google Shape;566;p92">
            <a:extLst>
              <a:ext uri="{FF2B5EF4-FFF2-40B4-BE49-F238E27FC236}">
                <a16:creationId xmlns:a16="http://schemas.microsoft.com/office/drawing/2014/main" id="{17FD41D3-484B-D420-68CD-AA23E9E7D4CA}"/>
              </a:ext>
            </a:extLst>
          </p:cNvPr>
          <p:cNvPicPr preferRelativeResize="0"/>
          <p:nvPr userDrawn="1"/>
        </p:nvPicPr>
        <p:blipFill rotWithShape="1">
          <a:blip r:embed="rId2">
            <a:alphaModFix/>
          </a:blip>
          <a:srcRect/>
          <a:stretch/>
        </p:blipFill>
        <p:spPr>
          <a:xfrm>
            <a:off x="212878" y="162147"/>
            <a:ext cx="197644" cy="215503"/>
          </a:xfrm>
          <a:prstGeom prst="rect">
            <a:avLst/>
          </a:prstGeom>
          <a:noFill/>
          <a:ln>
            <a:noFill/>
          </a:ln>
        </p:spPr>
      </p:pic>
    </p:spTree>
    <p:extLst>
      <p:ext uri="{BB962C8B-B14F-4D97-AF65-F5344CB8AC3E}">
        <p14:creationId xmlns:p14="http://schemas.microsoft.com/office/powerpoint/2010/main" val="30619809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10" name="Google Shape;566;p92">
            <a:extLst>
              <a:ext uri="{FF2B5EF4-FFF2-40B4-BE49-F238E27FC236}">
                <a16:creationId xmlns:a16="http://schemas.microsoft.com/office/drawing/2014/main" id="{A6E5D9E7-6936-4537-8DEB-5722D057478D}"/>
              </a:ext>
            </a:extLst>
          </p:cNvPr>
          <p:cNvPicPr preferRelativeResize="0"/>
          <p:nvPr userDrawn="1"/>
        </p:nvPicPr>
        <p:blipFill rotWithShape="1">
          <a:blip r:embed="rId5">
            <a:alphaModFix/>
          </a:blip>
          <a:srcRect/>
          <a:stretch/>
        </p:blipFill>
        <p:spPr>
          <a:xfrm>
            <a:off x="212878" y="162147"/>
            <a:ext cx="197644" cy="215503"/>
          </a:xfrm>
          <a:prstGeom prst="rect">
            <a:avLst/>
          </a:prstGeom>
          <a:noFill/>
          <a:ln>
            <a:noFill/>
          </a:ln>
        </p:spPr>
      </p:pic>
      <p:pic>
        <p:nvPicPr>
          <p:cNvPr id="9" name="Picture 8">
            <a:extLst>
              <a:ext uri="{FF2B5EF4-FFF2-40B4-BE49-F238E27FC236}">
                <a16:creationId xmlns:a16="http://schemas.microsoft.com/office/drawing/2014/main" id="{1A723E7C-721D-4863-9084-B8343DE9A36D}"/>
              </a:ext>
            </a:extLst>
          </p:cNvPr>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5510010" y="4580342"/>
            <a:ext cx="3596640" cy="5085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73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de-CH"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CH"/>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65EEBB-33ED-43FB-9046-EF91ED4FB904}" type="slidenum">
              <a:rPr lang="de-CH" smtClean="0"/>
              <a:t>‹Nr.›</a:t>
            </a:fld>
            <a:endParaRPr lang="de-CH"/>
          </a:p>
        </p:txBody>
      </p:sp>
    </p:spTree>
    <p:extLst>
      <p:ext uri="{BB962C8B-B14F-4D97-AF65-F5344CB8AC3E}">
        <p14:creationId xmlns:p14="http://schemas.microsoft.com/office/powerpoint/2010/main" val="3326199274"/>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www.youtube.com/embed/HCXR9QaDq10?list=PLLwnjE7dvJ58fhXkbl7Sw0PYbYo-8m9hs"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xIP1xRim4X4"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edrig.or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www.ipcc.ch/report/managing-the-risks-of-extreme-events-and-disasters-to-advance-climate-change-adaptatio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Ym7CCrNqYcA?list=PLLwnjE7dvJ58fhXkbl7Sw0PYbYo-8m9hs"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ideo" Target="https://www.youtube.com/embed/43_X8t2I954?list=PLLwnjE7dvJ58fhXkbl7Sw0PYbYo-8m9hs" TargetMode="Externa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43_X8t2I954"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ipcc.ch/report/managing-the-risks-of-extreme-events-and-disasters-to-advance-climate-change-adaptation/"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cedrig.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sdc-cde.ch/"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85"/>
          <p:cNvSpPr/>
          <p:nvPr/>
        </p:nvSpPr>
        <p:spPr>
          <a:xfrm>
            <a:off x="1741885" y="215504"/>
            <a:ext cx="5572125" cy="352425"/>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None/>
            </a:pPr>
            <a:endParaRPr sz="2100" b="1" i="0" u="none" strike="noStrike" cap="none">
              <a:solidFill>
                <a:srgbClr val="006A91"/>
              </a:solidFill>
              <a:latin typeface="Arial"/>
              <a:ea typeface="Arial"/>
              <a:cs typeface="Arial"/>
              <a:sym typeface="Arial"/>
            </a:endParaRPr>
          </a:p>
        </p:txBody>
      </p:sp>
      <p:sp>
        <p:nvSpPr>
          <p:cNvPr id="449" name="Google Shape;449;p85"/>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itel 1">
            <a:extLst>
              <a:ext uri="{FF2B5EF4-FFF2-40B4-BE49-F238E27FC236}">
                <a16:creationId xmlns:a16="http://schemas.microsoft.com/office/drawing/2014/main" id="{F2D4F835-2148-9743-23DF-803D99F0CCCC}"/>
              </a:ext>
            </a:extLst>
          </p:cNvPr>
          <p:cNvSpPr>
            <a:spLocks noGrp="1"/>
          </p:cNvSpPr>
          <p:nvPr>
            <p:ph type="title"/>
          </p:nvPr>
        </p:nvSpPr>
        <p:spPr/>
        <p:txBody>
          <a:bodyPr>
            <a:normAutofit/>
          </a:bodyPr>
          <a:lstStyle/>
          <a:p>
            <a:r>
              <a:rPr lang="fr-FR" sz="2400" b="1" dirty="0">
                <a:solidFill>
                  <a:srgbClr val="FF0000"/>
                </a:solidFill>
                <a:latin typeface="Arial"/>
                <a:cs typeface="Arial"/>
              </a:rPr>
              <a:t>Présentation du diaporama / </a:t>
            </a:r>
            <a:r>
              <a:rPr lang="fr-FR" sz="2400" b="1" dirty="0" err="1">
                <a:solidFill>
                  <a:srgbClr val="FF0000"/>
                </a:solidFill>
                <a:latin typeface="Arial"/>
                <a:cs typeface="Arial"/>
              </a:rPr>
              <a:t>Averstissement</a:t>
            </a:r>
            <a:endParaRPr lang="fr-FR" sz="2400" b="1" dirty="0">
              <a:solidFill>
                <a:srgbClr val="FF0000"/>
              </a:solidFill>
              <a:latin typeface="Arial"/>
              <a:cs typeface="Arial"/>
            </a:endParaRPr>
          </a:p>
        </p:txBody>
      </p:sp>
      <p:sp>
        <p:nvSpPr>
          <p:cNvPr id="3" name="Inhaltsplatzhalter 2">
            <a:extLst>
              <a:ext uri="{FF2B5EF4-FFF2-40B4-BE49-F238E27FC236}">
                <a16:creationId xmlns:a16="http://schemas.microsoft.com/office/drawing/2014/main" id="{EAD09245-FE82-C1C2-94FF-FB58BA9D77EB}"/>
              </a:ext>
            </a:extLst>
          </p:cNvPr>
          <p:cNvSpPr>
            <a:spLocks noGrp="1"/>
          </p:cNvSpPr>
          <p:nvPr>
            <p:ph type="body" idx="1"/>
          </p:nvPr>
        </p:nvSpPr>
        <p:spPr/>
        <p:txBody>
          <a:bodyPr>
            <a:normAutofit/>
          </a:bodyPr>
          <a:lstStyle/>
          <a:p>
            <a:r>
              <a:rPr lang="fr-FR" dirty="0">
                <a:solidFill>
                  <a:srgbClr val="FF0000"/>
                </a:solidFill>
              </a:rPr>
              <a:t>Ce diaporama est fourni par le réseau Climat, RRC et environnement de la DDC. Il vise à servir de modèle pour les formations CEDRIG.</a:t>
            </a:r>
            <a:r>
              <a:rPr lang="fr-FR" sz="1800" dirty="0">
                <a:solidFill>
                  <a:srgbClr val="FF0000"/>
                </a:solidFill>
              </a:rPr>
              <a:t> </a:t>
            </a:r>
          </a:p>
          <a:p>
            <a:r>
              <a:rPr lang="fr-FR" sz="1800" dirty="0">
                <a:solidFill>
                  <a:srgbClr val="FF0000"/>
                </a:solidFill>
              </a:rPr>
              <a:t>Vous pouvez l’utiliser en totalité ou en partie pour les formations CEDRIG.</a:t>
            </a:r>
          </a:p>
          <a:p>
            <a:r>
              <a:rPr lang="fr-FR" sz="1800" b="1" dirty="0">
                <a:solidFill>
                  <a:srgbClr val="FF0000"/>
                </a:solidFill>
              </a:rPr>
              <a:t>Son utilisation est à vos risques et périls. La DDC décline toute responsabilité quant à l’utilisation de l’ensemble ou de parties de cette présentation.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F0476102-8598-B354-DE82-F5A4039AC342}"/>
              </a:ext>
            </a:extLst>
          </p:cNvPr>
          <p:cNvSpPr>
            <a:spLocks noGrp="1"/>
          </p:cNvSpPr>
          <p:nvPr>
            <p:ph type="title"/>
          </p:nvPr>
        </p:nvSpPr>
        <p:spPr/>
        <p:txBody>
          <a:bodyPr/>
          <a:lstStyle/>
          <a:p>
            <a:r>
              <a:rPr lang="fr-FR"/>
              <a:t>CEDRIG : Vue d'ensemble</a:t>
            </a:r>
          </a:p>
        </p:txBody>
      </p:sp>
      <p:sp>
        <p:nvSpPr>
          <p:cNvPr id="3" name="Textplatzhalter 2">
            <a:extLst>
              <a:ext uri="{FF2B5EF4-FFF2-40B4-BE49-F238E27FC236}">
                <a16:creationId xmlns:a16="http://schemas.microsoft.com/office/drawing/2014/main" id="{8AFF4BD0-5C18-73F4-25B9-FAD5C377CE19}"/>
              </a:ext>
            </a:extLst>
          </p:cNvPr>
          <p:cNvSpPr>
            <a:spLocks noGrp="1"/>
          </p:cNvSpPr>
          <p:nvPr>
            <p:ph type="body" idx="1"/>
          </p:nvPr>
        </p:nvSpPr>
        <p:spPr/>
        <p:txBody>
          <a:bodyPr/>
          <a:lstStyle/>
          <a:p>
            <a:endParaRPr lang="de-CH"/>
          </a:p>
        </p:txBody>
      </p:sp>
      <p:pic>
        <p:nvPicPr>
          <p:cNvPr id="5" name="Picture 4">
            <a:extLst>
              <a:ext uri="{FF2B5EF4-FFF2-40B4-BE49-F238E27FC236}">
                <a16:creationId xmlns:a16="http://schemas.microsoft.com/office/drawing/2014/main" id="{E3506475-43CD-4799-1E3E-C7DB643ED3F8}"/>
              </a:ext>
            </a:extLst>
          </p:cNvPr>
          <p:cNvPicPr>
            <a:picLocks noChangeAspect="1"/>
          </p:cNvPicPr>
          <p:nvPr/>
        </p:nvPicPr>
        <p:blipFill>
          <a:blip r:embed="rId3"/>
          <a:stretch>
            <a:fillRect/>
          </a:stretch>
        </p:blipFill>
        <p:spPr>
          <a:xfrm>
            <a:off x="324528" y="646829"/>
            <a:ext cx="7962221" cy="4295852"/>
          </a:xfrm>
          <a:prstGeom prst="rect">
            <a:avLst/>
          </a:prstGeom>
        </p:spPr>
      </p:pic>
    </p:spTree>
    <p:extLst>
      <p:ext uri="{BB962C8B-B14F-4D97-AF65-F5344CB8AC3E}">
        <p14:creationId xmlns:p14="http://schemas.microsoft.com/office/powerpoint/2010/main" val="362772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76EE0D2F-5728-F857-52D8-D026F32662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3D86F6-F3B4-1087-BC05-11B6A6F2FFD6}"/>
              </a:ext>
            </a:extLst>
          </p:cNvPr>
          <p:cNvSpPr>
            <a:spLocks noGrp="1"/>
          </p:cNvSpPr>
          <p:nvPr>
            <p:ph type="title"/>
          </p:nvPr>
        </p:nvSpPr>
        <p:spPr/>
        <p:txBody>
          <a:bodyPr/>
          <a:lstStyle/>
          <a:p>
            <a:r>
              <a:rPr lang="fr-CH" dirty="0"/>
              <a:t>Présentation méthodique – Différentes façons de mener un atelier CEDRIG</a:t>
            </a:r>
          </a:p>
        </p:txBody>
      </p:sp>
      <p:sp>
        <p:nvSpPr>
          <p:cNvPr id="4" name="Textplatzhalter 3">
            <a:extLst>
              <a:ext uri="{FF2B5EF4-FFF2-40B4-BE49-F238E27FC236}">
                <a16:creationId xmlns:a16="http://schemas.microsoft.com/office/drawing/2014/main" id="{2B5E30A1-BB70-C497-C9DE-0AE09BE32BC1}"/>
              </a:ext>
            </a:extLst>
          </p:cNvPr>
          <p:cNvSpPr>
            <a:spLocks noGrp="1"/>
          </p:cNvSpPr>
          <p:nvPr>
            <p:ph type="body" idx="1"/>
          </p:nvPr>
        </p:nvSpPr>
        <p:spPr>
          <a:xfrm>
            <a:off x="311700" y="1152475"/>
            <a:ext cx="8520600" cy="3416400"/>
          </a:xfrm>
        </p:spPr>
        <p:txBody>
          <a:bodyPr/>
          <a:lstStyle/>
          <a:p>
            <a:pPr>
              <a:buFont typeface="+mj-lt"/>
              <a:buAutoNum type="arabicPeriod"/>
            </a:pPr>
            <a:r>
              <a:rPr lang="en-CH" sz="1600" b="1" dirty="0"/>
              <a:t>Présentation </a:t>
            </a:r>
            <a:r>
              <a:rPr lang="en-CH" sz="1600" dirty="0"/>
              <a:t>générale </a:t>
            </a:r>
            <a:r>
              <a:rPr lang="de-CH" sz="1600" dirty="0"/>
              <a:t>de </a:t>
            </a:r>
            <a:r>
              <a:rPr lang="en-CH" sz="1600" dirty="0"/>
              <a:t>l'atelier</a:t>
            </a:r>
            <a:r>
              <a:rPr lang="en-CH" sz="1600" b="1" dirty="0"/>
              <a:t> CEDRIG</a:t>
            </a:r>
            <a:r>
              <a:rPr lang="en-CH" sz="1600" dirty="0"/>
              <a:t> : Les </a:t>
            </a:r>
            <a:r>
              <a:rPr lang="de-CH" sz="1600" dirty="0" err="1"/>
              <a:t>participants</a:t>
            </a:r>
            <a:r>
              <a:rPr lang="de-CH" sz="1600" dirty="0"/>
              <a:t> </a:t>
            </a:r>
            <a:r>
              <a:rPr lang="en-CH" sz="1600" dirty="0"/>
              <a:t>se familiarisent avec l'objectif et la logique de CEDRIG, dont les deux modules et les différentes étapes de travail. </a:t>
            </a:r>
            <a:r>
              <a:rPr lang="de-CH" sz="1600" dirty="0"/>
              <a:t>Elles</a:t>
            </a:r>
            <a:r>
              <a:rPr lang="en-CH" sz="1600" dirty="0"/>
              <a:t> appliquent CEDRIG Opérationnel dans un contexte de formation, à partir d'études de cas.</a:t>
            </a:r>
          </a:p>
          <a:p>
            <a:pPr>
              <a:buFont typeface="+mj-lt"/>
              <a:buAutoNum type="arabicPeriod"/>
            </a:pPr>
            <a:r>
              <a:rPr lang="en-CH" sz="1600" dirty="0"/>
              <a:t>Atelier </a:t>
            </a:r>
            <a:r>
              <a:rPr lang="en-CH" sz="1600" b="1" dirty="0"/>
              <a:t>CEDRIG Opérationnel</a:t>
            </a:r>
            <a:r>
              <a:rPr lang="en-CH" sz="1600" dirty="0"/>
              <a:t> : Les </a:t>
            </a:r>
            <a:r>
              <a:rPr lang="de-CH" sz="1600" dirty="0" err="1"/>
              <a:t>participants</a:t>
            </a:r>
            <a:r>
              <a:rPr lang="de-CH" sz="1600" dirty="0"/>
              <a:t> </a:t>
            </a:r>
            <a:r>
              <a:rPr lang="en-CH" sz="1600" dirty="0"/>
              <a:t>mènent une évaluation CEDRIG sur un ou plusieurs projets donnés, prévus ou en cours. L'atelier permet de travailler sur (des parties de) la procédure CEDRIG (et de valider d'autres parties sur lesquelles s'étaient déjà penchés un projet, </a:t>
            </a:r>
            <a:r>
              <a:rPr lang="de-CH" sz="1600" dirty="0" err="1"/>
              <a:t>une</a:t>
            </a:r>
            <a:r>
              <a:rPr lang="de-CH" sz="1600" dirty="0"/>
              <a:t> </a:t>
            </a:r>
            <a:r>
              <a:rPr lang="de-CH" sz="1600" dirty="0" err="1"/>
              <a:t>personne</a:t>
            </a:r>
            <a:r>
              <a:rPr lang="de-CH" sz="1600" dirty="0"/>
              <a:t> </a:t>
            </a:r>
            <a:r>
              <a:rPr lang="de-CH" sz="1600" dirty="0" err="1"/>
              <a:t>consultante</a:t>
            </a:r>
            <a:r>
              <a:rPr lang="en-CH" sz="1600" dirty="0"/>
              <a:t>, etc.).</a:t>
            </a:r>
          </a:p>
          <a:p>
            <a:pPr>
              <a:buFont typeface="+mj-lt"/>
              <a:buAutoNum type="arabicPeriod"/>
            </a:pPr>
            <a:r>
              <a:rPr lang="en-CH" sz="1600" dirty="0"/>
              <a:t>Atelier </a:t>
            </a:r>
            <a:r>
              <a:rPr lang="en-CH" sz="1600" b="1" dirty="0"/>
              <a:t>CEDRIG Stratégique</a:t>
            </a:r>
            <a:r>
              <a:rPr lang="en-CH" sz="1600" dirty="0"/>
              <a:t> : Les </a:t>
            </a:r>
            <a:r>
              <a:rPr lang="de-CH" sz="1600" dirty="0" err="1"/>
              <a:t>participants</a:t>
            </a:r>
            <a:r>
              <a:rPr lang="de-CH" sz="1600" dirty="0"/>
              <a:t> </a:t>
            </a:r>
            <a:r>
              <a:rPr lang="en-CH" sz="1600" dirty="0"/>
              <a:t>mènent une évaluation CEDRIG sur leur stratégie, prévue ou en cours. </a:t>
            </a:r>
            <a:r>
              <a:rPr lang="en-CH" sz="1600" dirty="0" err="1"/>
              <a:t>L'atelier</a:t>
            </a:r>
            <a:r>
              <a:rPr lang="en-CH" sz="1600" dirty="0"/>
              <a:t> </a:t>
            </a:r>
            <a:r>
              <a:rPr lang="en-CH" sz="1600" dirty="0" err="1"/>
              <a:t>sert</a:t>
            </a:r>
            <a:r>
              <a:rPr lang="en-CH" sz="1600" dirty="0"/>
              <a:t> </a:t>
            </a:r>
            <a:r>
              <a:rPr lang="en-CH" sz="1600" dirty="0" err="1"/>
              <a:t>principalement</a:t>
            </a:r>
            <a:r>
              <a:rPr lang="en-CH" sz="1600" dirty="0"/>
              <a:t> à valider le travail </a:t>
            </a:r>
            <a:r>
              <a:rPr lang="en-CH" sz="1600" dirty="0" err="1"/>
              <a:t>préparé</a:t>
            </a:r>
            <a:r>
              <a:rPr lang="en-CH" sz="1600" dirty="0"/>
              <a:t> dans les Parties I et II, et à </a:t>
            </a:r>
            <a:r>
              <a:rPr lang="en-CH" sz="1600" dirty="0" err="1"/>
              <a:t>en</a:t>
            </a:r>
            <a:r>
              <a:rPr lang="en-CH" sz="1600" dirty="0"/>
              <a:t> </a:t>
            </a:r>
            <a:r>
              <a:rPr lang="en-CH" sz="1600" dirty="0" err="1"/>
              <a:t>discuter</a:t>
            </a:r>
            <a:r>
              <a:rPr lang="en-CH" sz="1600" dirty="0"/>
              <a:t> (au </a:t>
            </a:r>
            <a:r>
              <a:rPr lang="en-CH" sz="1600" dirty="0" err="1"/>
              <a:t>moins</a:t>
            </a:r>
            <a:r>
              <a:rPr lang="en-CH" sz="1600" dirty="0"/>
              <a:t> </a:t>
            </a:r>
            <a:r>
              <a:rPr lang="en-CH" sz="1600" dirty="0" err="1"/>
              <a:t>jusqu'à</a:t>
            </a:r>
            <a:r>
              <a:rPr lang="en-CH" sz="1600" dirty="0"/>
              <a:t> la </a:t>
            </a:r>
            <a:r>
              <a:rPr lang="en-CH" sz="1600" dirty="0" err="1"/>
              <a:t>vue</a:t>
            </a:r>
            <a:r>
              <a:rPr lang="en-CH" sz="1600" dirty="0"/>
              <a:t> </a:t>
            </a:r>
            <a:r>
              <a:rPr lang="en-CH" sz="1600" dirty="0" err="1"/>
              <a:t>d'ensemble</a:t>
            </a:r>
            <a:r>
              <a:rPr lang="en-CH" sz="1600" dirty="0"/>
              <a:t> des </a:t>
            </a:r>
            <a:r>
              <a:rPr lang="en-CH" sz="1600" dirty="0" err="1"/>
              <a:t>risques</a:t>
            </a:r>
            <a:r>
              <a:rPr lang="en-CH" sz="1600" dirty="0"/>
              <a:t> et des impacts) au </a:t>
            </a:r>
            <a:r>
              <a:rPr lang="en-CH" sz="1600" dirty="0" err="1"/>
              <a:t>niveau</a:t>
            </a:r>
            <a:r>
              <a:rPr lang="en-CH" sz="1600" dirty="0"/>
              <a:t> de la direction, </a:t>
            </a:r>
            <a:r>
              <a:rPr lang="en-CH" sz="1600" dirty="0" err="1"/>
              <a:t>ainsi</a:t>
            </a:r>
            <a:r>
              <a:rPr lang="en-CH" sz="1600" dirty="0"/>
              <a:t> </a:t>
            </a:r>
            <a:r>
              <a:rPr lang="en-CH" sz="1600" dirty="0" err="1"/>
              <a:t>qu'à</a:t>
            </a:r>
            <a:r>
              <a:rPr lang="en-CH" sz="1600" dirty="0"/>
              <a:t> identifier les </a:t>
            </a:r>
            <a:r>
              <a:rPr lang="en-CH" sz="1600" dirty="0" err="1"/>
              <a:t>mesures</a:t>
            </a:r>
            <a:r>
              <a:rPr lang="en-CH" sz="1600" dirty="0"/>
              <a:t> </a:t>
            </a:r>
            <a:r>
              <a:rPr lang="en-CH" sz="1600" dirty="0" err="1"/>
              <a:t>d'optimisation</a:t>
            </a:r>
            <a:r>
              <a:rPr lang="en-CH" sz="1600" dirty="0"/>
              <a:t>.</a:t>
            </a:r>
          </a:p>
        </p:txBody>
      </p:sp>
    </p:spTree>
    <p:extLst>
      <p:ext uri="{BB962C8B-B14F-4D97-AF65-F5344CB8AC3E}">
        <p14:creationId xmlns:p14="http://schemas.microsoft.com/office/powerpoint/2010/main" val="103417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fr-FR" dirty="0"/>
              <a:t>Présentation méthodique – Conduite d’un atelier CEDRIG général / Opérationnel</a:t>
            </a:r>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309542183"/>
              </p:ext>
            </p:extLst>
          </p:nvPr>
        </p:nvGraphicFramePr>
        <p:xfrm>
          <a:off x="855406" y="844550"/>
          <a:ext cx="676459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2232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fr-FR" dirty="0"/>
              <a:t>Présentation méthodique – Conduite d’un atelier CEDRIG Stratégique</a:t>
            </a:r>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3570630690"/>
              </p:ext>
            </p:extLst>
          </p:nvPr>
        </p:nvGraphicFramePr>
        <p:xfrm>
          <a:off x="855406" y="879991"/>
          <a:ext cx="676459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3052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B866E-B163-E6D3-3E2D-CA339D86B8CD}"/>
              </a:ext>
            </a:extLst>
          </p:cNvPr>
          <p:cNvSpPr>
            <a:spLocks noGrp="1"/>
          </p:cNvSpPr>
          <p:nvPr>
            <p:ph type="title"/>
          </p:nvPr>
        </p:nvSpPr>
        <p:spPr/>
        <p:txBody>
          <a:bodyPr/>
          <a:lstStyle/>
          <a:p>
            <a:r>
              <a:rPr lang="fr-FR" b="1">
                <a:solidFill>
                  <a:srgbClr val="34872B"/>
                </a:solidFill>
              </a:rPr>
              <a:t>CEDRIG Opérationnel : Vue d'ensemble</a:t>
            </a:r>
          </a:p>
        </p:txBody>
      </p:sp>
    </p:spTree>
    <p:extLst>
      <p:ext uri="{BB962C8B-B14F-4D97-AF65-F5344CB8AC3E}">
        <p14:creationId xmlns:p14="http://schemas.microsoft.com/office/powerpoint/2010/main" val="414466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fr-FR"/>
              <a:t>CEDRIG Opérationnel : Introduction </a:t>
            </a:r>
          </a:p>
        </p:txBody>
      </p:sp>
      <p:pic>
        <p:nvPicPr>
          <p:cNvPr id="2" name="Onlinemedien 1" title="CEDRIG Operational FR">
            <a:hlinkClick r:id="" action="ppaction://media"/>
            <a:extLst>
              <a:ext uri="{FF2B5EF4-FFF2-40B4-BE49-F238E27FC236}">
                <a16:creationId xmlns:a16="http://schemas.microsoft.com/office/drawing/2014/main" id="{00EFCD9E-E990-3639-1481-DEC8BD4C9706}"/>
              </a:ext>
            </a:extLst>
          </p:cNvPr>
          <p:cNvPicPr>
            <a:picLocks noRot="1" noChangeAspect="1"/>
          </p:cNvPicPr>
          <p:nvPr>
            <a:videoFile r:link="rId1"/>
          </p:nvPr>
        </p:nvPicPr>
        <p:blipFill>
          <a:blip r:embed="rId4"/>
          <a:stretch>
            <a:fillRect/>
          </a:stretch>
        </p:blipFill>
        <p:spPr>
          <a:xfrm>
            <a:off x="1195595" y="755786"/>
            <a:ext cx="6752811" cy="3815014"/>
          </a:xfrm>
          <a:prstGeom prst="rect">
            <a:avLst/>
          </a:prstGeom>
        </p:spPr>
      </p:pic>
    </p:spTree>
    <p:extLst>
      <p:ext uri="{BB962C8B-B14F-4D97-AF65-F5344CB8AC3E}">
        <p14:creationId xmlns:p14="http://schemas.microsoft.com/office/powerpoint/2010/main" val="2714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fr-FR"/>
              <a:t>CEDRIG Opérationnel : Vue d'ensemble</a:t>
            </a:r>
          </a:p>
        </p:txBody>
      </p:sp>
      <p:sp>
        <p:nvSpPr>
          <p:cNvPr id="4" name="Textplatzhalter 3">
            <a:extLst>
              <a:ext uri="{FF2B5EF4-FFF2-40B4-BE49-F238E27FC236}">
                <a16:creationId xmlns:a16="http://schemas.microsoft.com/office/drawing/2014/main" id="{4DF5725A-07FA-48A6-6478-2B3B609348D2}"/>
              </a:ext>
            </a:extLst>
          </p:cNvPr>
          <p:cNvSpPr>
            <a:spLocks noGrp="1"/>
          </p:cNvSpPr>
          <p:nvPr>
            <p:ph type="body" idx="1"/>
          </p:nvPr>
        </p:nvSpPr>
        <p:spPr/>
        <p:txBody>
          <a:bodyPr/>
          <a:lstStyle/>
          <a:p>
            <a:endParaRPr lang="de-CH"/>
          </a:p>
        </p:txBody>
      </p:sp>
      <p:pic>
        <p:nvPicPr>
          <p:cNvPr id="5" name="Grafik 4">
            <a:extLst>
              <a:ext uri="{FF2B5EF4-FFF2-40B4-BE49-F238E27FC236}">
                <a16:creationId xmlns:a16="http://schemas.microsoft.com/office/drawing/2014/main" id="{58B29F4D-EDC6-08CB-1BBB-2818319D0907}"/>
              </a:ext>
            </a:extLst>
          </p:cNvPr>
          <p:cNvPicPr>
            <a:picLocks noChangeAspect="1"/>
          </p:cNvPicPr>
          <p:nvPr/>
        </p:nvPicPr>
        <p:blipFill>
          <a:blip r:embed="rId3"/>
          <a:stretch>
            <a:fillRect/>
          </a:stretch>
        </p:blipFill>
        <p:spPr>
          <a:xfrm>
            <a:off x="0" y="574625"/>
            <a:ext cx="9144000" cy="4386811"/>
          </a:xfrm>
          <a:prstGeom prst="rect">
            <a:avLst/>
          </a:prstGeom>
        </p:spPr>
      </p:pic>
    </p:spTree>
    <p:extLst>
      <p:ext uri="{BB962C8B-B14F-4D97-AF65-F5344CB8AC3E}">
        <p14:creationId xmlns:p14="http://schemas.microsoft.com/office/powerpoint/2010/main" val="418449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fr-FR"/>
              <a:t>CEDRIG Opérationnel</a:t>
            </a:r>
            <a:br>
              <a:rPr lang="fr-FR"/>
            </a:br>
            <a:endParaRPr lang="fr-FR"/>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123324" y="815009"/>
            <a:ext cx="4552333" cy="3753866"/>
          </a:xfrm>
        </p:spPr>
        <p:txBody>
          <a:bodyPr/>
          <a:lstStyle/>
          <a:p>
            <a:pPr>
              <a:buFont typeface="Arial" panose="020B0604020202020204" pitchFamily="34" charset="0"/>
              <a:buChar char="•"/>
            </a:pPr>
            <a:r>
              <a:rPr lang="fr-FR" sz="1600" dirty="0">
                <a:solidFill>
                  <a:schemeClr val="tx1"/>
                </a:solidFill>
                <a:latin typeface="+mj-lt"/>
              </a:rPr>
              <a:t>Projets opérationnels, programmes, etc.</a:t>
            </a:r>
          </a:p>
          <a:p>
            <a:pPr>
              <a:buFont typeface="Arial" panose="020B0604020202020204" pitchFamily="34" charset="0"/>
              <a:buChar char="•"/>
            </a:pPr>
            <a:r>
              <a:rPr lang="fr-FR" sz="1600" dirty="0">
                <a:solidFill>
                  <a:schemeClr val="tx1"/>
                </a:solidFill>
                <a:latin typeface="+mj-lt"/>
              </a:rPr>
              <a:t>En cours ou idéalement en phase de planification (ou examen à mi-parcours)</a:t>
            </a:r>
          </a:p>
          <a:p>
            <a:pPr>
              <a:buFont typeface="Arial" panose="020B0604020202020204" pitchFamily="34" charset="0"/>
              <a:buChar char="•"/>
            </a:pPr>
            <a:r>
              <a:rPr lang="fr-FR" sz="1600" dirty="0">
                <a:solidFill>
                  <a:schemeClr val="tx1"/>
                </a:solidFill>
                <a:latin typeface="+mj-lt"/>
              </a:rPr>
              <a:t>Impliquez le personnel en responsabilité et les partenaires clés (&gt; atelier multipartite)</a:t>
            </a:r>
          </a:p>
          <a:p>
            <a:pPr>
              <a:buFont typeface="Arial" panose="020B0604020202020204" pitchFamily="34" charset="0"/>
              <a:buChar char="•"/>
            </a:pPr>
            <a:r>
              <a:rPr lang="fr-FR" sz="1600" dirty="0">
                <a:solidFill>
                  <a:schemeClr val="tx1"/>
                </a:solidFill>
                <a:latin typeface="+mj-lt"/>
              </a:rPr>
              <a:t>Généralement 2-3 jours, visites sur site incluses</a:t>
            </a:r>
          </a:p>
          <a:p>
            <a:pPr>
              <a:buFont typeface="Arial" panose="020B0604020202020204" pitchFamily="34" charset="0"/>
              <a:buChar char="•"/>
            </a:pPr>
            <a:r>
              <a:rPr lang="fr-FR" sz="1600" dirty="0">
                <a:solidFill>
                  <a:schemeClr val="tx1"/>
                </a:solidFill>
                <a:latin typeface="+mj-lt"/>
              </a:rPr>
              <a:t>Film de présentation : </a:t>
            </a:r>
            <a:r>
              <a:rPr lang="fr-FR" sz="1200" u="sng" dirty="0">
                <a:solidFill>
                  <a:schemeClr val="tx1"/>
                </a:solidFill>
                <a:latin typeface="+mj-l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https://youtu.be/xIP1xRim4X4</a:t>
            </a:r>
          </a:p>
          <a:p>
            <a:pPr>
              <a:buFont typeface="Arial" panose="020B0604020202020204" pitchFamily="34" charset="0"/>
              <a:buChar char="•"/>
            </a:pP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descr="Ein Bild, das Text, Screenshot, Diagramm, Schrift enthält.&#10;&#10;KI-generierte Inhalte können fehlerhaft sein.">
            <a:extLst>
              <a:ext uri="{FF2B5EF4-FFF2-40B4-BE49-F238E27FC236}">
                <a16:creationId xmlns:a16="http://schemas.microsoft.com/office/drawing/2014/main" id="{86481554-EFCC-E4C2-F94E-277EFA6FCC2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72000" y="815009"/>
            <a:ext cx="4496457" cy="2735115"/>
          </a:xfrm>
          <a:prstGeom prst="rect">
            <a:avLst/>
          </a:prstGeom>
        </p:spPr>
      </p:pic>
    </p:spTree>
    <p:extLst>
      <p:ext uri="{BB962C8B-B14F-4D97-AF65-F5344CB8AC3E}">
        <p14:creationId xmlns:p14="http://schemas.microsoft.com/office/powerpoint/2010/main" val="87157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fr-FR" sz="2400" b="1">
                <a:solidFill>
                  <a:srgbClr val="34872B"/>
                </a:solidFill>
                <a:cs typeface="Arial" panose="020B0604020202020204" pitchFamily="34" charset="0"/>
              </a:rPr>
              <a:t>CEDRIG Opérationnel</a:t>
            </a:r>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pPr>
              <a:buFont typeface="Arial" panose="020B0604020202020204" pitchFamily="34" charset="0"/>
              <a:buChar char="•"/>
            </a:pPr>
            <a:r>
              <a:rPr lang="fr-FR" dirty="0">
                <a:solidFill>
                  <a:schemeClr val="tx1"/>
                </a:solidFill>
              </a:rPr>
              <a:t>Démarrez avec des informations de base</a:t>
            </a: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a:extLst>
              <a:ext uri="{FF2B5EF4-FFF2-40B4-BE49-F238E27FC236}">
                <a16:creationId xmlns:a16="http://schemas.microsoft.com/office/drawing/2014/main" id="{0E81DD49-32B3-E68F-B55F-B43039E41E28}"/>
              </a:ext>
            </a:extLst>
          </p:cNvPr>
          <p:cNvPicPr>
            <a:picLocks noChangeAspect="1"/>
          </p:cNvPicPr>
          <p:nvPr/>
        </p:nvPicPr>
        <p:blipFill>
          <a:blip r:embed="rId3"/>
          <a:stretch>
            <a:fillRect/>
          </a:stretch>
        </p:blipFill>
        <p:spPr>
          <a:xfrm>
            <a:off x="3698907" y="859232"/>
            <a:ext cx="5388035" cy="4215848"/>
          </a:xfrm>
          <a:prstGeom prst="rect">
            <a:avLst/>
          </a:prstGeom>
        </p:spPr>
      </p:pic>
    </p:spTree>
    <p:extLst>
      <p:ext uri="{BB962C8B-B14F-4D97-AF65-F5344CB8AC3E}">
        <p14:creationId xmlns:p14="http://schemas.microsoft.com/office/powerpoint/2010/main" val="273619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fr-FR"/>
              <a:t>Partie I : Analyse de contexte</a:t>
            </a:r>
          </a:p>
        </p:txBody>
      </p:sp>
      <p:pic>
        <p:nvPicPr>
          <p:cNvPr id="11" name="Grafik 10" descr="Ein Bild, das Text, Handschrift, Schrift, Reihe enthält.&#10;&#10;KI-generierte Inhalte können fehlerhaft sein.">
            <a:extLst>
              <a:ext uri="{FF2B5EF4-FFF2-40B4-BE49-F238E27FC236}">
                <a16:creationId xmlns:a16="http://schemas.microsoft.com/office/drawing/2014/main" id="{C7EF2E85-3FCC-C01E-31BB-B1665788EBF4}"/>
              </a:ext>
            </a:extLst>
          </p:cNvPr>
          <p:cNvPicPr>
            <a:picLocks noChangeAspect="1"/>
          </p:cNvPicPr>
          <p:nvPr/>
        </p:nvPicPr>
        <p:blipFill>
          <a:blip r:embed="rId3" cstate="screen">
            <a:extLst>
              <a:ext uri="{28A0092B-C50C-407E-A947-70E740481C1C}">
                <a14:useLocalDpi xmlns:a14="http://schemas.microsoft.com/office/drawing/2010/main" val="0"/>
              </a:ext>
            </a:extLst>
          </a:blip>
          <a:srcRect t="10350" b="12278"/>
          <a:stretch>
            <a:fillRect/>
          </a:stretch>
        </p:blipFill>
        <p:spPr>
          <a:xfrm>
            <a:off x="3825346" y="3660069"/>
            <a:ext cx="5316943" cy="1419656"/>
          </a:xfrm>
          <a:prstGeom prst="rect">
            <a:avLst/>
          </a:prstGeom>
        </p:spPr>
      </p:pic>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fr-FR" dirty="0">
                <a:solidFill>
                  <a:schemeClr val="tx1"/>
                </a:solidFill>
              </a:rPr>
              <a:t>Analyse approfondie du contexte comme base d'une intégration systématique des événements C/RC/E. </a:t>
            </a:r>
            <a:r>
              <a:rPr lang="fr-FR" b="1" dirty="0">
                <a:solidFill>
                  <a:schemeClr val="tx1"/>
                </a:solidFill>
              </a:rPr>
              <a:t>Ne sous-estimez pas son importance.</a:t>
            </a:r>
          </a:p>
          <a:p>
            <a:pPr>
              <a:buFont typeface="Arial" panose="020B0604020202020204" pitchFamily="34" charset="0"/>
              <a:buChar char="•"/>
            </a:pPr>
            <a:r>
              <a:rPr lang="fr-FR" dirty="0">
                <a:solidFill>
                  <a:schemeClr val="tx1"/>
                </a:solidFill>
              </a:rPr>
              <a:t>Nouvellement intégrée dans l’outil, mais pas de changement de contenu pertinent par rapport à l'ancien CEDRIG</a:t>
            </a:r>
          </a:p>
          <a:p>
            <a:pPr>
              <a:buFont typeface="Arial" panose="020B0604020202020204" pitchFamily="34" charset="0"/>
              <a:buChar char="•"/>
            </a:pPr>
            <a:r>
              <a:rPr lang="fr-FR" dirty="0">
                <a:solidFill>
                  <a:schemeClr val="tx1"/>
                </a:solidFill>
              </a:rPr>
              <a:t>Comment faire : </a:t>
            </a:r>
          </a:p>
          <a:p>
            <a:pPr lvl="1">
              <a:spcBef>
                <a:spcPts val="0"/>
              </a:spcBef>
              <a:buClrTx/>
              <a:buSzPct val="80000"/>
              <a:buFont typeface="Arial" panose="020B0604020202020204" pitchFamily="34" charset="0"/>
              <a:buChar char="•"/>
            </a:pPr>
            <a:r>
              <a:rPr lang="fr-FR" dirty="0">
                <a:solidFill>
                  <a:schemeClr val="tx1"/>
                </a:solidFill>
              </a:rPr>
              <a:t>Recycler (utiliser ou adapter une analyse de contexte existante)</a:t>
            </a:r>
          </a:p>
          <a:p>
            <a:pPr lvl="1">
              <a:spcBef>
                <a:spcPts val="0"/>
              </a:spcBef>
              <a:buClrTx/>
              <a:buSzPct val="80000"/>
              <a:buFont typeface="Arial" panose="020B0604020202020204" pitchFamily="34" charset="0"/>
              <a:buChar char="•"/>
            </a:pPr>
            <a:r>
              <a:rPr lang="fr-FR" dirty="0">
                <a:solidFill>
                  <a:schemeClr val="tx1"/>
                </a:solidFill>
              </a:rPr>
              <a:t>Externaliser (&gt; personne consultante)</a:t>
            </a:r>
          </a:p>
          <a:p>
            <a:pPr lvl="1">
              <a:spcBef>
                <a:spcPts val="0"/>
              </a:spcBef>
              <a:buClrTx/>
              <a:buSzPct val="80000"/>
              <a:buFont typeface="Arial" panose="020B0604020202020204" pitchFamily="34" charset="0"/>
              <a:buChar char="•"/>
            </a:pPr>
            <a:r>
              <a:rPr lang="fr-FR" dirty="0">
                <a:solidFill>
                  <a:schemeClr val="tx1"/>
                </a:solidFill>
              </a:rPr>
              <a:t>La faire vous-même</a:t>
            </a:r>
          </a:p>
          <a:p>
            <a:pPr lvl="1">
              <a:spcBef>
                <a:spcPts val="0"/>
              </a:spcBef>
              <a:buFont typeface="Arial" panose="020B0604020202020204" pitchFamily="34" charset="0"/>
              <a:buChar char="•"/>
            </a:pPr>
            <a:endParaRPr lang="de-CH" dirty="0">
              <a:solidFill>
                <a:schemeClr val="tx1"/>
              </a:solidFill>
            </a:endParaRPr>
          </a:p>
          <a:p>
            <a:pPr lvl="1">
              <a:spcBef>
                <a:spcPts val="0"/>
              </a:spcBef>
              <a:buFont typeface="Arial" panose="020B0604020202020204" pitchFamily="34" charset="0"/>
              <a:buChar char="•"/>
            </a:pP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9" name="Grafik 8">
            <a:extLst>
              <a:ext uri="{FF2B5EF4-FFF2-40B4-BE49-F238E27FC236}">
                <a16:creationId xmlns:a16="http://schemas.microsoft.com/office/drawing/2014/main" id="{656DF32A-ED86-9279-AA8C-BF423214ECDD}"/>
              </a:ext>
            </a:extLst>
          </p:cNvPr>
          <p:cNvPicPr>
            <a:picLocks noChangeAspect="1"/>
          </p:cNvPicPr>
          <p:nvPr/>
        </p:nvPicPr>
        <p:blipFill>
          <a:blip r:embed="rId4"/>
          <a:stretch>
            <a:fillRect/>
          </a:stretch>
        </p:blipFill>
        <p:spPr>
          <a:xfrm>
            <a:off x="0" y="1109576"/>
            <a:ext cx="2005834" cy="2924348"/>
          </a:xfrm>
          <a:prstGeom prst="rect">
            <a:avLst/>
          </a:prstGeom>
        </p:spPr>
      </p:pic>
    </p:spTree>
    <p:extLst>
      <p:ext uri="{BB962C8B-B14F-4D97-AF65-F5344CB8AC3E}">
        <p14:creationId xmlns:p14="http://schemas.microsoft.com/office/powerpoint/2010/main" val="333751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55;p85">
            <a:hlinkClick r:id="rId2"/>
            <a:extLst>
              <a:ext uri="{FF2B5EF4-FFF2-40B4-BE49-F238E27FC236}">
                <a16:creationId xmlns:a16="http://schemas.microsoft.com/office/drawing/2014/main" id="{D9010759-65B5-F807-F38C-2B5B64607730}"/>
              </a:ext>
            </a:extLst>
          </p:cNvPr>
          <p:cNvPicPr preferRelativeResize="0"/>
          <p:nvPr/>
        </p:nvPicPr>
        <p:blipFill rotWithShape="1">
          <a:blip r:embed="rId3">
            <a:alphaModFix/>
          </a:blip>
          <a:srcRect/>
          <a:stretch/>
        </p:blipFill>
        <p:spPr>
          <a:xfrm>
            <a:off x="755358" y="778964"/>
            <a:ext cx="3614738" cy="3598067"/>
          </a:xfrm>
          <a:prstGeom prst="rect">
            <a:avLst/>
          </a:prstGeom>
          <a:noFill/>
          <a:ln>
            <a:noFill/>
          </a:ln>
        </p:spPr>
      </p:pic>
      <p:pic>
        <p:nvPicPr>
          <p:cNvPr id="6" name="Picture 5">
            <a:extLst>
              <a:ext uri="{FF2B5EF4-FFF2-40B4-BE49-F238E27FC236}">
                <a16:creationId xmlns:a16="http://schemas.microsoft.com/office/drawing/2014/main" id="{FCAFDE6E-0ACC-4102-C175-C6B9E70DC52A}"/>
              </a:ext>
            </a:extLst>
          </p:cNvPr>
          <p:cNvPicPr>
            <a:picLocks noChangeAspect="1"/>
          </p:cNvPicPr>
          <p:nvPr/>
        </p:nvPicPr>
        <p:blipFill>
          <a:blip r:embed="rId4"/>
          <a:stretch>
            <a:fillRect/>
          </a:stretch>
        </p:blipFill>
        <p:spPr>
          <a:xfrm>
            <a:off x="5035135" y="1137747"/>
            <a:ext cx="3478305" cy="2868006"/>
          </a:xfrm>
          <a:prstGeom prst="rect">
            <a:avLst/>
          </a:prstGeom>
        </p:spPr>
      </p:pic>
      <p:pic>
        <p:nvPicPr>
          <p:cNvPr id="7" name="Picture 6" descr="bund_RGB_pos">
            <a:extLst>
              <a:ext uri="{FF2B5EF4-FFF2-40B4-BE49-F238E27FC236}">
                <a16:creationId xmlns:a16="http://schemas.microsoft.com/office/drawing/2014/main" id="{6808447A-672D-A45E-D943-B2674490EE50}"/>
              </a:ext>
            </a:extLst>
          </p:cNvPr>
          <p:cNvPicPr>
            <a:picLocks noChangeAspect="1" noChangeArrowheads="1"/>
          </p:cNvPicPr>
          <p:nvPr/>
        </p:nvPicPr>
        <p:blipFill>
          <a:blip r:embed="rId5" cstate="print"/>
          <a:srcRect/>
          <a:stretch>
            <a:fillRect/>
          </a:stretch>
        </p:blipFill>
        <p:spPr bwMode="auto">
          <a:xfrm>
            <a:off x="193429" y="137687"/>
            <a:ext cx="1788638" cy="419679"/>
          </a:xfrm>
          <a:prstGeom prst="rect">
            <a:avLst/>
          </a:prstGeom>
          <a:noFill/>
          <a:ln w="9525">
            <a:noFill/>
            <a:miter lim="800000"/>
            <a:headEnd/>
            <a:tailEnd/>
          </a:ln>
        </p:spPr>
      </p:pic>
    </p:spTree>
    <p:extLst>
      <p:ext uri="{BB962C8B-B14F-4D97-AF65-F5344CB8AC3E}">
        <p14:creationId xmlns:p14="http://schemas.microsoft.com/office/powerpoint/2010/main" val="3611804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fr-FR" sz="2400" b="1">
                <a:solidFill>
                  <a:srgbClr val="34872B"/>
                </a:solidFill>
                <a:cs typeface="Arial" panose="020B0604020202020204" pitchFamily="34" charset="0"/>
              </a:rPr>
              <a:t>Partie I : Analyse de contexte</a:t>
            </a:r>
            <a:br>
              <a:rPr lang="fr-FR" sz="2400" b="1">
                <a:solidFill>
                  <a:srgbClr val="34872B"/>
                </a:solidFill>
                <a:cs typeface="Arial" panose="020B0604020202020204" pitchFamily="34" charset="0"/>
              </a:rPr>
            </a:br>
            <a:endParaRPr lang="fr-FR" sz="2400" b="1">
              <a:solidFill>
                <a:srgbClr val="34872B"/>
              </a:solidFill>
              <a:cs typeface="Arial" panose="020B0604020202020204" pitchFamily="34" charset="0"/>
            </a:endParaRPr>
          </a:p>
        </p:txBody>
      </p:sp>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10" name="Grafik 9">
            <a:extLst>
              <a:ext uri="{FF2B5EF4-FFF2-40B4-BE49-F238E27FC236}">
                <a16:creationId xmlns:a16="http://schemas.microsoft.com/office/drawing/2014/main" id="{2C57220C-58BB-6512-3B42-F17BC6E80644}"/>
              </a:ext>
            </a:extLst>
          </p:cNvPr>
          <p:cNvPicPr>
            <a:picLocks noChangeAspect="1"/>
          </p:cNvPicPr>
          <p:nvPr/>
        </p:nvPicPr>
        <p:blipFill>
          <a:blip r:embed="rId3"/>
          <a:srcRect t="5118"/>
          <a:stretch/>
        </p:blipFill>
        <p:spPr>
          <a:xfrm>
            <a:off x="2174484" y="441707"/>
            <a:ext cx="6908232" cy="4289774"/>
          </a:xfrm>
          <a:prstGeom prst="rect">
            <a:avLst/>
          </a:prstGeom>
        </p:spPr>
      </p:pic>
      <p:sp>
        <p:nvSpPr>
          <p:cNvPr id="8" name="Ellipse 7">
            <a:extLst>
              <a:ext uri="{FF2B5EF4-FFF2-40B4-BE49-F238E27FC236}">
                <a16:creationId xmlns:a16="http://schemas.microsoft.com/office/drawing/2014/main" id="{8F2DE00B-1032-D4F2-AB11-C3B29C938EC4}"/>
              </a:ext>
            </a:extLst>
          </p:cNvPr>
          <p:cNvSpPr/>
          <p:nvPr/>
        </p:nvSpPr>
        <p:spPr>
          <a:xfrm>
            <a:off x="8216348" y="1851131"/>
            <a:ext cx="724236" cy="43257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5143500" y="2025983"/>
            <a:ext cx="2805881" cy="646331"/>
          </a:xfrm>
          <a:prstGeom prst="rect">
            <a:avLst/>
          </a:prstGeom>
          <a:solidFill>
            <a:schemeClr val="bg1"/>
          </a:solidFill>
        </p:spPr>
        <p:txBody>
          <a:bodyPr wrap="square" rtlCol="0">
            <a:spAutoFit/>
          </a:bodyPr>
          <a:lstStyle/>
          <a:p>
            <a:r>
              <a:rPr lang="fr-FR" sz="1800">
                <a:solidFill>
                  <a:schemeClr val="tx1"/>
                </a:solidFill>
              </a:rPr>
              <a:t>Recycler ou adapter une analyse de contexte existante</a:t>
            </a:r>
          </a:p>
        </p:txBody>
      </p:sp>
      <p:sp>
        <p:nvSpPr>
          <p:cNvPr id="11" name="Textfeld 10">
            <a:extLst>
              <a:ext uri="{FF2B5EF4-FFF2-40B4-BE49-F238E27FC236}">
                <a16:creationId xmlns:a16="http://schemas.microsoft.com/office/drawing/2014/main" id="{86A517E8-7FAC-D8BF-61F9-66C35D01BA94}"/>
              </a:ext>
            </a:extLst>
          </p:cNvPr>
          <p:cNvSpPr txBox="1"/>
          <p:nvPr/>
        </p:nvSpPr>
        <p:spPr>
          <a:xfrm>
            <a:off x="3464378" y="3870981"/>
            <a:ext cx="4134095" cy="923330"/>
          </a:xfrm>
          <a:prstGeom prst="rect">
            <a:avLst/>
          </a:prstGeom>
          <a:solidFill>
            <a:schemeClr val="bg1"/>
          </a:solidFill>
        </p:spPr>
        <p:txBody>
          <a:bodyPr wrap="square" rtlCol="0">
            <a:spAutoFit/>
          </a:bodyPr>
          <a:lstStyle/>
          <a:p>
            <a:r>
              <a:rPr lang="fr-FR" sz="1800" dirty="0">
                <a:solidFill>
                  <a:schemeClr val="tx1"/>
                </a:solidFill>
              </a:rPr>
              <a:t>Créer une nouvelle analyse de contexte (vous-même ou en faisant appel à une personne consultante)</a:t>
            </a:r>
          </a:p>
        </p:txBody>
      </p:sp>
      <p:sp>
        <p:nvSpPr>
          <p:cNvPr id="12" name="Ellipse 11">
            <a:extLst>
              <a:ext uri="{FF2B5EF4-FFF2-40B4-BE49-F238E27FC236}">
                <a16:creationId xmlns:a16="http://schemas.microsoft.com/office/drawing/2014/main" id="{C8885FC5-C2CE-5A7F-A795-66886577ACC8}"/>
              </a:ext>
            </a:extLst>
          </p:cNvPr>
          <p:cNvSpPr/>
          <p:nvPr/>
        </p:nvSpPr>
        <p:spPr>
          <a:xfrm>
            <a:off x="8017328" y="4463040"/>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11065" y="4371797"/>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A203C851-474C-05F2-397A-2A591DF8E2BA}"/>
              </a:ext>
            </a:extLst>
          </p:cNvPr>
          <p:cNvPicPr>
            <a:picLocks noChangeAspect="1"/>
          </p:cNvPicPr>
          <p:nvPr/>
        </p:nvPicPr>
        <p:blipFill>
          <a:blip r:embed="rId4"/>
          <a:stretch>
            <a:fillRect/>
          </a:stretch>
        </p:blipFill>
        <p:spPr>
          <a:xfrm>
            <a:off x="0" y="1109576"/>
            <a:ext cx="2005834" cy="2924348"/>
          </a:xfrm>
          <a:prstGeom prst="rect">
            <a:avLst/>
          </a:prstGeom>
        </p:spPr>
      </p:pic>
    </p:spTree>
    <p:extLst>
      <p:ext uri="{BB962C8B-B14F-4D97-AF65-F5344CB8AC3E}">
        <p14:creationId xmlns:p14="http://schemas.microsoft.com/office/powerpoint/2010/main" val="24695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fr-FR"/>
              <a:t>Partie I : Analyse de contexte</a:t>
            </a:r>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a:extLst>
              <a:ext uri="{FF2B5EF4-FFF2-40B4-BE49-F238E27FC236}">
                <a16:creationId xmlns:a16="http://schemas.microsoft.com/office/drawing/2014/main" id="{78D4D3B4-397D-F431-6E80-BE39DF463C47}"/>
              </a:ext>
            </a:extLst>
          </p:cNvPr>
          <p:cNvPicPr>
            <a:picLocks noChangeAspect="1"/>
          </p:cNvPicPr>
          <p:nvPr/>
        </p:nvPicPr>
        <p:blipFill>
          <a:blip r:embed="rId3"/>
          <a:stretch>
            <a:fillRect/>
          </a:stretch>
        </p:blipFill>
        <p:spPr>
          <a:xfrm>
            <a:off x="203416" y="467675"/>
            <a:ext cx="5117809" cy="4644515"/>
          </a:xfrm>
          <a:prstGeom prst="rect">
            <a:avLst/>
          </a:prstGeom>
        </p:spPr>
      </p:pic>
      <p:sp>
        <p:nvSpPr>
          <p:cNvPr id="12" name="Textfeld 11">
            <a:extLst>
              <a:ext uri="{FF2B5EF4-FFF2-40B4-BE49-F238E27FC236}">
                <a16:creationId xmlns:a16="http://schemas.microsoft.com/office/drawing/2014/main" id="{FEDC7DF8-1F31-3100-EC01-3F7F39ABBDF6}"/>
              </a:ext>
            </a:extLst>
          </p:cNvPr>
          <p:cNvSpPr txBox="1"/>
          <p:nvPr/>
        </p:nvSpPr>
        <p:spPr>
          <a:xfrm>
            <a:off x="2772814" y="1332954"/>
            <a:ext cx="3261919" cy="1200329"/>
          </a:xfrm>
          <a:prstGeom prst="rect">
            <a:avLst/>
          </a:prstGeom>
          <a:solidFill>
            <a:schemeClr val="bg1"/>
          </a:solidFill>
        </p:spPr>
        <p:txBody>
          <a:bodyPr wrap="square" rtlCol="0">
            <a:spAutoFit/>
          </a:bodyPr>
          <a:lstStyle/>
          <a:p>
            <a:r>
              <a:rPr lang="fr-FR" sz="1800" dirty="0">
                <a:solidFill>
                  <a:schemeClr val="tx1"/>
                </a:solidFill>
              </a:rPr>
              <a:t>Informations spécifiques, exemples, définitions ou sources de données sur ce thème</a:t>
            </a:r>
          </a:p>
        </p:txBody>
      </p:sp>
      <p:sp>
        <p:nvSpPr>
          <p:cNvPr id="13" name="Ellipse 12">
            <a:extLst>
              <a:ext uri="{FF2B5EF4-FFF2-40B4-BE49-F238E27FC236}">
                <a16:creationId xmlns:a16="http://schemas.microsoft.com/office/drawing/2014/main" id="{90B2707D-1930-3A5E-B48F-FF59D9C70738}"/>
              </a:ext>
            </a:extLst>
          </p:cNvPr>
          <p:cNvSpPr/>
          <p:nvPr/>
        </p:nvSpPr>
        <p:spPr>
          <a:xfrm>
            <a:off x="4892313" y="2611797"/>
            <a:ext cx="310243" cy="2514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62FABA43-25B0-0F2B-7937-9AD9992FA30E}"/>
              </a:ext>
            </a:extLst>
          </p:cNvPr>
          <p:cNvSpPr txBox="1"/>
          <p:nvPr/>
        </p:nvSpPr>
        <p:spPr>
          <a:xfrm>
            <a:off x="2395758" y="449060"/>
            <a:ext cx="4352484" cy="830997"/>
          </a:xfrm>
          <a:prstGeom prst="rect">
            <a:avLst/>
          </a:prstGeom>
          <a:solidFill>
            <a:schemeClr val="bg1"/>
          </a:solidFill>
        </p:spPr>
        <p:txBody>
          <a:bodyPr wrap="square" rtlCol="0">
            <a:spAutoFit/>
          </a:bodyPr>
          <a:lstStyle/>
          <a:p>
            <a:r>
              <a:rPr lang="fr-FR" sz="1600" dirty="0">
                <a:solidFill>
                  <a:schemeClr val="tx1"/>
                </a:solidFill>
              </a:rPr>
              <a:t>Informations de contexte et conseils (une compilation sera disponible sous forme de manuel) </a:t>
            </a:r>
          </a:p>
        </p:txBody>
      </p:sp>
      <p:pic>
        <p:nvPicPr>
          <p:cNvPr id="17" name="Grafik 16">
            <a:extLst>
              <a:ext uri="{FF2B5EF4-FFF2-40B4-BE49-F238E27FC236}">
                <a16:creationId xmlns:a16="http://schemas.microsoft.com/office/drawing/2014/main" id="{4C8BB1BB-3785-518A-21E7-E624683E94B9}"/>
              </a:ext>
            </a:extLst>
          </p:cNvPr>
          <p:cNvPicPr>
            <a:picLocks noChangeAspect="1"/>
          </p:cNvPicPr>
          <p:nvPr/>
        </p:nvPicPr>
        <p:blipFill>
          <a:blip r:embed="rId4"/>
          <a:stretch>
            <a:fillRect/>
          </a:stretch>
        </p:blipFill>
        <p:spPr>
          <a:xfrm>
            <a:off x="6579692" y="530534"/>
            <a:ext cx="2516163" cy="4612966"/>
          </a:xfrm>
          <a:prstGeom prst="rect">
            <a:avLst/>
          </a:prstGeom>
        </p:spPr>
      </p:pic>
      <p:cxnSp>
        <p:nvCxnSpPr>
          <p:cNvPr id="3" name="Gerade Verbindung mit Pfeil 2">
            <a:extLst>
              <a:ext uri="{FF2B5EF4-FFF2-40B4-BE49-F238E27FC236}">
                <a16:creationId xmlns:a16="http://schemas.microsoft.com/office/drawing/2014/main" id="{E536F51D-6CDB-7969-63B8-9DDAB57625F4}"/>
              </a:ext>
            </a:extLst>
          </p:cNvPr>
          <p:cNvCxnSpPr>
            <a:cxnSpLocks/>
          </p:cNvCxnSpPr>
          <p:nvPr/>
        </p:nvCxnSpPr>
        <p:spPr>
          <a:xfrm>
            <a:off x="6287644" y="793912"/>
            <a:ext cx="368710" cy="1412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a:endCxn id="13" idx="1"/>
          </p:cNvCxnSpPr>
          <p:nvPr/>
        </p:nvCxnSpPr>
        <p:spPr>
          <a:xfrm>
            <a:off x="4147962" y="2321255"/>
            <a:ext cx="789785" cy="3273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6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fr-FR"/>
              <a:t>Analyse de contexte – dangers, vulnérabilités, risques</a:t>
            </a:r>
            <a:br>
              <a:rPr lang="fr-FR"/>
            </a:br>
            <a:endParaRPr lang="fr-FR"/>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78524"/>
            <a:ext cx="332683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chemeClr val="tx1"/>
                </a:solidFill>
                <a:latin typeface="Arial" panose="020B0604020202020204" pitchFamily="34" charset="0"/>
                <a:ea typeface="Times New Roman" panose="02020603050405020304" pitchFamily="18" charset="0"/>
                <a:cs typeface="Arial" panose="020B0604020202020204" pitchFamily="34" charset="0"/>
              </a:rPr>
              <a:t>Source : GIEC AR5 Cadre conceptuel ; voir aussi : </a:t>
            </a:r>
            <a:r>
              <a:rPr lang="fr-FR" sz="800">
                <a:solidFill>
                  <a:schemeClr val="tx1"/>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Gérer les risques des phénomènes et des catastrophes extrêmes pour favoriser l’adaptation au changement climatique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a:ln>
                  <a:noFill/>
                </a:ln>
                <a:solidFill>
                  <a:schemeClr val="tx1"/>
                </a:solidFill>
                <a:latin typeface="Arial" panose="020B0604020202020204" pitchFamily="34" charset="0"/>
                <a:ea typeface="Times New Roman" panose="02020603050405020304" pitchFamily="18" charset="0"/>
                <a:cs typeface="Arial" panose="020B0604020202020204" pitchFamily="34" charset="0"/>
              </a:rPr>
              <a:t> </a:t>
            </a:r>
          </a:p>
        </p:txBody>
      </p:sp>
      <p:sp>
        <p:nvSpPr>
          <p:cNvPr id="11" name="TextBox 10">
            <a:extLst>
              <a:ext uri="{FF2B5EF4-FFF2-40B4-BE49-F238E27FC236}">
                <a16:creationId xmlns:a16="http://schemas.microsoft.com/office/drawing/2014/main" id="{278B3F24-40CD-42AE-8533-2A7C85B47B49}"/>
              </a:ext>
            </a:extLst>
          </p:cNvPr>
          <p:cNvSpPr txBox="1"/>
          <p:nvPr/>
        </p:nvSpPr>
        <p:spPr>
          <a:xfrm>
            <a:off x="3436374" y="733300"/>
            <a:ext cx="5300433" cy="4293483"/>
          </a:xfrm>
          <a:prstGeom prst="rect">
            <a:avLst/>
          </a:prstGeom>
          <a:noFill/>
        </p:spPr>
        <p:txBody>
          <a:bodyPr wrap="square">
            <a:spAutoFit/>
          </a:bodyPr>
          <a:lstStyle/>
          <a:p>
            <a:pPr marL="285750" indent="-285750">
              <a:buSzPct val="80000"/>
              <a:buFont typeface="Arial" panose="020B0604020202020204" pitchFamily="34" charset="0"/>
              <a:buChar char="•"/>
            </a:pPr>
            <a:r>
              <a:rPr lang="fr-FR" sz="1600" b="1" dirty="0">
                <a:solidFill>
                  <a:schemeClr val="tx1"/>
                </a:solidFill>
              </a:rPr>
              <a:t>Danger : </a:t>
            </a:r>
            <a:r>
              <a:rPr lang="fr-FR" sz="1600" dirty="0">
                <a:solidFill>
                  <a:schemeClr val="tx1"/>
                </a:solidFill>
              </a:rPr>
              <a:t>un processus, un phénomène ou une activité humaine susceptible d’entraîner des pertes en vies humaines, des blessures ou d’autres effets sur la santé, des dommages aux biens, un bouleversement économique et social ou une dégradation de l’environnement. Axe dans CEDRIG : </a:t>
            </a:r>
            <a:r>
              <a:rPr lang="fr-FR" sz="1600" b="1" dirty="0">
                <a:solidFill>
                  <a:schemeClr val="tx1"/>
                </a:solidFill>
              </a:rPr>
              <a:t>dangers naturels et environnementaux</a:t>
            </a:r>
            <a:r>
              <a:rPr lang="fr-FR" sz="1600" dirty="0">
                <a:solidFill>
                  <a:schemeClr val="tx1"/>
                </a:solidFill>
              </a:rPr>
              <a:t> ainsi que les </a:t>
            </a:r>
            <a:r>
              <a:rPr lang="fr-FR" sz="1600" b="1" dirty="0">
                <a:solidFill>
                  <a:schemeClr val="tx1"/>
                </a:solidFill>
              </a:rPr>
              <a:t>tendances futures dues au changement climatique</a:t>
            </a:r>
            <a:r>
              <a:rPr lang="fr-FR" sz="1600" dirty="0">
                <a:solidFill>
                  <a:schemeClr val="tx1"/>
                </a:solidFill>
              </a:rPr>
              <a:t>.</a:t>
            </a:r>
          </a:p>
          <a:p>
            <a:pPr marL="285750" indent="-285750">
              <a:buSzPct val="80000"/>
              <a:buFont typeface="Arial" panose="020B0604020202020204" pitchFamily="34" charset="0"/>
              <a:buChar char="•"/>
            </a:pPr>
            <a:r>
              <a:rPr lang="fr-FR" sz="1600" b="1" dirty="0">
                <a:solidFill>
                  <a:schemeClr val="tx1"/>
                </a:solidFill>
              </a:rPr>
              <a:t>Exposition : </a:t>
            </a:r>
            <a:r>
              <a:rPr lang="fr-FR" sz="1600" dirty="0">
                <a:solidFill>
                  <a:schemeClr val="tx1"/>
                </a:solidFill>
              </a:rPr>
              <a:t>la présence de personnes, de moyens de subsistance, de services et de ressources environnementaux, d'éléments d’infrastructure ou de biens économiques, sociaux ou culturels dans des lieux susceptibles de subir des dommages. </a:t>
            </a:r>
          </a:p>
          <a:p>
            <a:pPr marL="285750" indent="-285750">
              <a:buSzPct val="80000"/>
              <a:buFont typeface="Arial" panose="020B0604020202020204" pitchFamily="34" charset="0"/>
              <a:buChar char="•"/>
            </a:pPr>
            <a:r>
              <a:rPr lang="fr-FR" sz="1600" b="1" dirty="0">
                <a:solidFill>
                  <a:schemeClr val="tx1"/>
                </a:solidFill>
              </a:rPr>
              <a:t>Vulnérabilité : </a:t>
            </a:r>
            <a:r>
              <a:rPr lang="fr-FR" sz="1600" dirty="0">
                <a:solidFill>
                  <a:schemeClr val="tx1"/>
                </a:solidFill>
              </a:rPr>
              <a:t>tendance ou prédisposition à subir des effets néfastes.</a:t>
            </a:r>
          </a:p>
          <a:p>
            <a:endParaRPr lang="de-CH" sz="1700" dirty="0">
              <a:solidFill>
                <a:schemeClr val="tx1"/>
              </a:solidFill>
            </a:endParaRPr>
          </a:p>
        </p:txBody>
      </p:sp>
      <p:pic>
        <p:nvPicPr>
          <p:cNvPr id="1026" name="Picture 2">
            <a:extLst>
              <a:ext uri="{FF2B5EF4-FFF2-40B4-BE49-F238E27FC236}">
                <a16:creationId xmlns:a16="http://schemas.microsoft.com/office/drawing/2014/main" id="{8BB6C180-A29A-2BF0-9025-49F6F75E6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7" y="733300"/>
            <a:ext cx="3429616"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52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F8D9AF2-8D8D-EA57-0736-9FDA2DF68B12}"/>
              </a:ext>
            </a:extLst>
          </p:cNvPr>
          <p:cNvSpPr>
            <a:spLocks noGrp="1"/>
          </p:cNvSpPr>
          <p:nvPr>
            <p:ph type="title"/>
          </p:nvPr>
        </p:nvSpPr>
        <p:spPr/>
        <p:txBody>
          <a:bodyPr/>
          <a:lstStyle/>
          <a:p>
            <a:r>
              <a:rPr lang="fr-FR"/>
              <a:t>Analyse de contexte – dangers, vulnérabilités, risques</a:t>
            </a:r>
          </a:p>
        </p:txBody>
      </p:sp>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fr-FR" sz="1400" b="1" dirty="0"/>
              <a:t>Danger :</a:t>
            </a:r>
          </a:p>
          <a:p>
            <a:r>
              <a:rPr lang="fr-FR" sz="1400" dirty="0"/>
              <a:t>Situation actuelle des dangers naturels (par exemple, vague de chaleur, glissement de terrain, inondation)</a:t>
            </a:r>
          </a:p>
          <a:p>
            <a:r>
              <a:rPr lang="fr-FR" sz="1400" dirty="0"/>
              <a:t>Situation actuelle des dangers environnementaux (par exemple, désertification, déforestation, pollution) et leurs causes principales (y compris les émissions de gaz à effet de serre)</a:t>
            </a:r>
          </a:p>
          <a:p>
            <a:r>
              <a:rPr lang="fr-FR" sz="1400" dirty="0"/>
              <a:t>Tendances futures en matière de changement climatique</a:t>
            </a:r>
          </a:p>
          <a:p>
            <a:pPr marL="114300" indent="0">
              <a:buNone/>
            </a:pPr>
            <a:r>
              <a:rPr lang="fr-FR" sz="1400" b="1" dirty="0"/>
              <a:t>Exposition :</a:t>
            </a:r>
            <a:r>
              <a:rPr lang="fr-FR" sz="1400" dirty="0"/>
              <a:t> </a:t>
            </a:r>
          </a:p>
          <a:p>
            <a:r>
              <a:rPr lang="fr-FR" sz="1400" dirty="0"/>
              <a:t>Description de l’exposition aux dangers (par exemple, les personnes, les biens, les systèmes, y compris les infrastructures critiques)</a:t>
            </a:r>
          </a:p>
          <a:p>
            <a:pPr marL="114300" indent="0">
              <a:buNone/>
            </a:pPr>
            <a:r>
              <a:rPr lang="fr-FR" sz="1400" b="1" dirty="0"/>
              <a:t>Vulnérabilité :</a:t>
            </a:r>
            <a:r>
              <a:rPr lang="fr-FR" sz="1400" dirty="0"/>
              <a:t> </a:t>
            </a:r>
          </a:p>
          <a:p>
            <a:r>
              <a:rPr lang="fr-FR" sz="1400" dirty="0"/>
              <a:t>La vulnérabilité aux dangers, y compris les facteurs physiques (par exemple, vulnérabilité des infrastructures), les facteurs sociaux (par exemple, pauvreté, inégalité, manque d'accès aux services ou aux réseaux informels, etc.), les facteurs économiques (par exemple, manque de ressources ou d’accès à ces dernières, moyens de subsistance vulnérables), les facteurs environnementaux (par exemple, surexploitation des ressources naturelles).</a:t>
            </a:r>
          </a:p>
          <a:p>
            <a:endParaRPr lang="de-CH" sz="1400" dirty="0"/>
          </a:p>
          <a:p>
            <a:pPr marL="114300" indent="0">
              <a:buNone/>
            </a:pPr>
            <a:r>
              <a:rPr lang="fr-FR" sz="1400" b="1" dirty="0"/>
              <a:t>Risque </a:t>
            </a:r>
            <a:r>
              <a:rPr lang="fr-FR" sz="1400" dirty="0"/>
              <a:t>: f (danger, exposition, vulnérabilité) </a:t>
            </a:r>
          </a:p>
          <a:p>
            <a:endParaRPr lang="de-CH" sz="1600" dirty="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Tree>
    <p:extLst>
      <p:ext uri="{BB962C8B-B14F-4D97-AF65-F5344CB8AC3E}">
        <p14:creationId xmlns:p14="http://schemas.microsoft.com/office/powerpoint/2010/main" val="2389316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fr-FR" dirty="0"/>
              <a:t>Analyse de contexte – stratégies, politiques, personnes impliquées (au niveau national)</a:t>
            </a:r>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fr-FR" sz="1800" b="1" dirty="0">
                <a:solidFill>
                  <a:schemeClr val="tx1"/>
                </a:solidFill>
              </a:rPr>
              <a:t>Stratégies et politiques :</a:t>
            </a:r>
          </a:p>
          <a:p>
            <a:r>
              <a:rPr lang="fr-FR" sz="1800" dirty="0">
                <a:solidFill>
                  <a:schemeClr val="tx1"/>
                </a:solidFill>
              </a:rPr>
              <a:t>L’ensemble des documents et plans officiels relatifs au changement climatique, à l’environnement, à la RRC, etc.</a:t>
            </a:r>
          </a:p>
          <a:p>
            <a:pPr marL="114300" indent="0">
              <a:buNone/>
            </a:pPr>
            <a:endParaRPr lang="en-US" sz="1800" b="1" dirty="0">
              <a:solidFill>
                <a:schemeClr val="tx1"/>
              </a:solidFill>
            </a:endParaRPr>
          </a:p>
          <a:p>
            <a:pPr marL="114300" indent="0">
              <a:buNone/>
            </a:pPr>
            <a:r>
              <a:rPr lang="fr-FR" sz="1800" b="1" dirty="0">
                <a:solidFill>
                  <a:schemeClr val="tx1"/>
                </a:solidFill>
              </a:rPr>
              <a:t>Interventions (y compris les enseignements tirés) : </a:t>
            </a:r>
          </a:p>
          <a:p>
            <a:r>
              <a:rPr lang="fr-FR" dirty="0"/>
              <a:t>Interventions pertinentes de la DDC et des autres acteurs, y compris les enseignements tirés</a:t>
            </a:r>
          </a:p>
          <a:p>
            <a:endParaRPr lang="en-US" sz="1800" dirty="0">
              <a:solidFill>
                <a:schemeClr val="tx1"/>
              </a:solidFill>
            </a:endParaRPr>
          </a:p>
          <a:p>
            <a:pPr marL="114300" indent="0">
              <a:buNone/>
            </a:pPr>
            <a:r>
              <a:rPr lang="fr-FR" sz="1800" b="1" dirty="0">
                <a:solidFill>
                  <a:schemeClr val="tx1"/>
                </a:solidFill>
              </a:rPr>
              <a:t>Personnes impliquées : </a:t>
            </a:r>
          </a:p>
          <a:p>
            <a:r>
              <a:rPr lang="fr-FR" dirty="0"/>
              <a:t>Acteurs principaux, priorités, financements ?</a:t>
            </a:r>
          </a:p>
          <a:p>
            <a:endParaRPr lang="de-CH" dirty="0"/>
          </a:p>
        </p:txBody>
      </p:sp>
    </p:spTree>
    <p:extLst>
      <p:ext uri="{BB962C8B-B14F-4D97-AF65-F5344CB8AC3E}">
        <p14:creationId xmlns:p14="http://schemas.microsoft.com/office/powerpoint/2010/main" val="1362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fr-FR"/>
              <a:t>Analyse de contexte – Évaluation générale</a:t>
            </a:r>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a:xfrm>
            <a:off x="311700" y="1152475"/>
            <a:ext cx="8743810" cy="3416400"/>
          </a:xfrm>
        </p:spPr>
        <p:txBody>
          <a:bodyPr/>
          <a:lstStyle/>
          <a:p>
            <a:pPr marL="114300" indent="0">
              <a:buNone/>
            </a:pPr>
            <a:r>
              <a:rPr lang="fr-FR" sz="1800" dirty="0">
                <a:solidFill>
                  <a:schemeClr val="tx1"/>
                </a:solidFill>
              </a:rPr>
              <a:t>Cette page peut servir d’</a:t>
            </a:r>
            <a:r>
              <a:rPr lang="fr-FR" sz="1800" b="1" dirty="0">
                <a:solidFill>
                  <a:schemeClr val="tx1"/>
                </a:solidFill>
              </a:rPr>
              <a:t>évaluation interne</a:t>
            </a:r>
            <a:r>
              <a:rPr lang="fr-FR" sz="1800" dirty="0">
                <a:solidFill>
                  <a:schemeClr val="tx1"/>
                </a:solidFill>
              </a:rPr>
              <a:t> :</a:t>
            </a:r>
          </a:p>
          <a:p>
            <a:r>
              <a:rPr lang="fr-FR" sz="1800" dirty="0">
                <a:solidFill>
                  <a:schemeClr val="tx1"/>
                </a:solidFill>
              </a:rPr>
              <a:t>votre compréhension générale des dangers, des vulnérabilités, des capacités d’adaptation, des stratégies et des leçons tirées par d’autres acteurs ;</a:t>
            </a:r>
          </a:p>
          <a:p>
            <a:r>
              <a:rPr lang="fr-FR" sz="1800" dirty="0">
                <a:solidFill>
                  <a:schemeClr val="tx1"/>
                </a:solidFill>
              </a:rPr>
              <a:t>votre compréhension de l’efficacité des stratégies ;</a:t>
            </a:r>
          </a:p>
          <a:p>
            <a:r>
              <a:rPr lang="fr-FR" sz="1800" dirty="0">
                <a:solidFill>
                  <a:schemeClr val="tx1"/>
                </a:solidFill>
              </a:rPr>
              <a:t>vos premières idées sur une possible collaboration avec des initiatives existantes, ou sur la nécessité de combler les lacunes identifiées ;</a:t>
            </a:r>
          </a:p>
        </p:txBody>
      </p:sp>
      <p:sp>
        <p:nvSpPr>
          <p:cNvPr id="4" name="TextBox 3">
            <a:extLst>
              <a:ext uri="{FF2B5EF4-FFF2-40B4-BE49-F238E27FC236}">
                <a16:creationId xmlns:a16="http://schemas.microsoft.com/office/drawing/2014/main" id="{F942EB78-7917-70BB-388A-849A4AC95E20}"/>
              </a:ext>
            </a:extLst>
          </p:cNvPr>
          <p:cNvSpPr txBox="1"/>
          <p:nvPr/>
        </p:nvSpPr>
        <p:spPr>
          <a:xfrm>
            <a:off x="538842" y="763304"/>
            <a:ext cx="7315200" cy="815608"/>
          </a:xfrm>
          <a:prstGeom prst="rect">
            <a:avLst/>
          </a:prstGeom>
          <a:noFill/>
        </p:spPr>
        <p:txBody>
          <a:bodyPr wrap="square">
            <a:spAutoFit/>
          </a:bodyPr>
          <a:lstStyle/>
          <a:p>
            <a:endParaRPr lang="en-US" sz="2000" b="1" dirty="0">
              <a:solidFill>
                <a:schemeClr val="tx1"/>
              </a:solidFill>
            </a:endParaRPr>
          </a:p>
          <a:p>
            <a:endParaRPr lang="en-US" sz="2000" dirty="0">
              <a:solidFill>
                <a:schemeClr val="tx1"/>
              </a:solidFill>
            </a:endParaRPr>
          </a:p>
          <a:p>
            <a:pPr marL="285750" indent="-285750">
              <a:buFont typeface="Arial" panose="020B0604020202020204" pitchFamily="34" charset="0"/>
              <a:buChar char="•"/>
            </a:pPr>
            <a:endParaRPr lang="de-CH" sz="700" dirty="0">
              <a:solidFill>
                <a:schemeClr val="tx1"/>
              </a:solidFill>
            </a:endParaRPr>
          </a:p>
        </p:txBody>
      </p:sp>
      <p:pic>
        <p:nvPicPr>
          <p:cNvPr id="7" name="Grafik 6">
            <a:extLst>
              <a:ext uri="{FF2B5EF4-FFF2-40B4-BE49-F238E27FC236}">
                <a16:creationId xmlns:a16="http://schemas.microsoft.com/office/drawing/2014/main" id="{6DAD52A4-C6A7-7433-6D1B-494782DE0EE8}"/>
              </a:ext>
            </a:extLst>
          </p:cNvPr>
          <p:cNvPicPr>
            <a:picLocks noChangeAspect="1"/>
          </p:cNvPicPr>
          <p:nvPr/>
        </p:nvPicPr>
        <p:blipFill>
          <a:blip r:embed="rId3"/>
          <a:stretch>
            <a:fillRect/>
          </a:stretch>
        </p:blipFill>
        <p:spPr>
          <a:xfrm>
            <a:off x="538842" y="3353007"/>
            <a:ext cx="4953000" cy="1419225"/>
          </a:xfrm>
          <a:prstGeom prst="rect">
            <a:avLst/>
          </a:prstGeom>
        </p:spPr>
      </p:pic>
    </p:spTree>
    <p:extLst>
      <p:ext uri="{BB962C8B-B14F-4D97-AF65-F5344CB8AC3E}">
        <p14:creationId xmlns:p14="http://schemas.microsoft.com/office/powerpoint/2010/main" val="363972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fr-FR" sz="2200" dirty="0"/>
              <a:t>Analyse de contexte – Prévisualiser, télécharger et partager</a:t>
            </a:r>
          </a:p>
        </p:txBody>
      </p:sp>
      <p:pic>
        <p:nvPicPr>
          <p:cNvPr id="7" name="Grafik 6">
            <a:extLst>
              <a:ext uri="{FF2B5EF4-FFF2-40B4-BE49-F238E27FC236}">
                <a16:creationId xmlns:a16="http://schemas.microsoft.com/office/drawing/2014/main" id="{DEBB8974-034B-5C36-6F57-DEFF9E790FA0}"/>
              </a:ext>
            </a:extLst>
          </p:cNvPr>
          <p:cNvPicPr>
            <a:picLocks noChangeAspect="1"/>
          </p:cNvPicPr>
          <p:nvPr/>
        </p:nvPicPr>
        <p:blipFill>
          <a:blip r:embed="rId3"/>
          <a:stretch>
            <a:fillRect/>
          </a:stretch>
        </p:blipFill>
        <p:spPr>
          <a:xfrm>
            <a:off x="73478" y="708527"/>
            <a:ext cx="6322483" cy="3991025"/>
          </a:xfrm>
          <a:prstGeom prst="rect">
            <a:avLst/>
          </a:prstGeom>
        </p:spPr>
      </p:pic>
      <p:pic>
        <p:nvPicPr>
          <p:cNvPr id="9" name="Grafik 8">
            <a:extLst>
              <a:ext uri="{FF2B5EF4-FFF2-40B4-BE49-F238E27FC236}">
                <a16:creationId xmlns:a16="http://schemas.microsoft.com/office/drawing/2014/main" id="{4DCA4C31-ED87-A3CC-2CEB-CB471F344942}"/>
              </a:ext>
            </a:extLst>
          </p:cNvPr>
          <p:cNvPicPr>
            <a:picLocks noChangeAspect="1"/>
          </p:cNvPicPr>
          <p:nvPr/>
        </p:nvPicPr>
        <p:blipFill>
          <a:blip r:embed="rId4"/>
          <a:stretch>
            <a:fillRect/>
          </a:stretch>
        </p:blipFill>
        <p:spPr>
          <a:xfrm>
            <a:off x="6634183" y="708527"/>
            <a:ext cx="2138550" cy="3014249"/>
          </a:xfrm>
          <a:prstGeom prst="rect">
            <a:avLst/>
          </a:prstGeom>
        </p:spPr>
      </p:pic>
    </p:spTree>
    <p:extLst>
      <p:ext uri="{BB962C8B-B14F-4D97-AF65-F5344CB8AC3E}">
        <p14:creationId xmlns:p14="http://schemas.microsoft.com/office/powerpoint/2010/main" val="795965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fr-FR"/>
              <a:t>Partie II : Analyse de projet</a:t>
            </a:r>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4047262"/>
          </a:xfrm>
          <a:prstGeom prst="rect">
            <a:avLst/>
          </a:prstGeom>
          <a:solidFill>
            <a:schemeClr val="bg1"/>
          </a:solidFill>
        </p:spPr>
        <p:txBody>
          <a:bodyPr wrap="square">
            <a:spAutoFit/>
          </a:bodyPr>
          <a:lstStyle/>
          <a:p>
            <a:pPr marL="285750" indent="-285750">
              <a:buFont typeface="Arial" panose="020B0604020202020204" pitchFamily="34" charset="0"/>
              <a:buChar char="•"/>
            </a:pPr>
            <a:r>
              <a:rPr lang="fr-FR" sz="1800" dirty="0">
                <a:solidFill>
                  <a:schemeClr val="tx1"/>
                </a:solidFill>
              </a:rPr>
              <a:t>CEDRIG suit une </a:t>
            </a:r>
            <a:r>
              <a:rPr lang="fr-FR" sz="1800" b="1" dirty="0">
                <a:solidFill>
                  <a:schemeClr val="tx1"/>
                </a:solidFill>
              </a:rPr>
              <a:t>perspective des risques</a:t>
            </a:r>
            <a:r>
              <a:rPr lang="fr-FR" sz="1800" dirty="0">
                <a:solidFill>
                  <a:schemeClr val="tx1"/>
                </a:solidFill>
              </a:rPr>
              <a:t> (étape 1) et une </a:t>
            </a:r>
            <a:r>
              <a:rPr lang="fr-FR" sz="1800" b="1" dirty="0">
                <a:solidFill>
                  <a:schemeClr val="tx1"/>
                </a:solidFill>
              </a:rPr>
              <a:t>perspective des impacts</a:t>
            </a:r>
            <a:r>
              <a:rPr lang="fr-FR" sz="1800" dirty="0">
                <a:solidFill>
                  <a:schemeClr val="tx1"/>
                </a:solidFill>
              </a:rPr>
              <a:t> (étape 2).</a:t>
            </a: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fr-FR" sz="1800" dirty="0">
                <a:solidFill>
                  <a:schemeClr val="tx1"/>
                </a:solidFill>
              </a:rPr>
              <a:t>L’outil se focalise sur des </a:t>
            </a:r>
            <a:r>
              <a:rPr lang="fr-FR" sz="1800" b="1" dirty="0">
                <a:solidFill>
                  <a:schemeClr val="tx1"/>
                </a:solidFill>
              </a:rPr>
              <a:t>optimisations de projet documentées et proactives, avec une approche CC/RC/E</a:t>
            </a:r>
            <a:r>
              <a:rPr lang="fr-FR" sz="1800" dirty="0">
                <a:solidFill>
                  <a:schemeClr val="tx1"/>
                </a:solidFill>
              </a:rPr>
              <a:t>, qui se concentre par ailleurs sur les </a:t>
            </a:r>
            <a:r>
              <a:rPr lang="fr-FR" sz="1800" b="1" dirty="0">
                <a:solidFill>
                  <a:schemeClr val="tx1"/>
                </a:solidFill>
              </a:rPr>
              <a:t>opportunités et les </a:t>
            </a:r>
            <a:r>
              <a:rPr lang="fr-FR" sz="1800" b="1" dirty="0" err="1">
                <a:solidFill>
                  <a:schemeClr val="tx1"/>
                </a:solidFill>
              </a:rPr>
              <a:t>co</a:t>
            </a:r>
            <a:r>
              <a:rPr lang="fr-FR" sz="1800" b="1" dirty="0">
                <a:solidFill>
                  <a:schemeClr val="tx1"/>
                </a:solidFill>
              </a:rPr>
              <a:t>-avantages</a:t>
            </a:r>
            <a:r>
              <a:rPr lang="fr-FR" sz="1800" dirty="0">
                <a:solidFill>
                  <a:schemeClr val="tx1"/>
                </a:solidFill>
              </a:rPr>
              <a:t>.</a:t>
            </a: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fr-FR" sz="1800" dirty="0">
                <a:solidFill>
                  <a:schemeClr val="tx1"/>
                </a:solidFill>
              </a:rPr>
              <a:t>L’analyse de projet ne peut être effectuée que si un avant-projet existe. </a:t>
            </a:r>
            <a:r>
              <a:rPr lang="fr-FR" sz="1800" i="1" dirty="0">
                <a:solidFill>
                  <a:schemeClr val="tx1"/>
                </a:solidFill>
              </a:rPr>
              <a:t>L’analyse de contexte et les notes thématiques d’intégration peuvent vous aider à y arriver.</a:t>
            </a:r>
          </a:p>
          <a:p>
            <a:pPr marL="285750" indent="-28575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r>
              <a:rPr lang="fr-FR" sz="1800" dirty="0">
                <a:solidFill>
                  <a:schemeClr val="tx1"/>
                </a:solidFill>
              </a:rPr>
              <a:t>Dans l’idéal, l’analyse de projet est menée sous la forme d’un </a:t>
            </a:r>
            <a:r>
              <a:rPr lang="fr-FR" sz="1800" b="1" dirty="0">
                <a:solidFill>
                  <a:schemeClr val="tx1"/>
                </a:solidFill>
              </a:rPr>
              <a:t>atelier multipartite</a:t>
            </a:r>
            <a:r>
              <a:rPr lang="fr-FR" sz="1800" dirty="0">
                <a:solidFill>
                  <a:schemeClr val="tx1"/>
                </a:solidFill>
              </a:rPr>
              <a:t>.</a:t>
            </a:r>
          </a:p>
          <a:p>
            <a:endParaRPr lang="en-US" sz="500" dirty="0">
              <a:solidFill>
                <a:schemeClr val="tx1"/>
              </a:solidFill>
            </a:endParaRPr>
          </a:p>
        </p:txBody>
      </p:sp>
      <p:pic>
        <p:nvPicPr>
          <p:cNvPr id="7" name="Grafik 6">
            <a:extLst>
              <a:ext uri="{FF2B5EF4-FFF2-40B4-BE49-F238E27FC236}">
                <a16:creationId xmlns:a16="http://schemas.microsoft.com/office/drawing/2014/main" id="{7FFA015B-BCD4-6C1E-6541-F47B78D40B9A}"/>
              </a:ext>
            </a:extLst>
          </p:cNvPr>
          <p:cNvPicPr>
            <a:picLocks noChangeAspect="1"/>
          </p:cNvPicPr>
          <p:nvPr/>
        </p:nvPicPr>
        <p:blipFill>
          <a:blip r:embed="rId3"/>
          <a:stretch>
            <a:fillRect/>
          </a:stretch>
        </p:blipFill>
        <p:spPr>
          <a:xfrm>
            <a:off x="65313" y="1205948"/>
            <a:ext cx="2520439" cy="2327205"/>
          </a:xfrm>
          <a:prstGeom prst="rect">
            <a:avLst/>
          </a:prstGeom>
        </p:spPr>
      </p:pic>
    </p:spTree>
    <p:extLst>
      <p:ext uri="{BB962C8B-B14F-4D97-AF65-F5344CB8AC3E}">
        <p14:creationId xmlns:p14="http://schemas.microsoft.com/office/powerpoint/2010/main" val="3370499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fr-FR"/>
              <a:t>Étape 1 : Perspective des risques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descr="Ein Bild, das Text, Schrift, Handschrift, Reihe enthält.&#10;&#10;KI-generierte Inhalte können fehlerhaft sein.">
            <a:extLst>
              <a:ext uri="{FF2B5EF4-FFF2-40B4-BE49-F238E27FC236}">
                <a16:creationId xmlns:a16="http://schemas.microsoft.com/office/drawing/2014/main" id="{4CA57101-E183-004D-1836-6365CB70C02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859163"/>
            <a:ext cx="9144000" cy="2664030"/>
          </a:xfrm>
          <a:prstGeom prst="rect">
            <a:avLst/>
          </a:prstGeom>
        </p:spPr>
      </p:pic>
      <p:sp>
        <p:nvSpPr>
          <p:cNvPr id="13" name="Oval 12">
            <a:extLst>
              <a:ext uri="{FF2B5EF4-FFF2-40B4-BE49-F238E27FC236}">
                <a16:creationId xmlns:a16="http://schemas.microsoft.com/office/drawing/2014/main" id="{24CF6B5D-6516-49DD-B316-9DB818DC8E29}"/>
              </a:ext>
            </a:extLst>
          </p:cNvPr>
          <p:cNvSpPr/>
          <p:nvPr/>
        </p:nvSpPr>
        <p:spPr>
          <a:xfrm rot="2469768">
            <a:off x="2760911" y="2176896"/>
            <a:ext cx="743235" cy="15720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8" name="Grafik 7" descr="Ein Bild, das Zeichnung, Kinderkunst, Text, Diagramm enthält.&#10;&#10;KI-generierte Inhalte können fehlerhaft sein.">
            <a:extLst>
              <a:ext uri="{FF2B5EF4-FFF2-40B4-BE49-F238E27FC236}">
                <a16:creationId xmlns:a16="http://schemas.microsoft.com/office/drawing/2014/main" id="{BC87D1C1-5BDD-52AE-7E0D-551B0BDCEF0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528696" y="49231"/>
            <a:ext cx="3615304" cy="220648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369332"/>
          </a:xfrm>
          <a:prstGeom prst="rect">
            <a:avLst/>
          </a:prstGeom>
          <a:noFill/>
        </p:spPr>
        <p:txBody>
          <a:bodyPr wrap="square" rtlCol="0">
            <a:spAutoFit/>
          </a:bodyPr>
          <a:lstStyle/>
          <a:p>
            <a:r>
              <a:rPr lang="fr-FR" sz="1800" dirty="0">
                <a:solidFill>
                  <a:schemeClr val="tx1"/>
                </a:solidFill>
              </a:rPr>
              <a:t>Focus : élément de projet exposé</a:t>
            </a: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fr-FR"/>
              <a:t>Risque = Danger x Vulnérabilité (x Exposition)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C9F7170F-8C87-620A-D19B-559AFF654D0C}"/>
              </a:ext>
            </a:extLst>
          </p:cNvPr>
          <p:cNvSpPr>
            <a:spLocks noGrp="1"/>
          </p:cNvSpPr>
          <p:nvPr>
            <p:ph type="title"/>
          </p:nvPr>
        </p:nvSpPr>
        <p:spPr/>
        <p:txBody>
          <a:bodyPr/>
          <a:lstStyle/>
          <a:p>
            <a:r>
              <a:rPr lang="fr-FR"/>
              <a:t>CEDRIG - l’outil d’intégration de la DDC</a:t>
            </a:r>
            <a:br>
              <a:rPr lang="fr-FR"/>
            </a:br>
            <a:endParaRPr lang="fr-FR"/>
          </a:p>
        </p:txBody>
      </p:sp>
      <p:sp>
        <p:nvSpPr>
          <p:cNvPr id="461" name="Google Shape;461;p86"/>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buNone/>
            </a:pPr>
            <a:r>
              <a:rPr lang="fr-FR" dirty="0">
                <a:solidFill>
                  <a:schemeClr val="tx1"/>
                </a:solidFill>
                <a:latin typeface="+mn-lt"/>
                <a:ea typeface="Calibri"/>
                <a:cs typeface="Calibri"/>
                <a:sym typeface="Calibri"/>
              </a:rPr>
              <a:t>Quoi : </a:t>
            </a:r>
          </a:p>
          <a:p>
            <a:pPr marL="342900">
              <a:lnSpc>
                <a:spcPct val="100000"/>
              </a:lnSpc>
              <a:buFont typeface="Arial" panose="020B0604020202020204" pitchFamily="34" charset="0"/>
              <a:buChar char="•"/>
            </a:pPr>
            <a:r>
              <a:rPr lang="fr-FR" b="1" dirty="0">
                <a:solidFill>
                  <a:schemeClr val="tx1"/>
                </a:solidFill>
                <a:latin typeface="+mn-lt"/>
                <a:ea typeface="Calibri"/>
                <a:cs typeface="Calibri"/>
                <a:sym typeface="Calibri"/>
              </a:rPr>
              <a:t>Outil méthodologique : </a:t>
            </a:r>
            <a:r>
              <a:rPr lang="fr-FR" dirty="0">
                <a:solidFill>
                  <a:schemeClr val="tx1"/>
                </a:solidFill>
                <a:latin typeface="+mn-lt"/>
                <a:ea typeface="Calibri"/>
                <a:cs typeface="Calibri"/>
                <a:sym typeface="Calibri"/>
              </a:rPr>
              <a:t>il vous guide tout au long d’un processus permettant d’identifier les risques et les impacts potentiels liés au climat, à l’environnement et aux dangers naturels. </a:t>
            </a:r>
          </a:p>
          <a:p>
            <a:pPr marL="0" indent="0">
              <a:lnSpc>
                <a:spcPct val="100000"/>
              </a:lnSpc>
              <a:buNone/>
            </a:pPr>
            <a:endParaRPr lang="de" dirty="0">
              <a:solidFill>
                <a:schemeClr val="tx1"/>
              </a:solidFill>
              <a:latin typeface="+mn-lt"/>
              <a:ea typeface="Calibri"/>
              <a:cs typeface="Calibri"/>
              <a:sym typeface="Calibri"/>
            </a:endParaRPr>
          </a:p>
          <a:p>
            <a:pPr marL="0" indent="0">
              <a:lnSpc>
                <a:spcPct val="100000"/>
              </a:lnSpc>
              <a:buNone/>
            </a:pPr>
            <a:r>
              <a:rPr lang="fr-FR" dirty="0">
                <a:solidFill>
                  <a:schemeClr val="tx1"/>
                </a:solidFill>
                <a:latin typeface="+mn-lt"/>
                <a:ea typeface="Calibri"/>
                <a:cs typeface="Calibri"/>
                <a:sym typeface="Calibri"/>
              </a:rPr>
              <a:t>Pour quoi :</a:t>
            </a:r>
          </a:p>
          <a:p>
            <a:pPr marL="342900">
              <a:lnSpc>
                <a:spcPct val="100000"/>
              </a:lnSpc>
              <a:buFont typeface="Arial" panose="020B0604020202020204" pitchFamily="34" charset="0"/>
              <a:buChar char="•"/>
            </a:pPr>
            <a:r>
              <a:rPr lang="fr-FR" b="1" dirty="0">
                <a:solidFill>
                  <a:schemeClr val="tx1"/>
                </a:solidFill>
                <a:latin typeface="+mn-lt"/>
                <a:ea typeface="Calibri"/>
                <a:cs typeface="Calibri"/>
                <a:sym typeface="Calibri"/>
              </a:rPr>
              <a:t>Stratégies, programmes et projets </a:t>
            </a:r>
            <a:r>
              <a:rPr lang="fr-FR" dirty="0">
                <a:solidFill>
                  <a:schemeClr val="tx1"/>
                </a:solidFill>
                <a:latin typeface="+mn-lt"/>
                <a:ea typeface="Calibri"/>
                <a:cs typeface="Calibri"/>
                <a:sym typeface="Calibri"/>
              </a:rPr>
              <a:t>provenant de secteurs divers</a:t>
            </a:r>
          </a:p>
          <a:p>
            <a:pPr marL="342900">
              <a:lnSpc>
                <a:spcPct val="100000"/>
              </a:lnSpc>
              <a:buFont typeface="Arial" panose="020B0604020202020204" pitchFamily="34" charset="0"/>
              <a:buChar char="•"/>
            </a:pPr>
            <a:r>
              <a:rPr lang="fr-FR" dirty="0">
                <a:solidFill>
                  <a:schemeClr val="tx1"/>
                </a:solidFill>
                <a:latin typeface="+mn-lt"/>
                <a:ea typeface="Calibri"/>
                <a:cs typeface="Calibri"/>
                <a:sym typeface="Calibri"/>
              </a:rPr>
              <a:t>Interventions prévues ou en cours</a:t>
            </a:r>
          </a:p>
          <a:p>
            <a:pPr marL="0" indent="0">
              <a:lnSpc>
                <a:spcPct val="100000"/>
              </a:lnSpc>
              <a:buNone/>
            </a:pPr>
            <a:endParaRPr lang="de-CH" dirty="0">
              <a:solidFill>
                <a:schemeClr val="tx1"/>
              </a:solidFill>
              <a:latin typeface="+mn-lt"/>
              <a:ea typeface="Calibri"/>
              <a:cs typeface="Calibri"/>
              <a:sym typeface="Calibri"/>
            </a:endParaRPr>
          </a:p>
          <a:p>
            <a:pPr marL="0" indent="0">
              <a:lnSpc>
                <a:spcPct val="100000"/>
              </a:lnSpc>
              <a:buNone/>
            </a:pPr>
            <a:r>
              <a:rPr lang="fr-FR" dirty="0">
                <a:solidFill>
                  <a:schemeClr val="tx1"/>
                </a:solidFill>
                <a:latin typeface="+mn-lt"/>
                <a:ea typeface="Calibri"/>
                <a:cs typeface="Calibri"/>
                <a:sym typeface="Calibri"/>
              </a:rPr>
              <a:t>Résultat :</a:t>
            </a:r>
          </a:p>
          <a:p>
            <a:pPr marL="342900">
              <a:lnSpc>
                <a:spcPct val="100000"/>
              </a:lnSpc>
              <a:buFont typeface="Arial" panose="020B0604020202020204" pitchFamily="34" charset="0"/>
              <a:buChar char="•"/>
            </a:pPr>
            <a:r>
              <a:rPr lang="fr-FR" dirty="0">
                <a:solidFill>
                  <a:schemeClr val="tx1"/>
                </a:solidFill>
                <a:latin typeface="+mn-lt"/>
                <a:ea typeface="Calibri"/>
                <a:cs typeface="Calibri"/>
                <a:sym typeface="Calibri"/>
              </a:rPr>
              <a:t>Création d’un rapport PDF pour chaque étude de cas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r>
              <a:rPr lang="fr-FR" sz="800" dirty="0">
                <a:solidFill>
                  <a:schemeClr val="tx1"/>
                </a:solidFill>
              </a:rPr>
              <a:t>Source : </a:t>
            </a:r>
            <a:r>
              <a:rPr lang="fr-FR" sz="800" dirty="0">
                <a:solidFill>
                  <a:schemeClr val="tx1"/>
                </a:solidFill>
                <a:hlinkClick r:id="rId5">
                  <a:extLst>
                    <a:ext uri="{A12FA001-AC4F-418D-AE19-62706E023703}">
                      <ahyp:hlinkClr xmlns:ahyp="http://schemas.microsoft.com/office/drawing/2018/hyperlinkcolor" val="tx"/>
                    </a:ext>
                  </a:extLst>
                </a:hlinkClick>
              </a:rPr>
              <a:t>https://interactive-atlas.ipcc.ch/</a:t>
            </a: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fr-FR"/>
              <a:t>Identifier les tendances climatiques pertinentes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189DC4-3150-F1B4-52F2-05458425E27D}"/>
              </a:ext>
            </a:extLst>
          </p:cNvPr>
          <p:cNvSpPr>
            <a:spLocks noGrp="1"/>
          </p:cNvSpPr>
          <p:nvPr>
            <p:ph type="title"/>
          </p:nvPr>
        </p:nvSpPr>
        <p:spPr/>
        <p:txBody>
          <a:bodyPr/>
          <a:lstStyle/>
          <a:p>
            <a:r>
              <a:rPr lang="fr-FR"/>
              <a:t>Évaluer les dangers et les vulnérabilités</a:t>
            </a:r>
          </a:p>
        </p:txBody>
      </p:sp>
      <p:graphicFrame>
        <p:nvGraphicFramePr>
          <p:cNvPr id="2" name="Tabelle 1">
            <a:extLst>
              <a:ext uri="{FF2B5EF4-FFF2-40B4-BE49-F238E27FC236}">
                <a16:creationId xmlns:a16="http://schemas.microsoft.com/office/drawing/2014/main" id="{DAABB230-AC6B-4811-B4B0-FE8BDD545689}"/>
              </a:ext>
            </a:extLst>
          </p:cNvPr>
          <p:cNvGraphicFramePr>
            <a:graphicFrameLocks noGrp="1"/>
          </p:cNvGraphicFramePr>
          <p:nvPr>
            <p:extLst>
              <p:ext uri="{D42A27DB-BD31-4B8C-83A1-F6EECF244321}">
                <p14:modId xmlns:p14="http://schemas.microsoft.com/office/powerpoint/2010/main" val="1868592018"/>
              </p:ext>
            </p:extLst>
          </p:nvPr>
        </p:nvGraphicFramePr>
        <p:xfrm>
          <a:off x="779053" y="612117"/>
          <a:ext cx="8010986" cy="4202003"/>
        </p:xfrm>
        <a:graphic>
          <a:graphicData uri="http://schemas.openxmlformats.org/drawingml/2006/table">
            <a:tbl>
              <a:tblPr firstRow="1" bandRow="1">
                <a:tableStyleId>{5C22544A-7EE6-4342-B048-85BDC9FD1C3A}</a:tableStyleId>
              </a:tblPr>
              <a:tblGrid>
                <a:gridCol w="3647841">
                  <a:extLst>
                    <a:ext uri="{9D8B030D-6E8A-4147-A177-3AD203B41FA5}">
                      <a16:colId xmlns:a16="http://schemas.microsoft.com/office/drawing/2014/main" val="20000"/>
                    </a:ext>
                  </a:extLst>
                </a:gridCol>
                <a:gridCol w="4363145">
                  <a:extLst>
                    <a:ext uri="{9D8B030D-6E8A-4147-A177-3AD203B41FA5}">
                      <a16:colId xmlns:a16="http://schemas.microsoft.com/office/drawing/2014/main" val="20001"/>
                    </a:ext>
                  </a:extLst>
                </a:gridCol>
              </a:tblGrid>
              <a:tr h="345099">
                <a:tc>
                  <a:txBody>
                    <a:bodyPr/>
                    <a:lstStyle/>
                    <a:p>
                      <a:pPr>
                        <a:lnSpc>
                          <a:spcPct val="100000"/>
                        </a:lnSpc>
                      </a:pPr>
                      <a:r>
                        <a:rPr lang="fr-FR" sz="1800" b="1" i="0" u="none" baseline="0">
                          <a:solidFill>
                            <a:schemeClr val="tx1"/>
                          </a:solidFill>
                          <a:latin typeface="arial" panose="020B0604020202020204" pitchFamily="34" charset="0"/>
                        </a:rPr>
                        <a:t>Questions à aborder</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fr-FR" sz="1800" b="1" i="0" u="none" baseline="0">
                          <a:solidFill>
                            <a:schemeClr val="tx1"/>
                          </a:solidFill>
                          <a:latin typeface="arial" panose="020B0604020202020204" pitchFamily="34" charset="0"/>
                        </a:rPr>
                        <a:t>Exemples</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73463">
                <a:tc>
                  <a:txBody>
                    <a:bodyPr/>
                    <a:lstStyle/>
                    <a:p>
                      <a:pPr marL="0">
                        <a:lnSpc>
                          <a:spcPct val="100000"/>
                        </a:lnSpc>
                      </a:pPr>
                      <a:r>
                        <a:rPr lang="fr-FR" sz="1800" b="0" i="0" u="none" baseline="0">
                          <a:solidFill>
                            <a:schemeClr val="tx1"/>
                          </a:solidFill>
                          <a:latin typeface="arial" panose="020B0604020202020204" pitchFamily="34" charset="0"/>
                        </a:rPr>
                        <a:t>Quelles sont les conséquences possibles pour chaque danger identifié ?</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285750">
                        <a:lnSpc>
                          <a:spcPct val="100000"/>
                        </a:lnSpc>
                        <a:buSzPct val="80000"/>
                        <a:buFont typeface="Arial" panose="020B0604020202020204" pitchFamily="34" charset="0"/>
                        <a:buChar char="•"/>
                      </a:pPr>
                      <a:r>
                        <a:rPr lang="fr-FR" sz="1800" b="0" i="1" u="none" baseline="0" dirty="0">
                          <a:solidFill>
                            <a:schemeClr val="tx1"/>
                          </a:solidFill>
                          <a:latin typeface="arial" panose="020B0604020202020204" pitchFamily="34" charset="0"/>
                        </a:rPr>
                        <a:t>Baisse de rendement des cultures</a:t>
                      </a:r>
                    </a:p>
                    <a:p>
                      <a:pPr marL="0" indent="-285750">
                        <a:lnSpc>
                          <a:spcPct val="100000"/>
                        </a:lnSpc>
                        <a:buSzPct val="80000"/>
                        <a:buFont typeface="Arial" panose="020B0604020202020204" pitchFamily="34" charset="0"/>
                        <a:buChar char="•"/>
                      </a:pPr>
                      <a:r>
                        <a:rPr lang="fr-FR" sz="1800" b="0" i="1" u="none" baseline="0" dirty="0">
                          <a:solidFill>
                            <a:schemeClr val="tx1"/>
                          </a:solidFill>
                          <a:latin typeface="arial" panose="020B0604020202020204" pitchFamily="34" charset="0"/>
                        </a:rPr>
                        <a:t>Dommages aux infrastructures</a:t>
                      </a:r>
                    </a:p>
                    <a:p>
                      <a:pPr marL="0" indent="-285750">
                        <a:lnSpc>
                          <a:spcPct val="100000"/>
                        </a:lnSpc>
                        <a:buSzPct val="80000"/>
                        <a:buFont typeface="Arial" panose="020B0604020202020204" pitchFamily="34" charset="0"/>
                        <a:buChar char="•"/>
                      </a:pPr>
                      <a:r>
                        <a:rPr lang="fr-FR" sz="1800" b="0" i="1" u="none" baseline="0" dirty="0">
                          <a:solidFill>
                            <a:schemeClr val="tx1"/>
                          </a:solidFill>
                          <a:latin typeface="arial" panose="020B0604020202020204" pitchFamily="34" charset="0"/>
                        </a:rPr>
                        <a:t>Dégradation de la qualité des forêts et des sols</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954">
                <a:tc>
                  <a:txBody>
                    <a:bodyPr/>
                    <a:lstStyle/>
                    <a:p>
                      <a:pPr>
                        <a:lnSpc>
                          <a:spcPct val="100000"/>
                        </a:lnSpc>
                      </a:pPr>
                      <a:r>
                        <a:rPr lang="fr-FR" sz="1800" b="0" i="0" u="none" baseline="0">
                          <a:solidFill>
                            <a:schemeClr val="tx1"/>
                          </a:solidFill>
                          <a:latin typeface="arial" panose="020B0604020202020204" pitchFamily="34" charset="0"/>
                        </a:rPr>
                        <a:t>Vulnérabilité et exposition</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fr-FR" sz="1800" b="0" i="1" u="none" baseline="0">
                          <a:solidFill>
                            <a:schemeClr val="tx1"/>
                          </a:solidFill>
                          <a:latin typeface="arial" panose="020B0604020202020204" pitchFamily="34" charset="0"/>
                        </a:rPr>
                        <a:t>Quantité d’eau limitée pour l’irrigation dans la zone du projet</a:t>
                      </a:r>
                    </a:p>
                    <a:p>
                      <a:pPr marL="285750" indent="-285750">
                        <a:lnSpc>
                          <a:spcPct val="100000"/>
                        </a:lnSpc>
                        <a:buSzPct val="80000"/>
                        <a:buFont typeface="Arial" panose="020B0604020202020204" pitchFamily="34" charset="0"/>
                        <a:buChar char="•"/>
                      </a:pPr>
                      <a:r>
                        <a:rPr lang="fr-FR" sz="1800" b="0" i="1" u="none" baseline="0">
                          <a:solidFill>
                            <a:schemeClr val="tx1"/>
                          </a:solidFill>
                          <a:latin typeface="arial" panose="020B0604020202020204" pitchFamily="34" charset="0"/>
                        </a:rPr>
                        <a:t>Construction médiocre des infrastructures ; niveau de préparation faible, pas de filet de sécurité sociale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43313">
                <a:tc>
                  <a:txBody>
                    <a:bodyPr/>
                    <a:lstStyle/>
                    <a:p>
                      <a:pPr marL="0" algn="l" defTabSz="914400" rtl="0" eaLnBrk="1" latinLnBrk="0" hangingPunct="1">
                        <a:lnSpc>
                          <a:spcPct val="100000"/>
                        </a:lnSpc>
                      </a:pPr>
                      <a:r>
                        <a:rPr lang="fr-FR" sz="1800" b="0" i="0" u="none" baseline="0">
                          <a:solidFill>
                            <a:schemeClr val="tx1"/>
                          </a:solidFill>
                          <a:latin typeface="arial" panose="020B0604020202020204" pitchFamily="34" charset="0"/>
                          <a:ea typeface="+mn-ea"/>
                          <a:cs typeface="+mn-cs"/>
                        </a:rPr>
                        <a:t>Évaluation de la vulnérabilité</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fr-FR" sz="1800" b="0" i="1" u="none" baseline="0" dirty="0">
                          <a:solidFill>
                            <a:schemeClr val="tx1"/>
                          </a:solidFill>
                          <a:latin typeface="arial" panose="020B0604020202020204" pitchFamily="34" charset="0"/>
                        </a:rPr>
                        <a:t>Faible</a:t>
                      </a:r>
                    </a:p>
                    <a:p>
                      <a:pPr marL="285750" indent="-285750">
                        <a:lnSpc>
                          <a:spcPct val="100000"/>
                        </a:lnSpc>
                        <a:buSzPct val="80000"/>
                        <a:buFont typeface="Arial" panose="020B0604020202020204" pitchFamily="34" charset="0"/>
                        <a:buChar char="•"/>
                      </a:pPr>
                      <a:r>
                        <a:rPr lang="fr-FR" sz="1800" b="0" i="1" u="none" baseline="0" dirty="0">
                          <a:solidFill>
                            <a:schemeClr val="tx1"/>
                          </a:solidFill>
                          <a:latin typeface="arial" panose="020B0604020202020204" pitchFamily="34" charset="0"/>
                        </a:rPr>
                        <a:t>Moyen</a:t>
                      </a:r>
                    </a:p>
                    <a:p>
                      <a:pPr marL="285750" indent="-285750">
                        <a:lnSpc>
                          <a:spcPct val="100000"/>
                        </a:lnSpc>
                        <a:buSzPct val="80000"/>
                        <a:buFont typeface="Arial" panose="020B0604020202020204" pitchFamily="34" charset="0"/>
                        <a:buChar char="•"/>
                      </a:pPr>
                      <a:r>
                        <a:rPr lang="fr-FR" sz="1800" b="0" i="1" u="none" baseline="0" dirty="0">
                          <a:solidFill>
                            <a:schemeClr val="tx1"/>
                          </a:solidFill>
                          <a:latin typeface="arial" panose="020B0604020202020204" pitchFamily="34" charset="0"/>
                        </a:rPr>
                        <a:t>Élevé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fr-FR"/>
              <a:t>Étape 1 : Perspective des risques – présentation</a:t>
            </a:r>
          </a:p>
        </p:txBody>
      </p:sp>
      <p:sp>
        <p:nvSpPr>
          <p:cNvPr id="3" name="Textplatzhalter 2">
            <a:extLst>
              <a:ext uri="{FF2B5EF4-FFF2-40B4-BE49-F238E27FC236}">
                <a16:creationId xmlns:a16="http://schemas.microsoft.com/office/drawing/2014/main" id="{D6F9FF75-8156-3C96-49F9-9992F8A0B781}"/>
              </a:ext>
            </a:extLst>
          </p:cNvPr>
          <p:cNvSpPr>
            <a:spLocks noGrp="1"/>
          </p:cNvSpPr>
          <p:nvPr>
            <p:ph type="body" idx="1"/>
          </p:nvPr>
        </p:nvSpPr>
        <p:spPr/>
        <p:txBody>
          <a:bodyPr/>
          <a:lstStyle/>
          <a:p>
            <a:endParaRPr lang="de-CH"/>
          </a:p>
        </p:txBody>
      </p:sp>
      <p:sp>
        <p:nvSpPr>
          <p:cNvPr id="11" name="TextBox 10">
            <a:extLst>
              <a:ext uri="{FF2B5EF4-FFF2-40B4-BE49-F238E27FC236}">
                <a16:creationId xmlns:a16="http://schemas.microsoft.com/office/drawing/2014/main" id="{92BA0568-EFAE-5563-7279-B11A24B6C222}"/>
              </a:ext>
            </a:extLst>
          </p:cNvPr>
          <p:cNvSpPr txBox="1"/>
          <p:nvPr/>
        </p:nvSpPr>
        <p:spPr>
          <a:xfrm>
            <a:off x="2860771" y="629023"/>
            <a:ext cx="6079813" cy="369332"/>
          </a:xfrm>
          <a:prstGeom prst="rect">
            <a:avLst/>
          </a:prstGeom>
          <a:solidFill>
            <a:schemeClr val="bg1"/>
          </a:solidFill>
        </p:spPr>
        <p:txBody>
          <a:bodyPr wrap="square">
            <a:spAutoFit/>
          </a:bodyPr>
          <a:lstStyle/>
          <a:p>
            <a:r>
              <a:rPr lang="fr-FR" sz="1800">
                <a:solidFill>
                  <a:schemeClr val="tx1"/>
                </a:solidFill>
              </a:rPr>
              <a:t>Format du tableau – centré sur les dangers</a:t>
            </a:r>
          </a:p>
        </p:txBody>
      </p:sp>
      <p:pic>
        <p:nvPicPr>
          <p:cNvPr id="6" name="Grafik 5">
            <a:extLst>
              <a:ext uri="{FF2B5EF4-FFF2-40B4-BE49-F238E27FC236}">
                <a16:creationId xmlns:a16="http://schemas.microsoft.com/office/drawing/2014/main" id="{C4EF27E2-399C-AD49-BD3E-DFF31CA796E2}"/>
              </a:ext>
            </a:extLst>
          </p:cNvPr>
          <p:cNvPicPr>
            <a:picLocks noChangeAspect="1"/>
          </p:cNvPicPr>
          <p:nvPr/>
        </p:nvPicPr>
        <p:blipFill>
          <a:blip r:embed="rId3"/>
          <a:stretch>
            <a:fillRect/>
          </a:stretch>
        </p:blipFill>
        <p:spPr>
          <a:xfrm>
            <a:off x="70571" y="574625"/>
            <a:ext cx="2369078" cy="998397"/>
          </a:xfrm>
          <a:prstGeom prst="rect">
            <a:avLst/>
          </a:prstGeom>
        </p:spPr>
      </p:pic>
      <p:pic>
        <p:nvPicPr>
          <p:cNvPr id="8" name="Grafik 7">
            <a:extLst>
              <a:ext uri="{FF2B5EF4-FFF2-40B4-BE49-F238E27FC236}">
                <a16:creationId xmlns:a16="http://schemas.microsoft.com/office/drawing/2014/main" id="{98C038AF-1D8A-76E7-BCBE-44CEB16A30BB}"/>
              </a:ext>
            </a:extLst>
          </p:cNvPr>
          <p:cNvPicPr>
            <a:picLocks noChangeAspect="1"/>
          </p:cNvPicPr>
          <p:nvPr/>
        </p:nvPicPr>
        <p:blipFill>
          <a:blip r:embed="rId4"/>
          <a:stretch>
            <a:fillRect/>
          </a:stretch>
        </p:blipFill>
        <p:spPr>
          <a:xfrm>
            <a:off x="0" y="1727142"/>
            <a:ext cx="9144000" cy="3412565"/>
          </a:xfrm>
          <a:prstGeom prst="rect">
            <a:avLst/>
          </a:prstGeom>
        </p:spPr>
      </p:pic>
    </p:spTree>
    <p:extLst>
      <p:ext uri="{BB962C8B-B14F-4D97-AF65-F5344CB8AC3E}">
        <p14:creationId xmlns:p14="http://schemas.microsoft.com/office/powerpoint/2010/main" val="1235432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47B9-A72D-0A5D-FC55-7A71B76C23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6AB27D-93AC-6261-55EE-FF66148BDBDD}"/>
              </a:ext>
            </a:extLst>
          </p:cNvPr>
          <p:cNvSpPr>
            <a:spLocks noGrp="1"/>
          </p:cNvSpPr>
          <p:nvPr>
            <p:ph type="title"/>
          </p:nvPr>
        </p:nvSpPr>
        <p:spPr/>
        <p:txBody>
          <a:bodyPr/>
          <a:lstStyle/>
          <a:p>
            <a:r>
              <a:rPr lang="fr-FR"/>
              <a:t>Étape 1 : Perspective des risques – présentation</a:t>
            </a:r>
          </a:p>
        </p:txBody>
      </p:sp>
      <p:sp>
        <p:nvSpPr>
          <p:cNvPr id="14" name="Textplatzhalter 13">
            <a:extLst>
              <a:ext uri="{FF2B5EF4-FFF2-40B4-BE49-F238E27FC236}">
                <a16:creationId xmlns:a16="http://schemas.microsoft.com/office/drawing/2014/main" id="{FFD0D0C5-1CBA-3B6E-56D6-2FF3AE25DA14}"/>
              </a:ext>
            </a:extLst>
          </p:cNvPr>
          <p:cNvSpPr>
            <a:spLocks noGrp="1"/>
          </p:cNvSpPr>
          <p:nvPr>
            <p:ph type="body" idx="1"/>
          </p:nvPr>
        </p:nvSpPr>
        <p:spPr/>
        <p:txBody>
          <a:bodyPr/>
          <a:lstStyle/>
          <a:p>
            <a:endParaRPr lang="de-CH"/>
          </a:p>
        </p:txBody>
      </p:sp>
      <p:sp>
        <p:nvSpPr>
          <p:cNvPr id="11" name="TextBox 10">
            <a:extLst>
              <a:ext uri="{FF2B5EF4-FFF2-40B4-BE49-F238E27FC236}">
                <a16:creationId xmlns:a16="http://schemas.microsoft.com/office/drawing/2014/main" id="{CA3A65C3-0D20-1AB4-BAF0-689C47B139F0}"/>
              </a:ext>
            </a:extLst>
          </p:cNvPr>
          <p:cNvSpPr txBox="1"/>
          <p:nvPr/>
        </p:nvSpPr>
        <p:spPr>
          <a:xfrm>
            <a:off x="2860771" y="629023"/>
            <a:ext cx="5986367" cy="1323439"/>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fr-FR" sz="1600" dirty="0">
                <a:solidFill>
                  <a:schemeClr val="tx1"/>
                </a:solidFill>
              </a:rPr>
              <a:t>Tableaux portant sur les dangers</a:t>
            </a:r>
          </a:p>
          <a:p>
            <a:pPr marL="285750" indent="-285750">
              <a:buSzPct val="80000"/>
              <a:buFont typeface="Arial" panose="020B0604020202020204" pitchFamily="34" charset="0"/>
              <a:buChar char="•"/>
            </a:pPr>
            <a:r>
              <a:rPr lang="fr-FR" sz="1600" dirty="0">
                <a:solidFill>
                  <a:schemeClr val="tx1"/>
                </a:solidFill>
              </a:rPr>
              <a:t>Utilisez la liste déroulante ou cliquez sur « danger suivant / précédent » pour consulter les différents dangers. Cliquez sur le bouton au bas de la page pour « Aller à l’aperçu des risques et des impacts ».</a:t>
            </a:r>
          </a:p>
        </p:txBody>
      </p:sp>
      <p:pic>
        <p:nvPicPr>
          <p:cNvPr id="6" name="Grafik 5">
            <a:extLst>
              <a:ext uri="{FF2B5EF4-FFF2-40B4-BE49-F238E27FC236}">
                <a16:creationId xmlns:a16="http://schemas.microsoft.com/office/drawing/2014/main" id="{B22031D1-8CEE-47FC-E3F8-90B88D484AB6}"/>
              </a:ext>
            </a:extLst>
          </p:cNvPr>
          <p:cNvPicPr>
            <a:picLocks noChangeAspect="1"/>
          </p:cNvPicPr>
          <p:nvPr/>
        </p:nvPicPr>
        <p:blipFill>
          <a:blip r:embed="rId3"/>
          <a:stretch>
            <a:fillRect/>
          </a:stretch>
        </p:blipFill>
        <p:spPr>
          <a:xfrm>
            <a:off x="187779" y="629023"/>
            <a:ext cx="2619375" cy="1123950"/>
          </a:xfrm>
          <a:prstGeom prst="rect">
            <a:avLst/>
          </a:prstGeom>
        </p:spPr>
      </p:pic>
      <p:pic>
        <p:nvPicPr>
          <p:cNvPr id="10" name="Grafik 9">
            <a:extLst>
              <a:ext uri="{FF2B5EF4-FFF2-40B4-BE49-F238E27FC236}">
                <a16:creationId xmlns:a16="http://schemas.microsoft.com/office/drawing/2014/main" id="{F1A5AD12-1625-38B3-48B1-D8E06E2C2D49}"/>
              </a:ext>
            </a:extLst>
          </p:cNvPr>
          <p:cNvPicPr>
            <a:picLocks noChangeAspect="1"/>
          </p:cNvPicPr>
          <p:nvPr/>
        </p:nvPicPr>
        <p:blipFill>
          <a:blip r:embed="rId4"/>
          <a:stretch>
            <a:fillRect/>
          </a:stretch>
        </p:blipFill>
        <p:spPr>
          <a:xfrm>
            <a:off x="0" y="1903092"/>
            <a:ext cx="9144000" cy="2918170"/>
          </a:xfrm>
          <a:prstGeom prst="rect">
            <a:avLst/>
          </a:prstGeom>
        </p:spPr>
      </p:pic>
      <p:pic>
        <p:nvPicPr>
          <p:cNvPr id="13" name="Grafik 12">
            <a:extLst>
              <a:ext uri="{FF2B5EF4-FFF2-40B4-BE49-F238E27FC236}">
                <a16:creationId xmlns:a16="http://schemas.microsoft.com/office/drawing/2014/main" id="{7558C3F9-32F7-592F-5A6C-D6D41B7EBDF3}"/>
              </a:ext>
            </a:extLst>
          </p:cNvPr>
          <p:cNvPicPr>
            <a:picLocks noChangeAspect="1"/>
          </p:cNvPicPr>
          <p:nvPr/>
        </p:nvPicPr>
        <p:blipFill>
          <a:blip r:embed="rId5"/>
          <a:stretch>
            <a:fillRect/>
          </a:stretch>
        </p:blipFill>
        <p:spPr>
          <a:xfrm>
            <a:off x="0" y="4878480"/>
            <a:ext cx="9144000" cy="263095"/>
          </a:xfrm>
          <a:prstGeom prst="rect">
            <a:avLst/>
          </a:prstGeom>
        </p:spPr>
      </p:pic>
    </p:spTree>
    <p:extLst>
      <p:ext uri="{BB962C8B-B14F-4D97-AF65-F5344CB8AC3E}">
        <p14:creationId xmlns:p14="http://schemas.microsoft.com/office/powerpoint/2010/main" val="2460802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fr-FR" dirty="0"/>
              <a:t>Étape 2 : Perspective des impacts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buSzPts val="675"/>
            </a:pPr>
            <a:fld id="{00000000-1234-1234-1234-123412341234}" type="slidenum">
              <a:rPr lang="de" sz="675" smtClean="0">
                <a:solidFill>
                  <a:srgbClr val="006A91"/>
                </a:solidFill>
              </a:rPr>
              <a:pPr>
                <a:buSzPts val="675"/>
              </a:pPr>
              <a:t>34</a:t>
            </a:fld>
            <a:endParaRPr lang="de" sz="675">
              <a:solidFill>
                <a:srgbClr val="006A91"/>
              </a:solidFill>
            </a:endParaRPr>
          </a:p>
        </p:txBody>
      </p:sp>
      <p:pic>
        <p:nvPicPr>
          <p:cNvPr id="6" name="Grafik 5" descr="Ein Bild, das Text, Schrift, Handschrift, Reihe enthält.&#10;&#10;KI-generierte Inhalte können fehlerhaft sein.">
            <a:extLst>
              <a:ext uri="{FF2B5EF4-FFF2-40B4-BE49-F238E27FC236}">
                <a16:creationId xmlns:a16="http://schemas.microsoft.com/office/drawing/2014/main" id="{15EB302B-CABC-88A9-4B03-F7ABB68B924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087860"/>
            <a:ext cx="9144000" cy="2664030"/>
          </a:xfrm>
          <a:prstGeom prst="rect">
            <a:avLst/>
          </a:prstGeom>
        </p:spPr>
      </p:pic>
      <p:sp>
        <p:nvSpPr>
          <p:cNvPr id="4" name="Oval 12">
            <a:extLst>
              <a:ext uri="{FF2B5EF4-FFF2-40B4-BE49-F238E27FC236}">
                <a16:creationId xmlns:a16="http://schemas.microsoft.com/office/drawing/2014/main" id="{AF1AFBE4-E72C-6F87-4A5D-65F636A8DDA1}"/>
              </a:ext>
            </a:extLst>
          </p:cNvPr>
          <p:cNvSpPr/>
          <p:nvPr/>
        </p:nvSpPr>
        <p:spPr>
          <a:xfrm rot="2469768">
            <a:off x="3658300" y="2261441"/>
            <a:ext cx="743235" cy="16073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7" name="Grafik 6" descr="Ein Bild, das Zeichnung, Kinderkunst, Text, Diagramm enthält.&#10;&#10;KI-generierte Inhalte können fehlerhaft sein.">
            <a:extLst>
              <a:ext uri="{FF2B5EF4-FFF2-40B4-BE49-F238E27FC236}">
                <a16:creationId xmlns:a16="http://schemas.microsoft.com/office/drawing/2014/main" id="{3A1B1E8B-613A-D865-5724-1FECE86535F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768453" y="458122"/>
            <a:ext cx="4258034" cy="2206487"/>
          </a:xfrm>
          <a:prstGeom prst="rect">
            <a:avLst/>
          </a:prstGeom>
        </p:spPr>
      </p:pic>
    </p:spTree>
    <p:extLst>
      <p:ext uri="{BB962C8B-B14F-4D97-AF65-F5344CB8AC3E}">
        <p14:creationId xmlns:p14="http://schemas.microsoft.com/office/powerpoint/2010/main" val="142619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fr-FR"/>
              <a:t>Étape 2 : Perspective des impacts</a:t>
            </a:r>
            <a:br>
              <a:rPr lang="fr-FR"/>
            </a:br>
            <a:endParaRPr lang="fr-FR"/>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fr-FR" dirty="0"/>
              <a:t>Identifiez les éléments de projet qui peuvent avoir des effets négatifs sur le changement climatique, les risques de catastrophe et/ou l’environnement </a:t>
            </a:r>
          </a:p>
          <a:p>
            <a:r>
              <a:rPr lang="fr-FR" dirty="0"/>
              <a:t>Évaluez l’importance des éventuels impacts négatifs identifiés</a:t>
            </a:r>
          </a:p>
          <a:p>
            <a:r>
              <a:rPr lang="fr-FR" dirty="0"/>
              <a:t>Réfléchissez à d’éventuelles mesures d’optimisation de projet</a:t>
            </a:r>
          </a:p>
          <a:p>
            <a:endParaRPr lang="en-US" dirty="0"/>
          </a:p>
          <a:p>
            <a:endParaRPr lang="en-US" dirty="0"/>
          </a:p>
          <a:p>
            <a:pPr marL="114300" indent="0">
              <a:buNone/>
            </a:pPr>
            <a:r>
              <a:rPr lang="fr-FR" dirty="0"/>
              <a:t>Rappel : </a:t>
            </a:r>
          </a:p>
          <a:p>
            <a:pPr marL="114300" indent="0">
              <a:buNone/>
            </a:pPr>
            <a:r>
              <a:rPr lang="fr-FR" i="1" dirty="0"/>
              <a:t>CEDRIG ne fournit pas d’évaluation approfondie des impacts sur l'environnement </a:t>
            </a:r>
          </a:p>
          <a:p>
            <a:endParaRPr lang="en-US" dirty="0"/>
          </a:p>
          <a:p>
            <a:endParaRPr lang="de-CH" dirty="0"/>
          </a:p>
        </p:txBody>
      </p:sp>
    </p:spTree>
    <p:extLst>
      <p:ext uri="{BB962C8B-B14F-4D97-AF65-F5344CB8AC3E}">
        <p14:creationId xmlns:p14="http://schemas.microsoft.com/office/powerpoint/2010/main" val="124699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317F-0804-BE73-B943-9B5A53895F4B}"/>
              </a:ext>
            </a:extLst>
          </p:cNvPr>
          <p:cNvSpPr>
            <a:spLocks noGrp="1"/>
          </p:cNvSpPr>
          <p:nvPr>
            <p:ph type="title"/>
          </p:nvPr>
        </p:nvSpPr>
        <p:spPr/>
        <p:txBody>
          <a:bodyPr/>
          <a:lstStyle/>
          <a:p>
            <a:r>
              <a:rPr lang="fr-FR"/>
              <a:t>Étape 2 : Perspective des impacts – Exemples</a:t>
            </a:r>
          </a:p>
        </p:txBody>
      </p:sp>
      <p:sp>
        <p:nvSpPr>
          <p:cNvPr id="3" name="Textplatzhalter 2">
            <a:extLst>
              <a:ext uri="{FF2B5EF4-FFF2-40B4-BE49-F238E27FC236}">
                <a16:creationId xmlns:a16="http://schemas.microsoft.com/office/drawing/2014/main" id="{0B0AE67E-AF72-C599-71FE-8A6CBDA3B1D4}"/>
              </a:ext>
            </a:extLst>
          </p:cNvPr>
          <p:cNvSpPr>
            <a:spLocks noGrp="1"/>
          </p:cNvSpPr>
          <p:nvPr>
            <p:ph type="body" idx="1"/>
          </p:nvPr>
        </p:nvSpPr>
        <p:spPr/>
        <p:txBody>
          <a:bodyPr/>
          <a:lstStyle/>
          <a:p>
            <a:r>
              <a:rPr lang="fr-FR" dirty="0"/>
              <a:t>Pompe à eau souterraine alimentée par un système photovoltaïque (risque d'épuisement de l'aquifère en raison de l'énergie bon marché)</a:t>
            </a:r>
          </a:p>
          <a:p>
            <a:r>
              <a:rPr lang="fr-FR" dirty="0"/>
              <a:t>Systèmes alimentaires / chaîne de valeur : transformation des aliments, y compris les emballages en plastique (éventuel problème de déchets solides)</a:t>
            </a:r>
          </a:p>
          <a:p>
            <a:r>
              <a:rPr lang="fr-FR" dirty="0"/>
              <a:t>Expansion des infrastructures dans la plaine inondable (risque accru en raison d'une plus grande vulnérabilité)</a:t>
            </a:r>
          </a:p>
        </p:txBody>
      </p:sp>
      <p:sp>
        <p:nvSpPr>
          <p:cNvPr id="58374" name="Rectangle 3">
            <a:extLst>
              <a:ext uri="{FF2B5EF4-FFF2-40B4-BE49-F238E27FC236}">
                <a16:creationId xmlns:a16="http://schemas.microsoft.com/office/drawing/2014/main" id="{9DA2658B-334C-44A1-862D-3F802834CD36}"/>
              </a:ext>
            </a:extLst>
          </p:cNvPr>
          <p:cNvSpPr>
            <a:spLocks/>
          </p:cNvSpPr>
          <p:nvPr/>
        </p:nvSpPr>
        <p:spPr bwMode="auto">
          <a:xfrm>
            <a:off x="468243" y="708425"/>
            <a:ext cx="8103385" cy="3165560"/>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FontTx/>
              <a:buChar char="•"/>
              <a:defRPr/>
            </a:pPr>
            <a:endParaRPr lang="en-US" altLang="de-DE" sz="1800" dirty="0">
              <a:cs typeface="Arial" panose="020B0604020202020204" pitchFamily="34" charset="0"/>
            </a:endParaRPr>
          </a:p>
          <a:p>
            <a:pPr>
              <a:lnSpc>
                <a:spcPct val="100000"/>
              </a:lnSpc>
              <a:buFontTx/>
              <a:buChar char="•"/>
              <a:defRPr/>
            </a:pPr>
            <a:endParaRPr lang="en-US" altLang="de-DE" sz="1650" dirty="0">
              <a:latin typeface="Calibri" panose="020F0502020204030204" pitchFamily="34" charset="0"/>
            </a:endParaRPr>
          </a:p>
          <a:p>
            <a:pPr>
              <a:lnSpc>
                <a:spcPct val="100000"/>
              </a:lnSpc>
              <a:buFontTx/>
              <a:buChar char="•"/>
              <a:defRPr/>
            </a:pPr>
            <a:endParaRPr lang="en-US" altLang="de-DE" sz="1650" dirty="0">
              <a:latin typeface="Calibri" panose="020F0502020204030204" pitchFamily="34" charset="0"/>
            </a:endParaRPr>
          </a:p>
          <a:p>
            <a:pPr>
              <a:lnSpc>
                <a:spcPct val="100000"/>
              </a:lnSpc>
              <a:buFontTx/>
              <a:buChar char="•"/>
              <a:defRPr/>
            </a:pPr>
            <a:endParaRPr lang="en-US" altLang="de-DE" sz="1650" dirty="0">
              <a:latin typeface="Calibri" panose="020F0502020204030204" pitchFamily="34" charset="0"/>
            </a:endParaRPr>
          </a:p>
          <a:p>
            <a:pPr marL="0" indent="0">
              <a:lnSpc>
                <a:spcPct val="100000"/>
              </a:lnSpc>
              <a:defRPr/>
            </a:pPr>
            <a:endParaRPr lang="en-US" altLang="de-DE" sz="1650" dirty="0">
              <a:latin typeface="Calibri" panose="020F0502020204030204" pitchFamily="34" charset="0"/>
            </a:endParaRPr>
          </a:p>
        </p:txBody>
      </p:sp>
    </p:spTree>
    <p:extLst>
      <p:ext uri="{BB962C8B-B14F-4D97-AF65-F5344CB8AC3E}">
        <p14:creationId xmlns:p14="http://schemas.microsoft.com/office/powerpoint/2010/main" val="3694879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fr-FR"/>
              <a:t>Étape 2 : Perspective des impacts – présentation</a:t>
            </a:r>
            <a:br>
              <a:rPr lang="fr-FR"/>
            </a:br>
            <a:endParaRPr lang="fr-FR"/>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1077218"/>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fr-FR" sz="1600" dirty="0">
                <a:solidFill>
                  <a:schemeClr val="tx1"/>
                </a:solidFill>
              </a:rPr>
              <a:t>Tableau axé sur les éléments de projet</a:t>
            </a:r>
          </a:p>
          <a:p>
            <a:pPr marL="285750" indent="-285750">
              <a:buSzPct val="80000"/>
              <a:buFont typeface="Arial" panose="020B0604020202020204" pitchFamily="34" charset="0"/>
              <a:buChar char="•"/>
            </a:pPr>
            <a:r>
              <a:rPr lang="fr-FR" sz="1600" dirty="0">
                <a:solidFill>
                  <a:schemeClr val="tx1"/>
                </a:solidFill>
              </a:rPr>
              <a:t>Bouton en bas de page pour « Aller à l’aperçu des risques et impacts » - </a:t>
            </a:r>
            <a:r>
              <a:rPr lang="fr-FR" sz="1600" dirty="0"/>
              <a:t>cliquez à nouveau sur le même bouton pour revenir en arrière</a:t>
            </a:r>
            <a:endParaRPr lang="fr-FR" sz="1600" dirty="0">
              <a:solidFill>
                <a:schemeClr val="tx1"/>
              </a:solidFill>
            </a:endParaRPr>
          </a:p>
        </p:txBody>
      </p:sp>
      <p:pic>
        <p:nvPicPr>
          <p:cNvPr id="5" name="Grafik 4">
            <a:extLst>
              <a:ext uri="{FF2B5EF4-FFF2-40B4-BE49-F238E27FC236}">
                <a16:creationId xmlns:a16="http://schemas.microsoft.com/office/drawing/2014/main" id="{D5EC1BFE-04B9-96F5-6EDB-0E21E59F4624}"/>
              </a:ext>
            </a:extLst>
          </p:cNvPr>
          <p:cNvPicPr>
            <a:picLocks noChangeAspect="1"/>
          </p:cNvPicPr>
          <p:nvPr/>
        </p:nvPicPr>
        <p:blipFill>
          <a:blip r:embed="rId3"/>
          <a:stretch>
            <a:fillRect/>
          </a:stretch>
        </p:blipFill>
        <p:spPr>
          <a:xfrm>
            <a:off x="1" y="661238"/>
            <a:ext cx="2724214" cy="390386"/>
          </a:xfrm>
          <a:prstGeom prst="rect">
            <a:avLst/>
          </a:prstGeom>
        </p:spPr>
      </p:pic>
      <p:pic>
        <p:nvPicPr>
          <p:cNvPr id="9" name="Grafik 8">
            <a:extLst>
              <a:ext uri="{FF2B5EF4-FFF2-40B4-BE49-F238E27FC236}">
                <a16:creationId xmlns:a16="http://schemas.microsoft.com/office/drawing/2014/main" id="{EBDD63FF-8707-7EB6-616C-7F61613EF009}"/>
              </a:ext>
            </a:extLst>
          </p:cNvPr>
          <p:cNvPicPr>
            <a:picLocks noChangeAspect="1"/>
          </p:cNvPicPr>
          <p:nvPr/>
        </p:nvPicPr>
        <p:blipFill>
          <a:blip r:embed="rId4"/>
          <a:stretch>
            <a:fillRect/>
          </a:stretch>
        </p:blipFill>
        <p:spPr>
          <a:xfrm>
            <a:off x="0" y="1562307"/>
            <a:ext cx="9144000" cy="2499485"/>
          </a:xfrm>
          <a:prstGeom prst="rect">
            <a:avLst/>
          </a:prstGeom>
        </p:spPr>
      </p:pic>
      <p:pic>
        <p:nvPicPr>
          <p:cNvPr id="12" name="Grafik 11">
            <a:extLst>
              <a:ext uri="{FF2B5EF4-FFF2-40B4-BE49-F238E27FC236}">
                <a16:creationId xmlns:a16="http://schemas.microsoft.com/office/drawing/2014/main" id="{D31AA192-5FB8-ED2B-9C1B-79F3BF78C5A0}"/>
              </a:ext>
            </a:extLst>
          </p:cNvPr>
          <p:cNvPicPr>
            <a:picLocks noChangeAspect="1"/>
          </p:cNvPicPr>
          <p:nvPr/>
        </p:nvPicPr>
        <p:blipFill>
          <a:blip r:embed="rId5"/>
          <a:stretch>
            <a:fillRect/>
          </a:stretch>
        </p:blipFill>
        <p:spPr>
          <a:xfrm>
            <a:off x="0" y="4191399"/>
            <a:ext cx="9144000" cy="290863"/>
          </a:xfrm>
          <a:prstGeom prst="rect">
            <a:avLst/>
          </a:prstGeom>
        </p:spPr>
      </p:pic>
    </p:spTree>
    <p:extLst>
      <p:ext uri="{BB962C8B-B14F-4D97-AF65-F5344CB8AC3E}">
        <p14:creationId xmlns:p14="http://schemas.microsoft.com/office/powerpoint/2010/main" val="406953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 name="Grafik 2" descr="Ein Bild, das Text, Schrift, Handschrift, Reihe enthält.&#10;&#10;KI-generierte Inhalte können fehlerhaft sein.">
            <a:extLst>
              <a:ext uri="{FF2B5EF4-FFF2-40B4-BE49-F238E27FC236}">
                <a16:creationId xmlns:a16="http://schemas.microsoft.com/office/drawing/2014/main" id="{ADBBAF1D-9865-AD32-6CA2-6919276DEC7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590903"/>
            <a:ext cx="9144000" cy="2664030"/>
          </a:xfrm>
          <a:prstGeom prst="rect">
            <a:avLst/>
          </a:prstGeom>
        </p:spPr>
      </p:pic>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fr-FR" sz="2400" b="1">
                <a:solidFill>
                  <a:srgbClr val="34872B"/>
                </a:solidFill>
                <a:cs typeface="Arial" panose="020B0604020202020204" pitchFamily="34" charset="0"/>
              </a:rPr>
              <a:t>Partie II : Étapes 3 - 5</a:t>
            </a:r>
            <a:br>
              <a:rPr lang="fr-FR" sz="2400" b="1">
                <a:solidFill>
                  <a:srgbClr val="34872B"/>
                </a:solidFill>
                <a:cs typeface="Arial" panose="020B0604020202020204" pitchFamily="34" charset="0"/>
              </a:rPr>
            </a:br>
            <a:endParaRPr lang="fr-FR" sz="2400" b="1">
              <a:solidFill>
                <a:srgbClr val="34872B"/>
              </a:solidFill>
              <a:cs typeface="Arial" panose="020B0604020202020204" pitchFamily="34" charset="0"/>
            </a:endParaRPr>
          </a:p>
        </p:txBody>
      </p:sp>
      <p:sp>
        <p:nvSpPr>
          <p:cNvPr id="4" name="Oval 3">
            <a:extLst>
              <a:ext uri="{FF2B5EF4-FFF2-40B4-BE49-F238E27FC236}">
                <a16:creationId xmlns:a16="http://schemas.microsoft.com/office/drawing/2014/main" id="{EF582A4A-92C9-4068-9F87-BFF6A2B5DB30}"/>
              </a:ext>
            </a:extLst>
          </p:cNvPr>
          <p:cNvSpPr/>
          <p:nvPr/>
        </p:nvSpPr>
        <p:spPr>
          <a:xfrm>
            <a:off x="4234107" y="2049322"/>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4162175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fr-FR"/>
              <a:t>Étape 3 : Aperçu des risques et des impacts</a:t>
            </a:r>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a:xfrm>
            <a:off x="311700" y="636285"/>
            <a:ext cx="8520600" cy="1863570"/>
          </a:xfrm>
        </p:spPr>
        <p:txBody>
          <a:bodyPr/>
          <a:lstStyle/>
          <a:p>
            <a:r>
              <a:rPr lang="fr-FR" dirty="0"/>
              <a:t>Résultat clé pour l’élaboration des optimisations de projet </a:t>
            </a:r>
          </a:p>
          <a:p>
            <a:r>
              <a:rPr lang="fr-FR" dirty="0"/>
              <a:t>Les tableaux sont axés sur les éléments de projet</a:t>
            </a:r>
          </a:p>
          <a:p>
            <a:r>
              <a:rPr lang="fr-FR" dirty="0"/>
              <a:t>Les tableaux incluent les informations des étapes 1 et 2, ils sont mis à jour avec les résultats de l’étape 4 et font office de résultat final</a:t>
            </a:r>
          </a:p>
          <a:p>
            <a:endParaRPr lang="de-CH" dirty="0"/>
          </a:p>
        </p:txBody>
      </p:sp>
      <p:pic>
        <p:nvPicPr>
          <p:cNvPr id="5" name="Grafik 4">
            <a:extLst>
              <a:ext uri="{FF2B5EF4-FFF2-40B4-BE49-F238E27FC236}">
                <a16:creationId xmlns:a16="http://schemas.microsoft.com/office/drawing/2014/main" id="{DD8FBAE5-1270-B696-0A29-8CED5E34C16C}"/>
              </a:ext>
            </a:extLst>
          </p:cNvPr>
          <p:cNvPicPr>
            <a:picLocks noChangeAspect="1"/>
          </p:cNvPicPr>
          <p:nvPr/>
        </p:nvPicPr>
        <p:blipFill>
          <a:blip r:embed="rId3"/>
          <a:stretch>
            <a:fillRect/>
          </a:stretch>
        </p:blipFill>
        <p:spPr>
          <a:xfrm>
            <a:off x="0" y="2152417"/>
            <a:ext cx="9144000" cy="2989158"/>
          </a:xfrm>
          <a:prstGeom prst="rect">
            <a:avLst/>
          </a:prstGeom>
        </p:spPr>
      </p:pic>
    </p:spTree>
    <p:extLst>
      <p:ext uri="{BB962C8B-B14F-4D97-AF65-F5344CB8AC3E}">
        <p14:creationId xmlns:p14="http://schemas.microsoft.com/office/powerpoint/2010/main" val="31550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548B69B0-768C-75F6-611A-AD48255DE4B7}"/>
              </a:ext>
            </a:extLst>
          </p:cNvPr>
          <p:cNvSpPr>
            <a:spLocks noGrp="1"/>
          </p:cNvSpPr>
          <p:nvPr>
            <p:ph type="title"/>
          </p:nvPr>
        </p:nvSpPr>
        <p:spPr/>
        <p:txBody>
          <a:bodyPr/>
          <a:lstStyle/>
          <a:p>
            <a:r>
              <a:rPr lang="fr-FR" sz="2400" b="1">
                <a:solidFill>
                  <a:srgbClr val="34872B"/>
                </a:solidFill>
                <a:cs typeface="Arial" panose="020B0604020202020204" pitchFamily="34" charset="0"/>
              </a:rPr>
              <a:t>CEDRIG - Présentation  </a:t>
            </a: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0" name="Rectangle 2">
            <a:extLst>
              <a:ext uri="{FF2B5EF4-FFF2-40B4-BE49-F238E27FC236}">
                <a16:creationId xmlns:a16="http://schemas.microsoft.com/office/drawing/2014/main" id="{07C0E744-C8FD-4030-9154-49237C822B0E}"/>
              </a:ext>
            </a:extLst>
          </p:cNvPr>
          <p:cNvSpPr>
            <a:spLocks/>
          </p:cNvSpPr>
          <p:nvPr/>
        </p:nvSpPr>
        <p:spPr bwMode="auto">
          <a:xfrm>
            <a:off x="761017" y="151807"/>
            <a:ext cx="838298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8575" tIns="28575" rIns="28575" bIns="28575" anchor="ctr"/>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00000"/>
              </a:lnSpc>
            </a:pPr>
            <a:endParaRPr lang="en-US" altLang="en-US" sz="2500" b="1" dirty="0">
              <a:solidFill>
                <a:srgbClr val="34872B"/>
              </a:solidFill>
              <a:cs typeface="Arial" panose="020B0604020202020204" pitchFamily="34" charset="0"/>
            </a:endParaRPr>
          </a:p>
        </p:txBody>
      </p:sp>
      <p:pic>
        <p:nvPicPr>
          <p:cNvPr id="3" name="Onlinemedien 2" title="CEDRIG Concept FR">
            <a:hlinkClick r:id="" action="ppaction://media"/>
            <a:extLst>
              <a:ext uri="{FF2B5EF4-FFF2-40B4-BE49-F238E27FC236}">
                <a16:creationId xmlns:a16="http://schemas.microsoft.com/office/drawing/2014/main" id="{82563380-3BD2-5395-1FAB-C7C6C3FB67F2}"/>
              </a:ext>
            </a:extLst>
          </p:cNvPr>
          <p:cNvPicPr>
            <a:picLocks noRot="1" noChangeAspect="1"/>
          </p:cNvPicPr>
          <p:nvPr>
            <a:videoFile r:link="rId1"/>
          </p:nvPr>
        </p:nvPicPr>
        <p:blipFill>
          <a:blip r:embed="rId4"/>
          <a:stretch>
            <a:fillRect/>
          </a:stretch>
        </p:blipFill>
        <p:spPr>
          <a:xfrm>
            <a:off x="1106833" y="724507"/>
            <a:ext cx="6413776" cy="3623476"/>
          </a:xfrm>
          <a:prstGeom prst="rect">
            <a:avLst/>
          </a:prstGeom>
        </p:spPr>
      </p:pic>
    </p:spTree>
    <p:extLst>
      <p:ext uri="{BB962C8B-B14F-4D97-AF65-F5344CB8AC3E}">
        <p14:creationId xmlns:p14="http://schemas.microsoft.com/office/powerpoint/2010/main" val="31240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fr-FR"/>
              <a:t>Étape 4 : Optimisation du projet</a:t>
            </a:r>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763346" y="924619"/>
            <a:ext cx="5889191" cy="3416400"/>
          </a:xfrm>
        </p:spPr>
        <p:txBody>
          <a:bodyPr/>
          <a:lstStyle/>
          <a:p>
            <a:r>
              <a:rPr lang="fr-FR" dirty="0"/>
              <a:t>Prenez en compte les risques</a:t>
            </a:r>
          </a:p>
          <a:p>
            <a:r>
              <a:rPr lang="fr-FR" dirty="0"/>
              <a:t>Prenez en compte les impacts</a:t>
            </a:r>
          </a:p>
          <a:p>
            <a:r>
              <a:rPr lang="fr-FR" dirty="0"/>
              <a:t>Pensez aux </a:t>
            </a:r>
            <a:r>
              <a:rPr lang="fr-FR" dirty="0" err="1"/>
              <a:t>co</a:t>
            </a:r>
            <a:r>
              <a:rPr lang="fr-FR" dirty="0"/>
              <a:t>-bénéfices ! </a:t>
            </a:r>
          </a:p>
          <a:p>
            <a:pPr marL="114300" indent="0">
              <a:buNone/>
            </a:pPr>
            <a:endParaRPr lang="en-US" dirty="0"/>
          </a:p>
          <a:p>
            <a:pPr marL="114300" indent="0">
              <a:buNone/>
            </a:pPr>
            <a:r>
              <a:rPr lang="fr-FR" dirty="0"/>
              <a:t>Pour élaborer les optimisations de projet, utilisez :</a:t>
            </a:r>
          </a:p>
          <a:p>
            <a:r>
              <a:rPr lang="fr-FR" dirty="0"/>
              <a:t>L’analyse de contexte</a:t>
            </a:r>
          </a:p>
          <a:p>
            <a:r>
              <a:rPr lang="fr-FR" dirty="0"/>
              <a:t>Le tableau des risques et des impacts</a:t>
            </a:r>
          </a:p>
          <a:p>
            <a:r>
              <a:rPr lang="fr-FR" dirty="0"/>
              <a:t>Les notes thématiques d’intégration </a:t>
            </a:r>
          </a:p>
          <a:p>
            <a:endParaRPr lang="de-CH" dirty="0"/>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063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fr-FR"/>
              <a:t>Étape 4 : Optimisation du projet – présentation</a:t>
            </a:r>
            <a:br>
              <a:rPr lang="fr-FR"/>
            </a:br>
            <a:endParaRPr lang="fr-F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dirty="0">
              <a:solidFill>
                <a:schemeClr val="dk1"/>
              </a:solidFill>
              <a:latin typeface="Arial"/>
              <a:ea typeface="Arial"/>
              <a:cs typeface="Arial"/>
              <a:sym typeface="Arial"/>
            </a:endParaRPr>
          </a:p>
        </p:txBody>
      </p:sp>
      <p:pic>
        <p:nvPicPr>
          <p:cNvPr id="9" name="Grafik 8">
            <a:extLst>
              <a:ext uri="{FF2B5EF4-FFF2-40B4-BE49-F238E27FC236}">
                <a16:creationId xmlns:a16="http://schemas.microsoft.com/office/drawing/2014/main" id="{F3D069C6-3884-2538-385B-9E5713FBE3AD}"/>
              </a:ext>
            </a:extLst>
          </p:cNvPr>
          <p:cNvPicPr>
            <a:picLocks noChangeAspect="1"/>
          </p:cNvPicPr>
          <p:nvPr/>
        </p:nvPicPr>
        <p:blipFill>
          <a:blip r:embed="rId3"/>
          <a:stretch>
            <a:fillRect/>
          </a:stretch>
        </p:blipFill>
        <p:spPr>
          <a:xfrm>
            <a:off x="0" y="2270473"/>
            <a:ext cx="9144000" cy="2431353"/>
          </a:xfrm>
          <a:prstGeom prst="rect">
            <a:avLst/>
          </a:prstGeom>
        </p:spPr>
      </p:pic>
      <p:sp>
        <p:nvSpPr>
          <p:cNvPr id="7" name="Oval 3">
            <a:extLst>
              <a:ext uri="{FF2B5EF4-FFF2-40B4-BE49-F238E27FC236}">
                <a16:creationId xmlns:a16="http://schemas.microsoft.com/office/drawing/2014/main" id="{6BD87637-39BC-9391-8F33-FB0D8125FE8F}"/>
              </a:ext>
            </a:extLst>
          </p:cNvPr>
          <p:cNvSpPr/>
          <p:nvPr/>
        </p:nvSpPr>
        <p:spPr>
          <a:xfrm>
            <a:off x="2029803" y="2644379"/>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Rectangle 3">
            <a:extLst>
              <a:ext uri="{FF2B5EF4-FFF2-40B4-BE49-F238E27FC236}">
                <a16:creationId xmlns:a16="http://schemas.microsoft.com/office/drawing/2014/main" id="{9A95BA9E-8B15-2BC3-E940-AA087A30ABD8}"/>
              </a:ext>
            </a:extLst>
          </p:cNvPr>
          <p:cNvSpPr>
            <a:spLocks/>
          </p:cNvSpPr>
          <p:nvPr/>
        </p:nvSpPr>
        <p:spPr bwMode="auto">
          <a:xfrm>
            <a:off x="2725523" y="601685"/>
            <a:ext cx="6163147" cy="1251894"/>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SzPct val="80000"/>
              <a:buFontTx/>
              <a:buChar char="•"/>
              <a:defRPr/>
            </a:pPr>
            <a:r>
              <a:rPr lang="fr-FR" sz="1800" dirty="0">
                <a:cs typeface="Arial" panose="020B0604020202020204" pitchFamily="34" charset="0"/>
              </a:rPr>
              <a:t>Sélectionnez ou décrivez les risques et les impacts sélectionnés</a:t>
            </a:r>
          </a:p>
          <a:p>
            <a:pPr>
              <a:lnSpc>
                <a:spcPct val="100000"/>
              </a:lnSpc>
              <a:buSzPct val="80000"/>
              <a:buFontTx/>
              <a:buChar char="•"/>
              <a:defRPr/>
            </a:pPr>
            <a:r>
              <a:rPr lang="fr-FR" sz="1800" dirty="0">
                <a:cs typeface="Arial" panose="020B0604020202020204" pitchFamily="34" charset="0"/>
              </a:rPr>
              <a:t>L’aperçu en haut montre le nombre de risques ou d’impacts qui n'ont pas encore été pris en compte</a:t>
            </a:r>
          </a:p>
          <a:p>
            <a:pPr>
              <a:lnSpc>
                <a:spcPct val="100000"/>
              </a:lnSpc>
              <a:buFontTx/>
              <a:buChar char="•"/>
              <a:defRPr/>
            </a:pPr>
            <a:endParaRPr lang="en-US" altLang="de-DE" sz="2000" dirty="0">
              <a:latin typeface="Calibri" panose="020F0502020204030204" pitchFamily="34" charset="0"/>
            </a:endParaRPr>
          </a:p>
          <a:p>
            <a:pPr marL="0" indent="0">
              <a:lnSpc>
                <a:spcPct val="100000"/>
              </a:lnSpc>
              <a:defRPr/>
            </a:pPr>
            <a:endParaRPr lang="en-US" altLang="de-DE" sz="2000" dirty="0">
              <a:latin typeface="Calibri" panose="020F0502020204030204" pitchFamily="34" charset="0"/>
            </a:endParaRPr>
          </a:p>
        </p:txBody>
      </p:sp>
      <p:sp>
        <p:nvSpPr>
          <p:cNvPr id="3" name="Oval 3">
            <a:extLst>
              <a:ext uri="{FF2B5EF4-FFF2-40B4-BE49-F238E27FC236}">
                <a16:creationId xmlns:a16="http://schemas.microsoft.com/office/drawing/2014/main" id="{58828C5B-4D97-A33F-0CBF-ACD1B62434EB}"/>
              </a:ext>
            </a:extLst>
          </p:cNvPr>
          <p:cNvSpPr/>
          <p:nvPr/>
        </p:nvSpPr>
        <p:spPr>
          <a:xfrm>
            <a:off x="4175436" y="2675159"/>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2" name="Grafik 11">
            <a:extLst>
              <a:ext uri="{FF2B5EF4-FFF2-40B4-BE49-F238E27FC236}">
                <a16:creationId xmlns:a16="http://schemas.microsoft.com/office/drawing/2014/main" id="{C8CA91B8-A303-7003-834C-710D9849B0F9}"/>
              </a:ext>
            </a:extLst>
          </p:cNvPr>
          <p:cNvPicPr>
            <a:picLocks noChangeAspect="1"/>
          </p:cNvPicPr>
          <p:nvPr/>
        </p:nvPicPr>
        <p:blipFill>
          <a:blip r:embed="rId4"/>
          <a:stretch>
            <a:fillRect/>
          </a:stretch>
        </p:blipFill>
        <p:spPr>
          <a:xfrm>
            <a:off x="1" y="702095"/>
            <a:ext cx="2590800" cy="1183365"/>
          </a:xfrm>
          <a:prstGeom prst="rect">
            <a:avLst/>
          </a:prstGeom>
        </p:spPr>
      </p:pic>
    </p:spTree>
    <p:extLst>
      <p:ext uri="{BB962C8B-B14F-4D97-AF65-F5344CB8AC3E}">
        <p14:creationId xmlns:p14="http://schemas.microsoft.com/office/powerpoint/2010/main" val="32881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C9F4B1E8-79E0-2B28-8BD1-B3C9DE78B3C6}"/>
              </a:ext>
            </a:extLst>
          </p:cNvPr>
          <p:cNvSpPr>
            <a:spLocks noGrp="1"/>
          </p:cNvSpPr>
          <p:nvPr>
            <p:ph type="title"/>
          </p:nvPr>
        </p:nvSpPr>
        <p:spPr/>
        <p:txBody>
          <a:bodyPr/>
          <a:lstStyle/>
          <a:p>
            <a:r>
              <a:rPr lang="fr-FR"/>
              <a:t>Étape 4 : Optimisation de projet – notation et sélection</a:t>
            </a:r>
          </a:p>
        </p:txBody>
      </p:sp>
      <p:sp>
        <p:nvSpPr>
          <p:cNvPr id="2" name="Text Placeholder 1">
            <a:extLst>
              <a:ext uri="{FF2B5EF4-FFF2-40B4-BE49-F238E27FC236}">
                <a16:creationId xmlns:a16="http://schemas.microsoft.com/office/drawing/2014/main" id="{23121183-8C27-407F-9110-7B7F1D0E278B}"/>
              </a:ext>
            </a:extLst>
          </p:cNvPr>
          <p:cNvSpPr>
            <a:spLocks noGrp="1"/>
          </p:cNvSpPr>
          <p:nvPr>
            <p:ph type="body" idx="1"/>
          </p:nvPr>
        </p:nvSpPr>
        <p:spPr>
          <a:xfrm>
            <a:off x="311700" y="606788"/>
            <a:ext cx="8520600" cy="3416400"/>
          </a:xfrm>
          <a:solidFill>
            <a:schemeClr val="bg1"/>
          </a:solidFill>
        </p:spPr>
        <p:txBody>
          <a:bodyPr/>
          <a:lstStyle/>
          <a:p>
            <a:pPr marL="114300" indent="0">
              <a:buClrTx/>
              <a:buNone/>
            </a:pPr>
            <a:r>
              <a:rPr lang="fr-FR" dirty="0">
                <a:solidFill>
                  <a:schemeClr val="tx1"/>
                </a:solidFill>
              </a:rPr>
              <a:t>Possibilité de noter les optimisations de projet (facultatif)</a:t>
            </a:r>
          </a:p>
          <a:p>
            <a:pPr>
              <a:lnSpc>
                <a:spcPct val="100000"/>
              </a:lnSpc>
              <a:buClrTx/>
              <a:buFont typeface="Arial" panose="020B0604020202020204" pitchFamily="34" charset="0"/>
              <a:buChar char="•"/>
            </a:pPr>
            <a:r>
              <a:rPr lang="fr-FR" b="1" dirty="0">
                <a:solidFill>
                  <a:schemeClr val="tx1"/>
                </a:solidFill>
              </a:rPr>
              <a:t>Critères de notation</a:t>
            </a:r>
          </a:p>
          <a:p>
            <a:pPr lvl="1">
              <a:lnSpc>
                <a:spcPct val="100000"/>
              </a:lnSpc>
              <a:spcBef>
                <a:spcPts val="0"/>
              </a:spcBef>
              <a:buClrTx/>
              <a:buFont typeface="Arial" panose="020B0604020202020204" pitchFamily="34" charset="0"/>
              <a:buChar char="•"/>
            </a:pPr>
            <a:r>
              <a:rPr lang="fr-FR" sz="1800" dirty="0">
                <a:solidFill>
                  <a:schemeClr val="tx1"/>
                </a:solidFill>
              </a:rPr>
              <a:t>Efficacité de la résilience</a:t>
            </a:r>
          </a:p>
          <a:p>
            <a:pPr lvl="1">
              <a:lnSpc>
                <a:spcPct val="100000"/>
              </a:lnSpc>
              <a:spcBef>
                <a:spcPts val="0"/>
              </a:spcBef>
              <a:buClrTx/>
              <a:buFont typeface="Arial" panose="020B0604020202020204" pitchFamily="34" charset="0"/>
              <a:buChar char="•"/>
            </a:pPr>
            <a:r>
              <a:rPr lang="fr-FR" sz="1800" dirty="0">
                <a:solidFill>
                  <a:schemeClr val="tx1"/>
                </a:solidFill>
              </a:rPr>
              <a:t>Coûts-bénéfices</a:t>
            </a:r>
          </a:p>
          <a:p>
            <a:pPr lvl="1">
              <a:lnSpc>
                <a:spcPct val="100000"/>
              </a:lnSpc>
              <a:spcBef>
                <a:spcPts val="0"/>
              </a:spcBef>
              <a:buClrTx/>
              <a:buFont typeface="Arial" panose="020B0604020202020204" pitchFamily="34" charset="0"/>
              <a:buChar char="•"/>
            </a:pPr>
            <a:r>
              <a:rPr lang="fr-FR" sz="1800" dirty="0">
                <a:solidFill>
                  <a:schemeClr val="tx1"/>
                </a:solidFill>
              </a:rPr>
              <a:t>Faisabilité</a:t>
            </a:r>
          </a:p>
          <a:p>
            <a:pPr lvl="1">
              <a:lnSpc>
                <a:spcPct val="100000"/>
              </a:lnSpc>
              <a:spcBef>
                <a:spcPts val="0"/>
              </a:spcBef>
              <a:buClrTx/>
              <a:buFont typeface="Arial" panose="020B0604020202020204" pitchFamily="34" charset="0"/>
              <a:buChar char="•"/>
            </a:pPr>
            <a:r>
              <a:rPr lang="fr-FR" sz="1800" dirty="0">
                <a:solidFill>
                  <a:schemeClr val="tx1"/>
                </a:solidFill>
              </a:rPr>
              <a:t>Acceptabilité</a:t>
            </a:r>
          </a:p>
          <a:p>
            <a:pPr lvl="1">
              <a:lnSpc>
                <a:spcPct val="100000"/>
              </a:lnSpc>
              <a:spcBef>
                <a:spcPts val="0"/>
              </a:spcBef>
              <a:buClrTx/>
              <a:buFont typeface="Arial" panose="020B0604020202020204" pitchFamily="34" charset="0"/>
              <a:buChar char="•"/>
            </a:pPr>
            <a:r>
              <a:rPr lang="fr-FR" sz="1800" dirty="0">
                <a:solidFill>
                  <a:schemeClr val="tx1"/>
                </a:solidFill>
              </a:rPr>
              <a:t>Durabilité</a:t>
            </a:r>
          </a:p>
          <a:p>
            <a:pPr lvl="1">
              <a:lnSpc>
                <a:spcPct val="100000"/>
              </a:lnSpc>
              <a:spcBef>
                <a:spcPts val="0"/>
              </a:spcBef>
              <a:buClrTx/>
              <a:buFont typeface="Arial" panose="020B0604020202020204" pitchFamily="34" charset="0"/>
              <a:buChar char="•"/>
            </a:pPr>
            <a:r>
              <a:rPr lang="fr-FR" sz="1800" i="1" dirty="0">
                <a:solidFill>
                  <a:schemeClr val="tx1"/>
                </a:solidFill>
              </a:rPr>
              <a:t>Un critère de notation personnalisé peut être ajouté</a:t>
            </a:r>
          </a:p>
          <a:p>
            <a:pPr lvl="1">
              <a:lnSpc>
                <a:spcPct val="100000"/>
              </a:lnSpc>
              <a:spcBef>
                <a:spcPts val="0"/>
              </a:spcBef>
              <a:buClrTx/>
              <a:buFont typeface="Arial" panose="020B0604020202020204" pitchFamily="34" charset="0"/>
              <a:buChar char="•"/>
            </a:pPr>
            <a:r>
              <a:rPr lang="fr-FR" sz="1800" i="1" dirty="0">
                <a:solidFill>
                  <a:schemeClr val="tx1"/>
                </a:solidFill>
              </a:rPr>
              <a:t>Une notation personnalisée peut être téléchargée</a:t>
            </a:r>
          </a:p>
          <a:p>
            <a:pPr marL="596900" lvl="1" indent="0">
              <a:lnSpc>
                <a:spcPct val="100000"/>
              </a:lnSpc>
              <a:spcBef>
                <a:spcPts val="0"/>
              </a:spcBef>
              <a:buNone/>
            </a:pPr>
            <a:endParaRPr lang="de-CH" sz="1800" i="1" dirty="0">
              <a:solidFill>
                <a:schemeClr val="tx1"/>
              </a:solidFill>
            </a:endParaRPr>
          </a:p>
          <a:p>
            <a:pPr>
              <a:lnSpc>
                <a:spcPct val="100000"/>
              </a:lnSpc>
              <a:buClrTx/>
              <a:buFont typeface="Arial" panose="020B0604020202020204" pitchFamily="34" charset="0"/>
              <a:buChar char="•"/>
            </a:pPr>
            <a:r>
              <a:rPr lang="fr-FR" i="1" dirty="0">
                <a:solidFill>
                  <a:schemeClr val="tx1"/>
                </a:solidFill>
              </a:rPr>
              <a:t>Important: Cliquez sur « confirmer la notation » ou « sauter la notation » pour aller à la sélection des optimisations du projet.</a:t>
            </a:r>
          </a:p>
          <a:p>
            <a:pPr>
              <a:lnSpc>
                <a:spcPct val="100000"/>
              </a:lnSpc>
              <a:buClrTx/>
              <a:buFont typeface="Arial" panose="020B0604020202020204" pitchFamily="34" charset="0"/>
              <a:buChar char="•"/>
            </a:pPr>
            <a:r>
              <a:rPr lang="fr-FR" b="1" dirty="0">
                <a:solidFill>
                  <a:schemeClr val="tx1"/>
                </a:solidFill>
              </a:rPr>
              <a:t>Sélectionnez</a:t>
            </a:r>
            <a:r>
              <a:rPr lang="fr-FR" dirty="0">
                <a:solidFill>
                  <a:schemeClr val="tx1"/>
                </a:solidFill>
              </a:rPr>
              <a:t> les </a:t>
            </a:r>
            <a:r>
              <a:rPr lang="fr-FR" b="1" dirty="0">
                <a:solidFill>
                  <a:schemeClr val="tx1"/>
                </a:solidFill>
              </a:rPr>
              <a:t>optimisations</a:t>
            </a:r>
            <a:r>
              <a:rPr lang="fr-FR" dirty="0">
                <a:solidFill>
                  <a:schemeClr val="tx1"/>
                </a:solidFill>
              </a:rPr>
              <a:t> qui doivent être mises en œuvre. </a:t>
            </a:r>
            <a:r>
              <a:rPr lang="fr-FR" b="1" dirty="0">
                <a:solidFill>
                  <a:schemeClr val="tx1"/>
                </a:solidFill>
              </a:rPr>
              <a:t>Pour les optimisations non sélectionnées, donner une explication sous la rubrique « remarques de sélection ».</a:t>
            </a:r>
          </a:p>
        </p:txBody>
      </p:sp>
    </p:spTree>
    <p:extLst>
      <p:ext uri="{BB962C8B-B14F-4D97-AF65-F5344CB8AC3E}">
        <p14:creationId xmlns:p14="http://schemas.microsoft.com/office/powerpoint/2010/main" val="267415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fr-FR"/>
              <a:t>Étape 5 : Synthèse – présentation</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Grafik 4">
            <a:extLst>
              <a:ext uri="{FF2B5EF4-FFF2-40B4-BE49-F238E27FC236}">
                <a16:creationId xmlns:a16="http://schemas.microsoft.com/office/drawing/2014/main" id="{51B68604-AEAF-EF84-9D6F-9EB7FE5217BA}"/>
              </a:ext>
            </a:extLst>
          </p:cNvPr>
          <p:cNvPicPr>
            <a:picLocks noChangeAspect="1"/>
          </p:cNvPicPr>
          <p:nvPr/>
        </p:nvPicPr>
        <p:blipFill>
          <a:blip r:embed="rId3"/>
          <a:stretch>
            <a:fillRect/>
          </a:stretch>
        </p:blipFill>
        <p:spPr>
          <a:xfrm>
            <a:off x="0" y="916674"/>
            <a:ext cx="8940584" cy="3310151"/>
          </a:xfrm>
          <a:prstGeom prst="rect">
            <a:avLst/>
          </a:prstGeom>
        </p:spPr>
      </p:pic>
    </p:spTree>
    <p:extLst>
      <p:ext uri="{BB962C8B-B14F-4D97-AF65-F5344CB8AC3E}">
        <p14:creationId xmlns:p14="http://schemas.microsoft.com/office/powerpoint/2010/main" val="3013695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fr-FR"/>
              <a:t>Finalisation de CEDRIG Opérationnel</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74510" y="148958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Tx/>
              <a:buSzPct val="80000"/>
              <a:buFont typeface="Arial" panose="020B0604020202020204" pitchFamily="34" charset="0"/>
              <a:buChar char="•"/>
            </a:pPr>
            <a:r>
              <a:rPr lang="fr-FR" dirty="0">
                <a:solidFill>
                  <a:schemeClr val="tx1"/>
                </a:solidFill>
              </a:rPr>
              <a:t>Prévisualisation de l’étude (rapport)</a:t>
            </a:r>
          </a:p>
          <a:p>
            <a:pPr>
              <a:buClrTx/>
              <a:buSzPct val="80000"/>
              <a:buFont typeface="Arial" panose="020B0604020202020204" pitchFamily="34" charset="0"/>
              <a:buChar char="•"/>
            </a:pPr>
            <a:r>
              <a:rPr lang="fr-FR" dirty="0">
                <a:solidFill>
                  <a:schemeClr val="tx1"/>
                </a:solidFill>
              </a:rPr>
              <a:t>Téléchargement de l’étude (format PDF ou Word ; comprenant ou non les documents privés, l’analyse de contexte et l’évaluation générale)</a:t>
            </a:r>
          </a:p>
          <a:p>
            <a:pPr>
              <a:buClrTx/>
              <a:buSzPct val="80000"/>
              <a:buFont typeface="Arial" panose="020B0604020202020204" pitchFamily="34" charset="0"/>
              <a:buChar char="•"/>
            </a:pPr>
            <a:r>
              <a:rPr lang="fr-FR" dirty="0">
                <a:solidFill>
                  <a:schemeClr val="tx1"/>
                </a:solidFill>
              </a:rPr>
              <a:t>Voulez-vous partager votre étude avec la communauté CEDRIG ?</a:t>
            </a:r>
          </a:p>
          <a:p>
            <a:pPr>
              <a:buFont typeface="Arial" panose="020B0604020202020204" pitchFamily="34" charset="0"/>
              <a:buChar char="•"/>
            </a:pPr>
            <a:endParaRPr lang="de-CH" sz="2000" dirty="0">
              <a:solidFill>
                <a:schemeClr val="tx1"/>
              </a:solidFill>
            </a:endParaRPr>
          </a:p>
        </p:txBody>
      </p:sp>
      <p:sp>
        <p:nvSpPr>
          <p:cNvPr id="13" name="Text Placeholder 1">
            <a:extLst>
              <a:ext uri="{FF2B5EF4-FFF2-40B4-BE49-F238E27FC236}">
                <a16:creationId xmlns:a16="http://schemas.microsoft.com/office/drawing/2014/main" id="{7452D4F6-5CA0-D3FD-A6A0-72039CA57309}"/>
              </a:ext>
            </a:extLst>
          </p:cNvPr>
          <p:cNvSpPr txBox="1">
            <a:spLocks/>
          </p:cNvSpPr>
          <p:nvPr/>
        </p:nvSpPr>
        <p:spPr>
          <a:xfrm>
            <a:off x="263270" y="2656100"/>
            <a:ext cx="6880480" cy="4201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Font typeface="Arial" panose="020B0604020202020204" pitchFamily="34" charset="0"/>
              <a:buChar char="•"/>
            </a:pPr>
            <a:endParaRPr lang="de-CH" sz="2000" dirty="0">
              <a:solidFill>
                <a:srgbClr val="FF0000"/>
              </a:solidFill>
            </a:endParaRPr>
          </a:p>
        </p:txBody>
      </p:sp>
      <p:pic>
        <p:nvPicPr>
          <p:cNvPr id="4" name="Grafik 3">
            <a:extLst>
              <a:ext uri="{FF2B5EF4-FFF2-40B4-BE49-F238E27FC236}">
                <a16:creationId xmlns:a16="http://schemas.microsoft.com/office/drawing/2014/main" id="{2A9C97A4-5B14-8CED-588D-62EA86E1A478}"/>
              </a:ext>
            </a:extLst>
          </p:cNvPr>
          <p:cNvPicPr>
            <a:picLocks noChangeAspect="1"/>
          </p:cNvPicPr>
          <p:nvPr/>
        </p:nvPicPr>
        <p:blipFill>
          <a:blip r:embed="rId3"/>
          <a:stretch>
            <a:fillRect/>
          </a:stretch>
        </p:blipFill>
        <p:spPr>
          <a:xfrm>
            <a:off x="7627943" y="2196899"/>
            <a:ext cx="1396862" cy="2291115"/>
          </a:xfrm>
          <a:prstGeom prst="rect">
            <a:avLst/>
          </a:prstGeom>
        </p:spPr>
      </p:pic>
    </p:spTree>
    <p:extLst>
      <p:ext uri="{BB962C8B-B14F-4D97-AF65-F5344CB8AC3E}">
        <p14:creationId xmlns:p14="http://schemas.microsoft.com/office/powerpoint/2010/main" val="257756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E671-4E64-2558-8CCD-0330DE376AE4}"/>
              </a:ext>
            </a:extLst>
          </p:cNvPr>
          <p:cNvSpPr>
            <a:spLocks noGrp="1"/>
          </p:cNvSpPr>
          <p:nvPr>
            <p:ph type="title"/>
          </p:nvPr>
        </p:nvSpPr>
        <p:spPr/>
        <p:txBody>
          <a:bodyPr/>
          <a:lstStyle/>
          <a:p>
            <a:r>
              <a:rPr lang="fr-FR" b="1">
                <a:solidFill>
                  <a:srgbClr val="34872B"/>
                </a:solidFill>
              </a:rPr>
              <a:t>CEDRIG Stratégique : Vue d'ensemble</a:t>
            </a:r>
          </a:p>
        </p:txBody>
      </p:sp>
    </p:spTree>
    <p:extLst>
      <p:ext uri="{BB962C8B-B14F-4D97-AF65-F5344CB8AC3E}">
        <p14:creationId xmlns:p14="http://schemas.microsoft.com/office/powerpoint/2010/main" val="423714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fr-FR"/>
              <a:t>CEDRIG Stratégique : Introduction </a:t>
            </a:r>
          </a:p>
        </p:txBody>
      </p:sp>
      <p:pic>
        <p:nvPicPr>
          <p:cNvPr id="3" name="Onlinemedien 2" title="CEDRIG Strategic FR">
            <a:hlinkClick r:id="" action="ppaction://media"/>
            <a:extLst>
              <a:ext uri="{FF2B5EF4-FFF2-40B4-BE49-F238E27FC236}">
                <a16:creationId xmlns:a16="http://schemas.microsoft.com/office/drawing/2014/main" id="{322B6936-F823-D215-A666-ED69DF973BEF}"/>
              </a:ext>
            </a:extLst>
          </p:cNvPr>
          <p:cNvPicPr>
            <a:picLocks noRot="1" noChangeAspect="1"/>
          </p:cNvPicPr>
          <p:nvPr>
            <a:videoFile r:link="rId1"/>
          </p:nvPr>
        </p:nvPicPr>
        <p:blipFill>
          <a:blip r:embed="rId4"/>
          <a:stretch>
            <a:fillRect/>
          </a:stretch>
        </p:blipFill>
        <p:spPr>
          <a:xfrm>
            <a:off x="933450" y="1001832"/>
            <a:ext cx="6580533" cy="3717685"/>
          </a:xfrm>
          <a:prstGeom prst="rect">
            <a:avLst/>
          </a:prstGeom>
        </p:spPr>
      </p:pic>
    </p:spTree>
    <p:extLst>
      <p:ext uri="{BB962C8B-B14F-4D97-AF65-F5344CB8AC3E}">
        <p14:creationId xmlns:p14="http://schemas.microsoft.com/office/powerpoint/2010/main" val="33728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fr-FR"/>
              <a:t>CEDRIG Stratégique : Vue d'ensemble</a:t>
            </a:r>
          </a:p>
        </p:txBody>
      </p:sp>
      <p:pic>
        <p:nvPicPr>
          <p:cNvPr id="4" name="Grafik 3">
            <a:extLst>
              <a:ext uri="{FF2B5EF4-FFF2-40B4-BE49-F238E27FC236}">
                <a16:creationId xmlns:a16="http://schemas.microsoft.com/office/drawing/2014/main" id="{4740F5F4-191B-1590-2E5E-AB250A1417E1}"/>
              </a:ext>
            </a:extLst>
          </p:cNvPr>
          <p:cNvPicPr>
            <a:picLocks noChangeAspect="1"/>
          </p:cNvPicPr>
          <p:nvPr/>
        </p:nvPicPr>
        <p:blipFill>
          <a:blip r:embed="rId3"/>
          <a:stretch>
            <a:fillRect/>
          </a:stretch>
        </p:blipFill>
        <p:spPr>
          <a:xfrm>
            <a:off x="361121" y="574625"/>
            <a:ext cx="8421757" cy="4355163"/>
          </a:xfrm>
          <a:prstGeom prst="rect">
            <a:avLst/>
          </a:prstGeom>
        </p:spPr>
      </p:pic>
    </p:spTree>
    <p:extLst>
      <p:ext uri="{BB962C8B-B14F-4D97-AF65-F5344CB8AC3E}">
        <p14:creationId xmlns:p14="http://schemas.microsoft.com/office/powerpoint/2010/main" val="3312696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fr-FR"/>
              <a:t>CEDRIG Stratégique</a:t>
            </a:r>
            <a:br>
              <a:rPr lang="fr-FR"/>
            </a:br>
            <a:endParaRPr lang="fr-FR"/>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82514" y="759125"/>
            <a:ext cx="4731025" cy="3809750"/>
          </a:xfrm>
        </p:spPr>
        <p:txBody>
          <a:bodyPr/>
          <a:lstStyle/>
          <a:p>
            <a:pPr>
              <a:buFont typeface="Arial" panose="020B0604020202020204" pitchFamily="34" charset="0"/>
              <a:buChar char="•"/>
            </a:pPr>
            <a:r>
              <a:rPr lang="fr-FR" sz="1600" dirty="0">
                <a:latin typeface="+mj-lt"/>
              </a:rPr>
              <a:t>Approches stratégiques, dont les stratégies de pays, les stratégies de domaine, les cadres de coopération, les cadres de programme</a:t>
            </a:r>
          </a:p>
          <a:p>
            <a:pPr>
              <a:buFont typeface="Arial" panose="020B0604020202020204" pitchFamily="34" charset="0"/>
              <a:buChar char="•"/>
            </a:pPr>
            <a:r>
              <a:rPr lang="fr-FR" sz="1600" dirty="0">
                <a:solidFill>
                  <a:schemeClr val="tx1"/>
                </a:solidFill>
                <a:latin typeface="+mj-lt"/>
              </a:rPr>
              <a:t>Phase de planification ou examen à mi-parcours</a:t>
            </a:r>
          </a:p>
          <a:p>
            <a:pPr>
              <a:buFont typeface="Arial" panose="020B0604020202020204" pitchFamily="34" charset="0"/>
              <a:buChar char="•"/>
            </a:pPr>
            <a:r>
              <a:rPr lang="fr-FR" sz="1600" dirty="0">
                <a:solidFill>
                  <a:schemeClr val="tx1"/>
                </a:solidFill>
                <a:latin typeface="+mj-lt"/>
              </a:rPr>
              <a:t>Impliquer le personnel en responsabilité et les partenaires clés (&gt; atelier multipartite)</a:t>
            </a:r>
          </a:p>
          <a:p>
            <a:pPr>
              <a:buFont typeface="Arial" panose="020B0604020202020204" pitchFamily="34" charset="0"/>
              <a:buChar char="•"/>
            </a:pPr>
            <a:r>
              <a:rPr lang="fr-FR" sz="1600" dirty="0">
                <a:solidFill>
                  <a:schemeClr val="tx1"/>
                </a:solidFill>
                <a:latin typeface="+mj-lt"/>
              </a:rPr>
              <a:t>Film de présentation : </a:t>
            </a:r>
            <a:r>
              <a:rPr lang="fr-FR" sz="1200" u="sng" dirty="0">
                <a:solidFill>
                  <a:schemeClr val="tx1"/>
                </a:solidFill>
                <a:latin typeface="+mj-lt"/>
                <a:ea typeface="Aptos" panose="020B0004020202020204" pitchFamily="34" charset="0"/>
                <a:cs typeface="Aptos" panose="020B0004020202020204" pitchFamily="34" charset="0"/>
                <a:hlinkClick r:id="rId3"/>
              </a:rPr>
              <a:t>https://youtu.be/43_X8t2I954</a:t>
            </a:r>
          </a:p>
          <a:p>
            <a:pPr>
              <a:buFont typeface="Arial" panose="020B0604020202020204" pitchFamily="34" charset="0"/>
              <a:buChar char="•"/>
            </a:pP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Grafik 4" descr="Ein Bild, das Text, Screenshot, Diagramm, Schrift enthält.&#10;&#10;KI-generierte Inhalte können fehlerhaft sein.">
            <a:extLst>
              <a:ext uri="{FF2B5EF4-FFF2-40B4-BE49-F238E27FC236}">
                <a16:creationId xmlns:a16="http://schemas.microsoft.com/office/drawing/2014/main" id="{4DE05420-E357-975E-E4CF-82261D02A3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11404" y="1338508"/>
            <a:ext cx="4532595" cy="2759633"/>
          </a:xfrm>
          <a:prstGeom prst="rect">
            <a:avLst/>
          </a:prstGeom>
        </p:spPr>
      </p:pic>
    </p:spTree>
    <p:extLst>
      <p:ext uri="{BB962C8B-B14F-4D97-AF65-F5344CB8AC3E}">
        <p14:creationId xmlns:p14="http://schemas.microsoft.com/office/powerpoint/2010/main" val="3882051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fr-FR" sz="2400" b="1">
                <a:solidFill>
                  <a:srgbClr val="34872B"/>
                </a:solidFill>
                <a:cs typeface="Arial" panose="020B0604020202020204" pitchFamily="34" charset="0"/>
              </a:rPr>
              <a:t>CEDRIG Stratégique</a:t>
            </a:r>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pPr>
              <a:buFont typeface="Arial" panose="020B0604020202020204" pitchFamily="34" charset="0"/>
              <a:buChar char="•"/>
            </a:pPr>
            <a:r>
              <a:rPr lang="fr-FR" dirty="0">
                <a:solidFill>
                  <a:schemeClr val="tx1"/>
                </a:solidFill>
              </a:rPr>
              <a:t>Démarrez avec des informations de base</a:t>
            </a: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Grafik 4">
            <a:extLst>
              <a:ext uri="{FF2B5EF4-FFF2-40B4-BE49-F238E27FC236}">
                <a16:creationId xmlns:a16="http://schemas.microsoft.com/office/drawing/2014/main" id="{4C163359-9DA2-CCDE-0074-18B0E16686E5}"/>
              </a:ext>
            </a:extLst>
          </p:cNvPr>
          <p:cNvPicPr>
            <a:picLocks noChangeAspect="1"/>
          </p:cNvPicPr>
          <p:nvPr/>
        </p:nvPicPr>
        <p:blipFill>
          <a:blip r:embed="rId3"/>
          <a:stretch>
            <a:fillRect/>
          </a:stretch>
        </p:blipFill>
        <p:spPr>
          <a:xfrm>
            <a:off x="3507529" y="801757"/>
            <a:ext cx="5636471" cy="4339818"/>
          </a:xfrm>
          <a:prstGeom prst="rect">
            <a:avLst/>
          </a:prstGeom>
        </p:spPr>
      </p:pic>
    </p:spTree>
    <p:extLst>
      <p:ext uri="{BB962C8B-B14F-4D97-AF65-F5344CB8AC3E}">
        <p14:creationId xmlns:p14="http://schemas.microsoft.com/office/powerpoint/2010/main" val="365562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5E785-600A-EC3F-D3B4-4C7E4485968E}"/>
              </a:ext>
            </a:extLst>
          </p:cNvPr>
          <p:cNvSpPr>
            <a:spLocks noGrp="1"/>
          </p:cNvSpPr>
          <p:nvPr>
            <p:ph type="title"/>
          </p:nvPr>
        </p:nvSpPr>
        <p:spPr/>
        <p:txBody>
          <a:bodyPr/>
          <a:lstStyle/>
          <a:p>
            <a:r>
              <a:rPr lang="fr-FR" dirty="0"/>
              <a:t>CEDRIG : </a:t>
            </a:r>
            <a:r>
              <a:rPr lang="en-CH" dirty="0"/>
              <a:t>Que </a:t>
            </a:r>
            <a:r>
              <a:rPr lang="en-CH" dirty="0" err="1"/>
              <a:t>cherchons</a:t>
            </a:r>
            <a:r>
              <a:rPr lang="en-CH" dirty="0"/>
              <a:t>-nous à savoir ?</a:t>
            </a:r>
            <a:endParaRPr lang="fr-FR" dirty="0"/>
          </a:p>
        </p:txBody>
      </p:sp>
      <p:sp>
        <p:nvSpPr>
          <p:cNvPr id="10242" name="Content Placeholder 2">
            <a:extLst>
              <a:ext uri="{FF2B5EF4-FFF2-40B4-BE49-F238E27FC236}">
                <a16:creationId xmlns:a16="http://schemas.microsoft.com/office/drawing/2014/main" id="{1C910931-12A0-4115-B48A-B5CC4210C7B2}"/>
              </a:ext>
            </a:extLst>
          </p:cNvPr>
          <p:cNvSpPr>
            <a:spLocks noGrp="1" noChangeArrowheads="1"/>
          </p:cNvSpPr>
          <p:nvPr>
            <p:ph type="body" idx="1"/>
          </p:nvPr>
        </p:nvSpPr>
        <p:spPr>
          <a:xfrm>
            <a:off x="311700" y="503548"/>
            <a:ext cx="8520600" cy="3982187"/>
          </a:xfrm>
        </p:spPr>
        <p:txBody>
          <a:bodyPr/>
          <a:lstStyle/>
          <a:p>
            <a:pPr marL="214313" indent="-214313">
              <a:lnSpc>
                <a:spcPct val="100000"/>
              </a:lnSpc>
              <a:buFontTx/>
              <a:buChar char="•"/>
              <a:defRPr/>
            </a:pPr>
            <a:r>
              <a:rPr lang="fr-FR" sz="1300" dirty="0">
                <a:solidFill>
                  <a:schemeClr val="tx1"/>
                </a:solidFill>
                <a:latin typeface="Arial "/>
              </a:rPr>
              <a:t>Les domaines de la </a:t>
            </a:r>
            <a:r>
              <a:rPr lang="fr-FR" sz="1300" b="1" dirty="0">
                <a:solidFill>
                  <a:schemeClr val="tx1"/>
                </a:solidFill>
                <a:latin typeface="Arial "/>
              </a:rPr>
              <a:t>stratégie de coopération</a:t>
            </a:r>
            <a:r>
              <a:rPr lang="fr-FR" sz="1300" dirty="0">
                <a:solidFill>
                  <a:schemeClr val="tx1"/>
                </a:solidFill>
                <a:latin typeface="Arial "/>
              </a:rPr>
              <a:t> prévue prennent-ils en compte les impacts du changement climatique sur le développement économique ?</a:t>
            </a:r>
          </a:p>
          <a:p>
            <a:pPr marL="0" indent="0">
              <a:lnSpc>
                <a:spcPct val="100000"/>
              </a:lnSpc>
              <a:buNone/>
              <a:defRPr/>
            </a:pPr>
            <a:endParaRPr lang="en-US" altLang="de-DE" sz="1300" dirty="0">
              <a:solidFill>
                <a:schemeClr val="tx1"/>
              </a:solidFill>
              <a:latin typeface="Arial "/>
            </a:endParaRPr>
          </a:p>
          <a:p>
            <a:pPr marL="214313" indent="-214313">
              <a:lnSpc>
                <a:spcPct val="100000"/>
              </a:lnSpc>
              <a:buFontTx/>
              <a:buChar char="•"/>
              <a:defRPr/>
            </a:pPr>
            <a:r>
              <a:rPr lang="fr-FR" sz="1300" dirty="0">
                <a:solidFill>
                  <a:schemeClr val="tx1"/>
                </a:solidFill>
                <a:latin typeface="Arial "/>
              </a:rPr>
              <a:t>Le programme de </a:t>
            </a:r>
            <a:r>
              <a:rPr lang="fr-FR" sz="1300" b="1" dirty="0">
                <a:solidFill>
                  <a:schemeClr val="tx1"/>
                </a:solidFill>
                <a:latin typeface="Arial "/>
              </a:rPr>
              <a:t>développement économique en milieu rural</a:t>
            </a:r>
            <a:r>
              <a:rPr lang="fr-FR" sz="1300" dirty="0">
                <a:solidFill>
                  <a:schemeClr val="tx1"/>
                </a:solidFill>
                <a:latin typeface="Arial "/>
              </a:rPr>
              <a:t> intègre-t-il suffisamment les risques environnementaux potentiels et les changements qui en résultent dans les structures de travail et de revenu des communautés ? Est-il susceptible d’entraîner une augmentation des émissions de GES ?</a:t>
            </a:r>
          </a:p>
          <a:p>
            <a:pPr marL="0" indent="0">
              <a:lnSpc>
                <a:spcPct val="100000"/>
              </a:lnSpc>
              <a:buNone/>
              <a:defRPr/>
            </a:pPr>
            <a:endParaRPr lang="en-US" altLang="de-DE" sz="1300" dirty="0">
              <a:solidFill>
                <a:schemeClr val="tx1"/>
              </a:solidFill>
              <a:latin typeface="Arial "/>
            </a:endParaRPr>
          </a:p>
          <a:p>
            <a:pPr marL="214313" indent="-214313">
              <a:lnSpc>
                <a:spcPct val="100000"/>
              </a:lnSpc>
              <a:buFontTx/>
              <a:buChar char="•"/>
              <a:defRPr/>
            </a:pPr>
            <a:r>
              <a:rPr lang="fr-FR" sz="1300" dirty="0">
                <a:solidFill>
                  <a:schemeClr val="tx1"/>
                </a:solidFill>
                <a:latin typeface="Arial "/>
              </a:rPr>
              <a:t>Le plan directeur pour la </a:t>
            </a:r>
            <a:r>
              <a:rPr lang="fr-FR" sz="1300" b="1" dirty="0">
                <a:solidFill>
                  <a:schemeClr val="tx1"/>
                </a:solidFill>
                <a:latin typeface="Arial "/>
              </a:rPr>
              <a:t>préservation des réserves paysagères</a:t>
            </a:r>
            <a:r>
              <a:rPr lang="fr-FR" sz="1300" dirty="0">
                <a:solidFill>
                  <a:schemeClr val="tx1"/>
                </a:solidFill>
                <a:latin typeface="Arial "/>
              </a:rPr>
              <a:t> et des zones forestières tient-il compte des éventuels futurs changements au régime des précipitations dans la région ?</a:t>
            </a:r>
          </a:p>
          <a:p>
            <a:pPr marL="0" indent="0">
              <a:lnSpc>
                <a:spcPct val="100000"/>
              </a:lnSpc>
              <a:buNone/>
              <a:defRPr/>
            </a:pPr>
            <a:endParaRPr lang="en-US" altLang="de-DE" sz="1300" dirty="0">
              <a:solidFill>
                <a:schemeClr val="tx1"/>
              </a:solidFill>
              <a:latin typeface="Arial "/>
            </a:endParaRPr>
          </a:p>
          <a:p>
            <a:pPr marL="214313" indent="-214313">
              <a:lnSpc>
                <a:spcPct val="100000"/>
              </a:lnSpc>
              <a:buFontTx/>
              <a:buChar char="•"/>
              <a:defRPr/>
            </a:pPr>
            <a:r>
              <a:rPr lang="fr-FR" sz="1300" dirty="0">
                <a:solidFill>
                  <a:schemeClr val="tx1"/>
                </a:solidFill>
                <a:latin typeface="Arial "/>
              </a:rPr>
              <a:t>Votre </a:t>
            </a:r>
            <a:r>
              <a:rPr lang="fr-FR" sz="1300" b="1" dirty="0">
                <a:solidFill>
                  <a:schemeClr val="tx1"/>
                </a:solidFill>
                <a:latin typeface="Arial "/>
              </a:rPr>
              <a:t>projet d'horticulture</a:t>
            </a:r>
            <a:r>
              <a:rPr lang="fr-FR" sz="1300" dirty="0">
                <a:solidFill>
                  <a:schemeClr val="tx1"/>
                </a:solidFill>
                <a:latin typeface="Arial "/>
              </a:rPr>
              <a:t> visant à faire progresser les revenus et la sécurité alimentaire intègre-t-il les éventuels changements dans le régime des précipitations et les projections de rendement ? Les activités prévues sont-elles susceptibles d’entraîner une augmentation des émissions de GES ?</a:t>
            </a:r>
          </a:p>
          <a:p>
            <a:pPr marL="214313" indent="-214313">
              <a:lnSpc>
                <a:spcPct val="100000"/>
              </a:lnSpc>
              <a:buFontTx/>
              <a:buChar char="•"/>
              <a:defRPr/>
            </a:pPr>
            <a:endParaRPr lang="en-US" altLang="de-DE" sz="1300" dirty="0">
              <a:solidFill>
                <a:schemeClr val="tx1"/>
              </a:solidFill>
              <a:latin typeface="Arial "/>
            </a:endParaRPr>
          </a:p>
          <a:p>
            <a:pPr marL="214313" indent="-214313">
              <a:lnSpc>
                <a:spcPct val="100000"/>
              </a:lnSpc>
              <a:buFontTx/>
              <a:buChar char="•"/>
              <a:defRPr/>
            </a:pPr>
            <a:r>
              <a:rPr lang="fr-FR" sz="1300" dirty="0">
                <a:solidFill>
                  <a:schemeClr val="tx1"/>
                </a:solidFill>
                <a:latin typeface="Arial "/>
              </a:rPr>
              <a:t>La future </a:t>
            </a:r>
            <a:r>
              <a:rPr lang="fr-FR" sz="1300" b="1" dirty="0">
                <a:solidFill>
                  <a:schemeClr val="tx1"/>
                </a:solidFill>
                <a:latin typeface="Arial "/>
              </a:rPr>
              <a:t>construction d'une station d'épuration</a:t>
            </a:r>
            <a:r>
              <a:rPr lang="fr-FR" sz="1300" dirty="0">
                <a:solidFill>
                  <a:schemeClr val="tx1"/>
                </a:solidFill>
                <a:latin typeface="Arial "/>
              </a:rPr>
              <a:t> et d'un réseau d'assainissement peut-elle avoir un impact négatif sur les émissions de gaz à effet de serre ou sur l'environnement ?</a:t>
            </a:r>
          </a:p>
          <a:p>
            <a:pPr marL="0" indent="0">
              <a:lnSpc>
                <a:spcPct val="100000"/>
              </a:lnSpc>
              <a:buNone/>
              <a:defRPr/>
            </a:pPr>
            <a:endParaRPr lang="en-US" altLang="de-DE" sz="1300" dirty="0">
              <a:solidFill>
                <a:schemeClr val="tx1"/>
              </a:solidFill>
              <a:latin typeface="Arial "/>
            </a:endParaRPr>
          </a:p>
          <a:p>
            <a:pPr marL="214313" indent="-214313">
              <a:lnSpc>
                <a:spcPct val="100000"/>
              </a:lnSpc>
              <a:buFontTx/>
              <a:buChar char="•"/>
              <a:defRPr/>
            </a:pPr>
            <a:r>
              <a:rPr lang="fr-FR" sz="1300" dirty="0">
                <a:solidFill>
                  <a:schemeClr val="tx1"/>
                </a:solidFill>
                <a:latin typeface="Arial "/>
              </a:rPr>
              <a:t>Votre </a:t>
            </a:r>
            <a:r>
              <a:rPr lang="fr-FR" sz="1300" b="1" dirty="0">
                <a:solidFill>
                  <a:schemeClr val="tx1"/>
                </a:solidFill>
                <a:latin typeface="Arial "/>
              </a:rPr>
              <a:t>projet en matière de santé</a:t>
            </a:r>
            <a:r>
              <a:rPr lang="fr-FR" sz="1300" dirty="0">
                <a:solidFill>
                  <a:schemeClr val="tx1"/>
                </a:solidFill>
                <a:latin typeface="Arial "/>
              </a:rPr>
              <a:t> prend-il en compte les éventuelles évolutions des profils pathologiques dues au changement climatique ou aux risques sanitaires liés à la dégradation de l'environnement ?</a:t>
            </a:r>
          </a:p>
          <a:p>
            <a:pPr marL="0" indent="0">
              <a:lnSpc>
                <a:spcPct val="100000"/>
              </a:lnSpc>
              <a:buNone/>
              <a:defRPr/>
            </a:pPr>
            <a:r>
              <a:rPr lang="fr-FR" dirty="0">
                <a:solidFill>
                  <a:schemeClr val="tx1"/>
                </a:solidFill>
                <a:latin typeface="Arial "/>
              </a:rPr>
              <a:t> </a:t>
            </a:r>
          </a:p>
          <a:p>
            <a:pPr marL="214313" indent="-214313">
              <a:lnSpc>
                <a:spcPct val="100000"/>
              </a:lnSpc>
              <a:buFontTx/>
              <a:buChar char="•"/>
              <a:defRPr/>
            </a:pPr>
            <a:endParaRPr lang="en-US" altLang="de-DE" sz="2400" dirty="0">
              <a:solidFill>
                <a:schemeClr val="tx1"/>
              </a:solidFill>
              <a:latin typeface="Calibri" panose="020F0502020204030204" pitchFamily="34" charset="0"/>
            </a:endParaRPr>
          </a:p>
          <a:p>
            <a:pPr marL="214313" indent="-214313">
              <a:lnSpc>
                <a:spcPct val="100000"/>
              </a:lnSpc>
              <a:buFontTx/>
              <a:buChar char="•"/>
              <a:defRPr/>
            </a:pPr>
            <a:endParaRPr lang="de-CH" altLang="de-DE" sz="1600" dirty="0">
              <a:solidFill>
                <a:schemeClr val="tx1"/>
              </a:solidFill>
              <a:latin typeface="Calibri" panose="020F0502020204030204" pitchFamily="34" charset="0"/>
            </a:endParaRPr>
          </a:p>
          <a:p>
            <a:pPr marL="214313" indent="-214313">
              <a:lnSpc>
                <a:spcPct val="100000"/>
              </a:lnSpc>
              <a:defRPr/>
            </a:pPr>
            <a:endParaRPr lang="de-CH" altLang="de-DE" sz="1600" dirty="0">
              <a:solidFill>
                <a:schemeClr val="tx1"/>
              </a:solidFill>
              <a:latin typeface="Calibri" panose="020F0502020204030204" pitchFamily="34" charset="0"/>
            </a:endParaRPr>
          </a:p>
        </p:txBody>
      </p:sp>
      <p:sp>
        <p:nvSpPr>
          <p:cNvPr id="32774" name="Rectangle 3">
            <a:extLst>
              <a:ext uri="{FF2B5EF4-FFF2-40B4-BE49-F238E27FC236}">
                <a16:creationId xmlns:a16="http://schemas.microsoft.com/office/drawing/2014/main" id="{2465F867-358E-40B3-B7EC-9EF28C3C590C}"/>
              </a:ext>
            </a:extLst>
          </p:cNvPr>
          <p:cNvSpPr>
            <a:spLocks/>
          </p:cNvSpPr>
          <p:nvPr/>
        </p:nvSpPr>
        <p:spPr bwMode="auto">
          <a:xfrm>
            <a:off x="1818085" y="1437085"/>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fr-FR"/>
              <a:t>Partie I : Analyse de contexte</a:t>
            </a:r>
          </a:p>
        </p:txBody>
      </p:sp>
      <p:pic>
        <p:nvPicPr>
          <p:cNvPr id="5" name="Grafik 4" descr="Ein Bild, das Text, Handschrift, Schrift, Reihe enthält.&#10;&#10;KI-generierte Inhalte können fehlerhaft sein.">
            <a:extLst>
              <a:ext uri="{FF2B5EF4-FFF2-40B4-BE49-F238E27FC236}">
                <a16:creationId xmlns:a16="http://schemas.microsoft.com/office/drawing/2014/main" id="{1E577013-C5AC-FC30-EDB5-745F86BAD90A}"/>
              </a:ext>
            </a:extLst>
          </p:cNvPr>
          <p:cNvPicPr>
            <a:picLocks noChangeAspect="1"/>
          </p:cNvPicPr>
          <p:nvPr/>
        </p:nvPicPr>
        <p:blipFill>
          <a:blip r:embed="rId3" cstate="screen">
            <a:extLst>
              <a:ext uri="{28A0092B-C50C-407E-A947-70E740481C1C}">
                <a14:useLocalDpi xmlns:a14="http://schemas.microsoft.com/office/drawing/2010/main" val="0"/>
              </a:ext>
            </a:extLst>
          </a:blip>
          <a:srcRect t="10728" r="3674" b="12811"/>
          <a:stretch>
            <a:fillRect/>
          </a:stretch>
        </p:blipFill>
        <p:spPr>
          <a:xfrm>
            <a:off x="2921492" y="3557644"/>
            <a:ext cx="6169336" cy="1585855"/>
          </a:xfrm>
          <a:prstGeom prst="rect">
            <a:avLst/>
          </a:prstGeom>
        </p:spPr>
      </p:pic>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fr-FR" dirty="0">
                <a:solidFill>
                  <a:schemeClr val="tx1"/>
                </a:solidFill>
              </a:rPr>
              <a:t>Analyse approfondie du contexte comme base d'une intégration systématique des événements CC/RC/E. </a:t>
            </a:r>
            <a:r>
              <a:rPr lang="fr-FR" b="1" dirty="0">
                <a:solidFill>
                  <a:schemeClr val="tx1"/>
                </a:solidFill>
              </a:rPr>
              <a:t>Ne sous-estimez pas son importance.</a:t>
            </a:r>
          </a:p>
          <a:p>
            <a:pPr>
              <a:buFont typeface="Arial" panose="020B0604020202020204" pitchFamily="34" charset="0"/>
              <a:buChar char="•"/>
            </a:pPr>
            <a:r>
              <a:rPr lang="fr-FR" dirty="0">
                <a:solidFill>
                  <a:schemeClr val="tx1"/>
                </a:solidFill>
              </a:rPr>
              <a:t>Nouvellement intégrée dans l’outil, mais pas de changement de contenu pertinent par rapport à l'ancien CEDRIG</a:t>
            </a:r>
          </a:p>
          <a:p>
            <a:pPr>
              <a:buFont typeface="Arial" panose="020B0604020202020204" pitchFamily="34" charset="0"/>
              <a:buChar char="•"/>
            </a:pPr>
            <a:r>
              <a:rPr lang="fr-FR" dirty="0">
                <a:solidFill>
                  <a:schemeClr val="tx1"/>
                </a:solidFill>
              </a:rPr>
              <a:t>Comment faire : </a:t>
            </a:r>
          </a:p>
          <a:p>
            <a:pPr lvl="1">
              <a:spcBef>
                <a:spcPts val="0"/>
              </a:spcBef>
              <a:buClrTx/>
              <a:buSzPct val="80000"/>
              <a:buFont typeface="Arial" panose="020B0604020202020204" pitchFamily="34" charset="0"/>
              <a:buChar char="•"/>
            </a:pPr>
            <a:r>
              <a:rPr lang="fr-FR" dirty="0">
                <a:solidFill>
                  <a:schemeClr val="tx1"/>
                </a:solidFill>
              </a:rPr>
              <a:t>Recycler (utiliser ou adapter une analyse de contexte existante)</a:t>
            </a:r>
          </a:p>
          <a:p>
            <a:pPr lvl="1">
              <a:spcBef>
                <a:spcPts val="0"/>
              </a:spcBef>
              <a:buClrTx/>
              <a:buSzPct val="80000"/>
              <a:buFont typeface="Arial" panose="020B0604020202020204" pitchFamily="34" charset="0"/>
              <a:buChar char="•"/>
            </a:pPr>
            <a:r>
              <a:rPr lang="fr-FR" dirty="0">
                <a:solidFill>
                  <a:schemeClr val="tx1"/>
                </a:solidFill>
              </a:rPr>
              <a:t>Externaliser (&gt; personne consultante)</a:t>
            </a:r>
          </a:p>
          <a:p>
            <a:pPr lvl="1">
              <a:spcBef>
                <a:spcPts val="0"/>
              </a:spcBef>
              <a:buClrTx/>
              <a:buSzPct val="80000"/>
              <a:buFont typeface="Arial" panose="020B0604020202020204" pitchFamily="34" charset="0"/>
              <a:buChar char="•"/>
            </a:pPr>
            <a:r>
              <a:rPr lang="fr-FR" dirty="0">
                <a:solidFill>
                  <a:schemeClr val="tx1"/>
                </a:solidFill>
              </a:rPr>
              <a:t>La faire vous-même</a:t>
            </a:r>
          </a:p>
          <a:p>
            <a:pPr lvl="1">
              <a:spcBef>
                <a:spcPts val="0"/>
              </a:spcBef>
              <a:buFont typeface="Arial" panose="020B0604020202020204" pitchFamily="34" charset="0"/>
              <a:buChar char="•"/>
            </a:pPr>
            <a:endParaRPr lang="de-CH" dirty="0">
              <a:solidFill>
                <a:schemeClr val="tx1"/>
              </a:solidFill>
            </a:endParaRPr>
          </a:p>
          <a:p>
            <a:pPr lvl="1">
              <a:spcBef>
                <a:spcPts val="0"/>
              </a:spcBef>
              <a:buFont typeface="Arial" panose="020B0604020202020204" pitchFamily="34" charset="0"/>
              <a:buChar char="•"/>
            </a:pP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11" name="Grafik 10">
            <a:extLst>
              <a:ext uri="{FF2B5EF4-FFF2-40B4-BE49-F238E27FC236}">
                <a16:creationId xmlns:a16="http://schemas.microsoft.com/office/drawing/2014/main" id="{91BD0247-C0E1-2FFC-E73B-88D561620C18}"/>
              </a:ext>
            </a:extLst>
          </p:cNvPr>
          <p:cNvPicPr>
            <a:picLocks noChangeAspect="1"/>
          </p:cNvPicPr>
          <p:nvPr/>
        </p:nvPicPr>
        <p:blipFill>
          <a:blip r:embed="rId4"/>
          <a:stretch>
            <a:fillRect/>
          </a:stretch>
        </p:blipFill>
        <p:spPr>
          <a:xfrm>
            <a:off x="0" y="1036224"/>
            <a:ext cx="2336818" cy="3416400"/>
          </a:xfrm>
          <a:prstGeom prst="rect">
            <a:avLst/>
          </a:prstGeom>
        </p:spPr>
      </p:pic>
    </p:spTree>
    <p:extLst>
      <p:ext uri="{BB962C8B-B14F-4D97-AF65-F5344CB8AC3E}">
        <p14:creationId xmlns:p14="http://schemas.microsoft.com/office/powerpoint/2010/main" val="2309025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fr-FR" sz="2400" b="1">
                <a:solidFill>
                  <a:srgbClr val="34872B"/>
                </a:solidFill>
                <a:cs typeface="Arial" panose="020B0604020202020204" pitchFamily="34" charset="0"/>
              </a:rPr>
              <a:t>Partie I : Analyse de contexte</a:t>
            </a:r>
            <a:br>
              <a:rPr lang="fr-FR" sz="2400" b="1">
                <a:solidFill>
                  <a:srgbClr val="34872B"/>
                </a:solidFill>
                <a:cs typeface="Arial" panose="020B0604020202020204" pitchFamily="34" charset="0"/>
              </a:rPr>
            </a:br>
            <a:endParaRPr lang="fr-FR" sz="2400" b="1">
              <a:solidFill>
                <a:srgbClr val="34872B"/>
              </a:solidFill>
              <a:cs typeface="Arial" panose="020B0604020202020204" pitchFamily="34" charset="0"/>
            </a:endParaRPr>
          </a:p>
        </p:txBody>
      </p:sp>
      <p:pic>
        <p:nvPicPr>
          <p:cNvPr id="15" name="Grafik 14">
            <a:extLst>
              <a:ext uri="{FF2B5EF4-FFF2-40B4-BE49-F238E27FC236}">
                <a16:creationId xmlns:a16="http://schemas.microsoft.com/office/drawing/2014/main" id="{534572A4-909B-B072-E668-6A0A79AE4EFF}"/>
              </a:ext>
            </a:extLst>
          </p:cNvPr>
          <p:cNvPicPr>
            <a:picLocks noChangeAspect="1"/>
          </p:cNvPicPr>
          <p:nvPr/>
        </p:nvPicPr>
        <p:blipFill>
          <a:blip r:embed="rId3"/>
          <a:stretch>
            <a:fillRect/>
          </a:stretch>
        </p:blipFill>
        <p:spPr>
          <a:xfrm>
            <a:off x="2415395" y="710840"/>
            <a:ext cx="6721834" cy="4308064"/>
          </a:xfrm>
          <a:prstGeom prst="rect">
            <a:avLst/>
          </a:prstGeom>
        </p:spPr>
      </p:pic>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8" name="Ellipse 7">
            <a:extLst>
              <a:ext uri="{FF2B5EF4-FFF2-40B4-BE49-F238E27FC236}">
                <a16:creationId xmlns:a16="http://schemas.microsoft.com/office/drawing/2014/main" id="{8F2DE00B-1032-D4F2-AB11-C3B29C938EC4}"/>
              </a:ext>
            </a:extLst>
          </p:cNvPr>
          <p:cNvSpPr/>
          <p:nvPr/>
        </p:nvSpPr>
        <p:spPr>
          <a:xfrm>
            <a:off x="2315823" y="1885342"/>
            <a:ext cx="2659973" cy="7592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5090537" y="1869371"/>
            <a:ext cx="2805881" cy="936000"/>
          </a:xfrm>
          <a:prstGeom prst="rect">
            <a:avLst/>
          </a:prstGeom>
          <a:solidFill>
            <a:schemeClr val="bg1"/>
          </a:solidFill>
        </p:spPr>
        <p:txBody>
          <a:bodyPr wrap="square" rtlCol="0">
            <a:spAutoFit/>
          </a:bodyPr>
          <a:lstStyle/>
          <a:p>
            <a:r>
              <a:rPr lang="fr-FR" sz="1800" dirty="0">
                <a:solidFill>
                  <a:schemeClr val="tx1"/>
                </a:solidFill>
              </a:rPr>
              <a:t>Recycler ou adapter une analyse de contexte existante</a:t>
            </a:r>
          </a:p>
        </p:txBody>
      </p:sp>
      <p:sp>
        <p:nvSpPr>
          <p:cNvPr id="11" name="Textfeld 10">
            <a:extLst>
              <a:ext uri="{FF2B5EF4-FFF2-40B4-BE49-F238E27FC236}">
                <a16:creationId xmlns:a16="http://schemas.microsoft.com/office/drawing/2014/main" id="{86A517E8-7FAC-D8BF-61F9-66C35D01BA94}"/>
              </a:ext>
            </a:extLst>
          </p:cNvPr>
          <p:cNvSpPr txBox="1"/>
          <p:nvPr/>
        </p:nvSpPr>
        <p:spPr>
          <a:xfrm>
            <a:off x="4701572" y="3880919"/>
            <a:ext cx="4381145" cy="923330"/>
          </a:xfrm>
          <a:prstGeom prst="rect">
            <a:avLst/>
          </a:prstGeom>
          <a:solidFill>
            <a:schemeClr val="bg1"/>
          </a:solidFill>
        </p:spPr>
        <p:txBody>
          <a:bodyPr wrap="square" rtlCol="0">
            <a:spAutoFit/>
          </a:bodyPr>
          <a:lstStyle/>
          <a:p>
            <a:r>
              <a:rPr lang="fr-FR" sz="1800" dirty="0">
                <a:solidFill>
                  <a:schemeClr val="tx1"/>
                </a:solidFill>
              </a:rPr>
              <a:t>Créer une nouvelle analyse de contexte (vous-même ou en faisant appel à une personne consultante)</a:t>
            </a:r>
          </a:p>
        </p:txBody>
      </p:sp>
      <p:sp>
        <p:nvSpPr>
          <p:cNvPr id="12" name="Ellipse 11">
            <a:extLst>
              <a:ext uri="{FF2B5EF4-FFF2-40B4-BE49-F238E27FC236}">
                <a16:creationId xmlns:a16="http://schemas.microsoft.com/office/drawing/2014/main" id="{C8885FC5-C2CE-5A7F-A795-66886577ACC8}"/>
              </a:ext>
            </a:extLst>
          </p:cNvPr>
          <p:cNvSpPr/>
          <p:nvPr/>
        </p:nvSpPr>
        <p:spPr>
          <a:xfrm>
            <a:off x="8017329" y="4701793"/>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11065" y="4640238"/>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2A171DAC-277D-DF69-6F34-7EBF4C79E779}"/>
              </a:ext>
            </a:extLst>
          </p:cNvPr>
          <p:cNvPicPr>
            <a:picLocks noChangeAspect="1"/>
          </p:cNvPicPr>
          <p:nvPr/>
        </p:nvPicPr>
        <p:blipFill>
          <a:blip r:embed="rId4"/>
          <a:stretch>
            <a:fillRect/>
          </a:stretch>
        </p:blipFill>
        <p:spPr>
          <a:xfrm>
            <a:off x="6771" y="921998"/>
            <a:ext cx="2346128" cy="3420586"/>
          </a:xfrm>
          <a:prstGeom prst="rect">
            <a:avLst/>
          </a:prstGeom>
        </p:spPr>
      </p:pic>
    </p:spTree>
    <p:extLst>
      <p:ext uri="{BB962C8B-B14F-4D97-AF65-F5344CB8AC3E}">
        <p14:creationId xmlns:p14="http://schemas.microsoft.com/office/powerpoint/2010/main" val="218321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fr-FR"/>
              <a:t>Partie I : Analyse de contexte</a:t>
            </a:r>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Grafik 4">
            <a:extLst>
              <a:ext uri="{FF2B5EF4-FFF2-40B4-BE49-F238E27FC236}">
                <a16:creationId xmlns:a16="http://schemas.microsoft.com/office/drawing/2014/main" id="{9164C430-4EFE-8902-3B5D-595EB76AEC22}"/>
              </a:ext>
            </a:extLst>
          </p:cNvPr>
          <p:cNvPicPr>
            <a:picLocks noChangeAspect="1"/>
          </p:cNvPicPr>
          <p:nvPr/>
        </p:nvPicPr>
        <p:blipFill>
          <a:blip r:embed="rId3"/>
          <a:stretch>
            <a:fillRect/>
          </a:stretch>
        </p:blipFill>
        <p:spPr>
          <a:xfrm>
            <a:off x="1103581" y="611193"/>
            <a:ext cx="7153405" cy="4181569"/>
          </a:xfrm>
          <a:prstGeom prst="rect">
            <a:avLst/>
          </a:prstGeom>
        </p:spPr>
      </p:pic>
      <p:sp>
        <p:nvSpPr>
          <p:cNvPr id="9" name="Ellipse 8">
            <a:extLst>
              <a:ext uri="{FF2B5EF4-FFF2-40B4-BE49-F238E27FC236}">
                <a16:creationId xmlns:a16="http://schemas.microsoft.com/office/drawing/2014/main" id="{37BD5AFD-4538-3A9A-1FE6-3AE8EAB57408}"/>
              </a:ext>
            </a:extLst>
          </p:cNvPr>
          <p:cNvSpPr/>
          <p:nvPr/>
        </p:nvSpPr>
        <p:spPr>
          <a:xfrm>
            <a:off x="5793833" y="808425"/>
            <a:ext cx="845356" cy="3182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 name="Textfeld 11">
            <a:extLst>
              <a:ext uri="{FF2B5EF4-FFF2-40B4-BE49-F238E27FC236}">
                <a16:creationId xmlns:a16="http://schemas.microsoft.com/office/drawing/2014/main" id="{FEDC7DF8-1F31-3100-EC01-3F7F39ABBDF6}"/>
              </a:ext>
            </a:extLst>
          </p:cNvPr>
          <p:cNvSpPr txBox="1"/>
          <p:nvPr/>
        </p:nvSpPr>
        <p:spPr>
          <a:xfrm>
            <a:off x="2389581" y="1396312"/>
            <a:ext cx="3261919" cy="1138773"/>
          </a:xfrm>
          <a:prstGeom prst="rect">
            <a:avLst/>
          </a:prstGeom>
          <a:solidFill>
            <a:schemeClr val="bg1"/>
          </a:solidFill>
        </p:spPr>
        <p:txBody>
          <a:bodyPr wrap="square" rtlCol="0">
            <a:spAutoFit/>
          </a:bodyPr>
          <a:lstStyle/>
          <a:p>
            <a:r>
              <a:rPr lang="fr-FR" sz="1700" dirty="0">
                <a:solidFill>
                  <a:schemeClr val="tx1"/>
                </a:solidFill>
              </a:rPr>
              <a:t>Informations spécifiques, exemples, définitions ou sources de données sur ce thème</a:t>
            </a:r>
          </a:p>
        </p:txBody>
      </p:sp>
      <p:sp>
        <p:nvSpPr>
          <p:cNvPr id="13" name="Ellipse 12">
            <a:extLst>
              <a:ext uri="{FF2B5EF4-FFF2-40B4-BE49-F238E27FC236}">
                <a16:creationId xmlns:a16="http://schemas.microsoft.com/office/drawing/2014/main" id="{90B2707D-1930-3A5E-B48F-FF59D9C70738}"/>
              </a:ext>
            </a:extLst>
          </p:cNvPr>
          <p:cNvSpPr/>
          <p:nvPr/>
        </p:nvSpPr>
        <p:spPr>
          <a:xfrm>
            <a:off x="5197505" y="2495151"/>
            <a:ext cx="310243" cy="2514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62FABA43-25B0-0F2B-7937-9AD9992FA30E}"/>
              </a:ext>
            </a:extLst>
          </p:cNvPr>
          <p:cNvSpPr txBox="1"/>
          <p:nvPr/>
        </p:nvSpPr>
        <p:spPr>
          <a:xfrm>
            <a:off x="4759109" y="0"/>
            <a:ext cx="4070219" cy="830997"/>
          </a:xfrm>
          <a:prstGeom prst="rect">
            <a:avLst/>
          </a:prstGeom>
          <a:solidFill>
            <a:schemeClr val="bg1"/>
          </a:solidFill>
        </p:spPr>
        <p:txBody>
          <a:bodyPr wrap="square" rtlCol="0">
            <a:spAutoFit/>
          </a:bodyPr>
          <a:lstStyle/>
          <a:p>
            <a:r>
              <a:rPr lang="fr-FR" sz="1600" dirty="0">
                <a:solidFill>
                  <a:schemeClr val="tx1"/>
                </a:solidFill>
              </a:rPr>
              <a:t>Informations de contexte et conseils (une compilation sera disponible sous forme de manuel) </a:t>
            </a:r>
          </a:p>
        </p:txBody>
      </p:sp>
      <p:cxnSp>
        <p:nvCxnSpPr>
          <p:cNvPr id="3" name="Gerade Verbindung mit Pfeil 2">
            <a:extLst>
              <a:ext uri="{FF2B5EF4-FFF2-40B4-BE49-F238E27FC236}">
                <a16:creationId xmlns:a16="http://schemas.microsoft.com/office/drawing/2014/main" id="{E536F51D-6CDB-7969-63B8-9DDAB57625F4}"/>
              </a:ext>
            </a:extLst>
          </p:cNvPr>
          <p:cNvCxnSpPr>
            <a:cxnSpLocks/>
            <a:endCxn id="9" idx="1"/>
          </p:cNvCxnSpPr>
          <p:nvPr/>
        </p:nvCxnSpPr>
        <p:spPr>
          <a:xfrm>
            <a:off x="5651500" y="641363"/>
            <a:ext cx="266133" cy="213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p:cNvCxnSpPr>
          <p:nvPr/>
        </p:nvCxnSpPr>
        <p:spPr>
          <a:xfrm>
            <a:off x="4502149" y="2405988"/>
            <a:ext cx="695356" cy="1657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5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fr-FR"/>
              <a:t>Analyse de contexte – dangers, vulnérabilités, risques</a:t>
            </a:r>
            <a:br>
              <a:rPr lang="fr-FR"/>
            </a:br>
            <a:endParaRPr lang="fr-FR"/>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78524"/>
            <a:ext cx="332683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chemeClr val="tx1"/>
                </a:solidFill>
                <a:latin typeface="Arial" panose="020B0604020202020204" pitchFamily="34" charset="0"/>
                <a:ea typeface="Times New Roman" panose="02020603050405020304" pitchFamily="18" charset="0"/>
                <a:cs typeface="Arial" panose="020B0604020202020204" pitchFamily="34" charset="0"/>
              </a:rPr>
              <a:t>Source : GIEC AR5 Cadre conceptuel ; voir aussi : </a:t>
            </a:r>
            <a:r>
              <a:rPr lang="fr-FR" sz="800">
                <a:solidFill>
                  <a:schemeClr val="tx1"/>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Gérer les risques des phénomènes et des catastrophes extrêmes pour favoriser l’adaptation au changement climatique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a:ln>
                  <a:noFill/>
                </a:ln>
                <a:solidFill>
                  <a:schemeClr val="tx1"/>
                </a:solidFill>
                <a:latin typeface="Arial" panose="020B0604020202020204" pitchFamily="34" charset="0"/>
                <a:ea typeface="Times New Roman" panose="02020603050405020304" pitchFamily="18" charset="0"/>
                <a:cs typeface="Arial" panose="020B0604020202020204" pitchFamily="34" charset="0"/>
              </a:rPr>
              <a:t> </a:t>
            </a:r>
          </a:p>
        </p:txBody>
      </p:sp>
      <p:sp>
        <p:nvSpPr>
          <p:cNvPr id="11" name="TextBox 10">
            <a:extLst>
              <a:ext uri="{FF2B5EF4-FFF2-40B4-BE49-F238E27FC236}">
                <a16:creationId xmlns:a16="http://schemas.microsoft.com/office/drawing/2014/main" id="{278B3F24-40CD-42AE-8533-2A7C85B47B49}"/>
              </a:ext>
            </a:extLst>
          </p:cNvPr>
          <p:cNvSpPr txBox="1"/>
          <p:nvPr/>
        </p:nvSpPr>
        <p:spPr>
          <a:xfrm>
            <a:off x="3436374" y="733300"/>
            <a:ext cx="5300433" cy="4293483"/>
          </a:xfrm>
          <a:prstGeom prst="rect">
            <a:avLst/>
          </a:prstGeom>
          <a:noFill/>
        </p:spPr>
        <p:txBody>
          <a:bodyPr wrap="square">
            <a:spAutoFit/>
          </a:bodyPr>
          <a:lstStyle/>
          <a:p>
            <a:pPr marL="285750" indent="-285750">
              <a:buSzPct val="80000"/>
              <a:buFont typeface="Arial" panose="020B0604020202020204" pitchFamily="34" charset="0"/>
              <a:buChar char="•"/>
            </a:pPr>
            <a:r>
              <a:rPr lang="fr-FR" sz="1600" b="1" dirty="0">
                <a:solidFill>
                  <a:schemeClr val="tx1"/>
                </a:solidFill>
              </a:rPr>
              <a:t>Danger : </a:t>
            </a:r>
            <a:r>
              <a:rPr lang="fr-FR" sz="1600" dirty="0">
                <a:solidFill>
                  <a:schemeClr val="tx1"/>
                </a:solidFill>
              </a:rPr>
              <a:t>un processus, un phénomène ou une activité humaine susceptible d’entraîner des pertes en vies humaines, des blessures ou d’autres effets sur la santé, des dommages aux biens, un bouleversement économique et social ou une dégradation de l’environnement. Axe dans CEDRIG : </a:t>
            </a:r>
            <a:r>
              <a:rPr lang="fr-FR" sz="1600" b="1" dirty="0">
                <a:solidFill>
                  <a:schemeClr val="tx1"/>
                </a:solidFill>
              </a:rPr>
              <a:t>dangers naturels et environnementaux</a:t>
            </a:r>
            <a:r>
              <a:rPr lang="fr-FR" sz="1600" dirty="0">
                <a:solidFill>
                  <a:schemeClr val="tx1"/>
                </a:solidFill>
              </a:rPr>
              <a:t> ainsi que les </a:t>
            </a:r>
            <a:r>
              <a:rPr lang="fr-FR" sz="1600" b="1" dirty="0">
                <a:solidFill>
                  <a:schemeClr val="tx1"/>
                </a:solidFill>
              </a:rPr>
              <a:t>futures tendances en raison du changement climatique</a:t>
            </a:r>
            <a:r>
              <a:rPr lang="fr-FR" sz="1600" dirty="0">
                <a:solidFill>
                  <a:schemeClr val="tx1"/>
                </a:solidFill>
              </a:rPr>
              <a:t>.</a:t>
            </a:r>
          </a:p>
          <a:p>
            <a:pPr marL="285750" indent="-285750">
              <a:buSzPct val="80000"/>
              <a:buFont typeface="Arial" panose="020B0604020202020204" pitchFamily="34" charset="0"/>
              <a:buChar char="•"/>
            </a:pPr>
            <a:r>
              <a:rPr lang="fr-FR" sz="1600" b="1" dirty="0">
                <a:solidFill>
                  <a:schemeClr val="tx1"/>
                </a:solidFill>
              </a:rPr>
              <a:t>Exposition : </a:t>
            </a:r>
            <a:r>
              <a:rPr lang="fr-FR" sz="1600" dirty="0">
                <a:solidFill>
                  <a:schemeClr val="tx1"/>
                </a:solidFill>
              </a:rPr>
              <a:t>la présence de personnes, de moyens de subsistance, de services et de ressources environnementaux, d'éléments d’infrastructure ou de biens économiques, sociaux ou culturels dans des lieux susceptibles de subir des dommages. </a:t>
            </a:r>
          </a:p>
          <a:p>
            <a:pPr marL="285750" indent="-285750">
              <a:buSzPct val="80000"/>
              <a:buFont typeface="Arial" panose="020B0604020202020204" pitchFamily="34" charset="0"/>
              <a:buChar char="•"/>
            </a:pPr>
            <a:r>
              <a:rPr lang="fr-FR" sz="1600" b="1" dirty="0">
                <a:solidFill>
                  <a:schemeClr val="tx1"/>
                </a:solidFill>
              </a:rPr>
              <a:t>Vulnérabilité : </a:t>
            </a:r>
            <a:r>
              <a:rPr lang="fr-FR" sz="1600" dirty="0">
                <a:solidFill>
                  <a:schemeClr val="tx1"/>
                </a:solidFill>
              </a:rPr>
              <a:t>tendance ou prédisposition à subir des effets néfastes.</a:t>
            </a:r>
          </a:p>
          <a:p>
            <a:endParaRPr lang="de-CH" sz="1700" dirty="0">
              <a:solidFill>
                <a:schemeClr val="tx1"/>
              </a:solidFill>
            </a:endParaRPr>
          </a:p>
        </p:txBody>
      </p:sp>
      <p:pic>
        <p:nvPicPr>
          <p:cNvPr id="4" name="Picture 2">
            <a:extLst>
              <a:ext uri="{FF2B5EF4-FFF2-40B4-BE49-F238E27FC236}">
                <a16:creationId xmlns:a16="http://schemas.microsoft.com/office/drawing/2014/main" id="{BFF5D327-AA97-7DB4-D4D7-7230C6E7F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7" y="922375"/>
            <a:ext cx="3429616"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95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F8D9AF2-8D8D-EA57-0736-9FDA2DF68B12}"/>
              </a:ext>
            </a:extLst>
          </p:cNvPr>
          <p:cNvSpPr>
            <a:spLocks noGrp="1"/>
          </p:cNvSpPr>
          <p:nvPr>
            <p:ph type="title"/>
          </p:nvPr>
        </p:nvSpPr>
        <p:spPr/>
        <p:txBody>
          <a:bodyPr/>
          <a:lstStyle/>
          <a:p>
            <a:r>
              <a:rPr lang="fr-FR"/>
              <a:t>Analyse de contexte – dangers, vulnérabilités, risques</a:t>
            </a:r>
          </a:p>
        </p:txBody>
      </p:sp>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fr-FR" sz="1400" b="1" dirty="0"/>
              <a:t>Danger :</a:t>
            </a:r>
          </a:p>
          <a:p>
            <a:r>
              <a:rPr lang="fr-FR" sz="1400" dirty="0"/>
              <a:t>Situation actuelle des dangers naturels (par exemple, vague de chaleur, glissement de terrain, inondation)</a:t>
            </a:r>
          </a:p>
          <a:p>
            <a:r>
              <a:rPr lang="fr-FR" sz="1400" dirty="0"/>
              <a:t>Situation actuelle des dangers environnementaux (par exemple, désertification, déforestation, pollution) et leurs causes principales (y compris les émissions de gaz à effet de serre)</a:t>
            </a:r>
          </a:p>
          <a:p>
            <a:r>
              <a:rPr lang="fr-FR" sz="1400" dirty="0"/>
              <a:t>Tendances futures en matière de changement climatique</a:t>
            </a:r>
          </a:p>
          <a:p>
            <a:pPr marL="114300" indent="0">
              <a:buNone/>
            </a:pPr>
            <a:r>
              <a:rPr lang="fr-FR" sz="1400" b="1" dirty="0"/>
              <a:t>Exposition :</a:t>
            </a:r>
            <a:r>
              <a:rPr lang="fr-FR" sz="1400" dirty="0"/>
              <a:t> </a:t>
            </a:r>
          </a:p>
          <a:p>
            <a:r>
              <a:rPr lang="fr-FR" sz="1400" dirty="0"/>
              <a:t>Description de l’exposition aux dangers (par exemple, les personnes, les biens, les systèmes, y compris les infrastructures critiques)</a:t>
            </a:r>
          </a:p>
          <a:p>
            <a:pPr marL="114300" indent="0">
              <a:buNone/>
            </a:pPr>
            <a:r>
              <a:rPr lang="fr-FR" sz="1400" b="1" dirty="0"/>
              <a:t>Vulnérabilité :</a:t>
            </a:r>
            <a:r>
              <a:rPr lang="fr-FR" sz="1400" dirty="0"/>
              <a:t> </a:t>
            </a:r>
          </a:p>
          <a:p>
            <a:r>
              <a:rPr lang="fr-FR" sz="1400" dirty="0"/>
              <a:t>La vulnérabilité aux dangers, y compris les facteurs physiques (par exemple, vulnérabilité des infrastructures), les facteurs sociaux (par exemple, pauvreté, inégalité, manque d'accès aux services ou aux réseaux informels, etc.), les facteurs économiques (par exemple, manque de ressources ou d’accès à ces dernières, moyens de subsistance vulnérables), les facteurs environnementaux (par exemple, surexploitation des ressources naturelles).</a:t>
            </a:r>
          </a:p>
          <a:p>
            <a:endParaRPr lang="de-CH" sz="1400" dirty="0"/>
          </a:p>
          <a:p>
            <a:pPr marL="114300" indent="0">
              <a:buNone/>
            </a:pPr>
            <a:r>
              <a:rPr lang="fr-FR" sz="1400" b="1" dirty="0"/>
              <a:t>Risque </a:t>
            </a:r>
            <a:r>
              <a:rPr lang="fr-FR" sz="1400" dirty="0"/>
              <a:t>: f (danger, exposition, vulnérabilité) </a:t>
            </a:r>
          </a:p>
          <a:p>
            <a:endParaRPr lang="de-CH" sz="1600" dirty="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Tree>
    <p:extLst>
      <p:ext uri="{BB962C8B-B14F-4D97-AF65-F5344CB8AC3E}">
        <p14:creationId xmlns:p14="http://schemas.microsoft.com/office/powerpoint/2010/main" val="2564847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fr-FR" dirty="0"/>
              <a:t>Analyse de contexte – stratégies, politiques, personnes impliquées (au niveau national)</a:t>
            </a:r>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fr-FR" sz="1800" b="1" dirty="0">
                <a:solidFill>
                  <a:schemeClr val="tx1"/>
                </a:solidFill>
              </a:rPr>
              <a:t>Stratégies et politiques :</a:t>
            </a:r>
          </a:p>
          <a:p>
            <a:r>
              <a:rPr lang="fr-FR" sz="1800" dirty="0">
                <a:solidFill>
                  <a:schemeClr val="tx1"/>
                </a:solidFill>
              </a:rPr>
              <a:t>L’ensemble des documents et plans officiels sur le changement climatique, l’environnement, la RRC, etc.</a:t>
            </a:r>
          </a:p>
          <a:p>
            <a:pPr marL="114300" indent="0">
              <a:buNone/>
            </a:pPr>
            <a:endParaRPr lang="en-US" sz="1800" b="1" dirty="0">
              <a:solidFill>
                <a:schemeClr val="tx1"/>
              </a:solidFill>
            </a:endParaRPr>
          </a:p>
          <a:p>
            <a:pPr marL="114300" indent="0">
              <a:buNone/>
            </a:pPr>
            <a:r>
              <a:rPr lang="fr-FR" sz="1800" b="1" dirty="0">
                <a:solidFill>
                  <a:schemeClr val="tx1"/>
                </a:solidFill>
              </a:rPr>
              <a:t>Personnes impliquées : </a:t>
            </a:r>
          </a:p>
          <a:p>
            <a:r>
              <a:rPr lang="fr-FR" dirty="0"/>
              <a:t>Acteurs principaux, priorités, financements ?</a:t>
            </a:r>
          </a:p>
          <a:p>
            <a:endParaRPr lang="de-CH" dirty="0"/>
          </a:p>
        </p:txBody>
      </p:sp>
    </p:spTree>
    <p:extLst>
      <p:ext uri="{BB962C8B-B14F-4D97-AF65-F5344CB8AC3E}">
        <p14:creationId xmlns:p14="http://schemas.microsoft.com/office/powerpoint/2010/main" val="144417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fr-FR"/>
              <a:t>Analyse de contexte – Évaluation générale</a:t>
            </a:r>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a:xfrm>
            <a:off x="311700" y="963796"/>
            <a:ext cx="8520600" cy="3416400"/>
          </a:xfrm>
        </p:spPr>
        <p:txBody>
          <a:bodyPr/>
          <a:lstStyle/>
          <a:p>
            <a:pPr marL="114300" indent="0">
              <a:buNone/>
            </a:pPr>
            <a:r>
              <a:rPr lang="fr-FR" sz="1800" dirty="0">
                <a:solidFill>
                  <a:schemeClr val="tx1"/>
                </a:solidFill>
              </a:rPr>
              <a:t>Cette page peut servir d’</a:t>
            </a:r>
            <a:r>
              <a:rPr lang="fr-FR" sz="1800" b="1" dirty="0">
                <a:solidFill>
                  <a:schemeClr val="tx1"/>
                </a:solidFill>
              </a:rPr>
              <a:t>évaluation interne</a:t>
            </a:r>
            <a:r>
              <a:rPr lang="fr-FR" sz="1800" dirty="0">
                <a:solidFill>
                  <a:schemeClr val="tx1"/>
                </a:solidFill>
              </a:rPr>
              <a:t> :</a:t>
            </a:r>
          </a:p>
          <a:p>
            <a:r>
              <a:rPr lang="fr-FR" sz="1800" dirty="0">
                <a:solidFill>
                  <a:schemeClr val="tx1"/>
                </a:solidFill>
              </a:rPr>
              <a:t>votre compréhension générale des dangers, des vulnérabilités, des capacités d’adaptation, des stratégies et des leçons tirées par d’autres acteurs ;</a:t>
            </a:r>
          </a:p>
          <a:p>
            <a:r>
              <a:rPr lang="fr-FR" sz="1800" dirty="0">
                <a:solidFill>
                  <a:schemeClr val="tx1"/>
                </a:solidFill>
              </a:rPr>
              <a:t>votre compréhension de l’efficacité des stratégies ;</a:t>
            </a:r>
          </a:p>
          <a:p>
            <a:r>
              <a:rPr lang="fr-FR" sz="1800" dirty="0">
                <a:solidFill>
                  <a:schemeClr val="tx1"/>
                </a:solidFill>
              </a:rPr>
              <a:t>vos premières idées sur une possible collaboration avec des initiatives existantes, ou sur la nécessité de combler les lacunes identifiées ;</a:t>
            </a:r>
          </a:p>
          <a:p>
            <a:r>
              <a:rPr lang="fr-FR" sz="1800" dirty="0">
                <a:solidFill>
                  <a:schemeClr val="tx1"/>
                </a:solidFill>
              </a:rPr>
              <a:t>autres idées ou préoccupations.</a:t>
            </a:r>
          </a:p>
        </p:txBody>
      </p:sp>
      <p:sp>
        <p:nvSpPr>
          <p:cNvPr id="4" name="TextBox 3">
            <a:extLst>
              <a:ext uri="{FF2B5EF4-FFF2-40B4-BE49-F238E27FC236}">
                <a16:creationId xmlns:a16="http://schemas.microsoft.com/office/drawing/2014/main" id="{F942EB78-7917-70BB-388A-849A4AC95E20}"/>
              </a:ext>
            </a:extLst>
          </p:cNvPr>
          <p:cNvSpPr txBox="1"/>
          <p:nvPr/>
        </p:nvSpPr>
        <p:spPr>
          <a:xfrm>
            <a:off x="538842" y="763304"/>
            <a:ext cx="7315200" cy="815608"/>
          </a:xfrm>
          <a:prstGeom prst="rect">
            <a:avLst/>
          </a:prstGeom>
          <a:noFill/>
        </p:spPr>
        <p:txBody>
          <a:bodyPr wrap="square">
            <a:spAutoFit/>
          </a:bodyPr>
          <a:lstStyle/>
          <a:p>
            <a:endParaRPr lang="en-US" sz="2000" b="1" dirty="0">
              <a:solidFill>
                <a:schemeClr val="tx1"/>
              </a:solidFill>
            </a:endParaRPr>
          </a:p>
          <a:p>
            <a:endParaRPr lang="en-US" sz="2000" dirty="0">
              <a:solidFill>
                <a:schemeClr val="tx1"/>
              </a:solidFill>
            </a:endParaRPr>
          </a:p>
          <a:p>
            <a:pPr marL="285750" indent="-285750">
              <a:buFont typeface="Arial" panose="020B0604020202020204" pitchFamily="34" charset="0"/>
              <a:buChar char="•"/>
            </a:pPr>
            <a:endParaRPr lang="de-CH" sz="700" dirty="0">
              <a:solidFill>
                <a:schemeClr val="tx1"/>
              </a:solidFill>
            </a:endParaRPr>
          </a:p>
        </p:txBody>
      </p:sp>
      <p:pic>
        <p:nvPicPr>
          <p:cNvPr id="7" name="Grafik 6">
            <a:extLst>
              <a:ext uri="{FF2B5EF4-FFF2-40B4-BE49-F238E27FC236}">
                <a16:creationId xmlns:a16="http://schemas.microsoft.com/office/drawing/2014/main" id="{B84DC7DC-4CCF-1BAF-97C9-43C4BF800983}"/>
              </a:ext>
            </a:extLst>
          </p:cNvPr>
          <p:cNvPicPr>
            <a:picLocks noChangeAspect="1"/>
          </p:cNvPicPr>
          <p:nvPr/>
        </p:nvPicPr>
        <p:blipFill>
          <a:blip r:embed="rId3"/>
          <a:stretch>
            <a:fillRect/>
          </a:stretch>
        </p:blipFill>
        <p:spPr>
          <a:xfrm>
            <a:off x="419984" y="3564589"/>
            <a:ext cx="4991100" cy="1485900"/>
          </a:xfrm>
          <a:prstGeom prst="rect">
            <a:avLst/>
          </a:prstGeom>
        </p:spPr>
      </p:pic>
    </p:spTree>
    <p:extLst>
      <p:ext uri="{BB962C8B-B14F-4D97-AF65-F5344CB8AC3E}">
        <p14:creationId xmlns:p14="http://schemas.microsoft.com/office/powerpoint/2010/main" val="991199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fr-FR" sz="2200" dirty="0"/>
              <a:t>Analyse de contexte – Prévisualiser, télécharger et partager</a:t>
            </a:r>
          </a:p>
        </p:txBody>
      </p:sp>
      <p:sp>
        <p:nvSpPr>
          <p:cNvPr id="4" name="Textplatzhalter 3">
            <a:extLst>
              <a:ext uri="{FF2B5EF4-FFF2-40B4-BE49-F238E27FC236}">
                <a16:creationId xmlns:a16="http://schemas.microsoft.com/office/drawing/2014/main" id="{D10A6492-2B49-C1BD-E9E5-EBFD2840CB03}"/>
              </a:ext>
            </a:extLst>
          </p:cNvPr>
          <p:cNvSpPr>
            <a:spLocks noGrp="1"/>
          </p:cNvSpPr>
          <p:nvPr>
            <p:ph type="body" idx="1"/>
          </p:nvPr>
        </p:nvSpPr>
        <p:spPr/>
        <p:txBody>
          <a:bodyPr/>
          <a:lstStyle/>
          <a:p>
            <a:endParaRPr lang="de-CH" dirty="0"/>
          </a:p>
        </p:txBody>
      </p:sp>
      <p:pic>
        <p:nvPicPr>
          <p:cNvPr id="7" name="Grafik 6">
            <a:extLst>
              <a:ext uri="{FF2B5EF4-FFF2-40B4-BE49-F238E27FC236}">
                <a16:creationId xmlns:a16="http://schemas.microsoft.com/office/drawing/2014/main" id="{0F252239-1951-3A3D-EBDF-1FA7FEA22F23}"/>
              </a:ext>
            </a:extLst>
          </p:cNvPr>
          <p:cNvPicPr>
            <a:picLocks noChangeAspect="1"/>
          </p:cNvPicPr>
          <p:nvPr/>
        </p:nvPicPr>
        <p:blipFill>
          <a:blip r:embed="rId3"/>
          <a:stretch>
            <a:fillRect/>
          </a:stretch>
        </p:blipFill>
        <p:spPr>
          <a:xfrm>
            <a:off x="245104" y="749300"/>
            <a:ext cx="6325438" cy="4076700"/>
          </a:xfrm>
          <a:prstGeom prst="rect">
            <a:avLst/>
          </a:prstGeom>
        </p:spPr>
      </p:pic>
      <p:pic>
        <p:nvPicPr>
          <p:cNvPr id="11" name="Grafik 10">
            <a:extLst>
              <a:ext uri="{FF2B5EF4-FFF2-40B4-BE49-F238E27FC236}">
                <a16:creationId xmlns:a16="http://schemas.microsoft.com/office/drawing/2014/main" id="{C8C081A1-DF02-0EAE-C412-D78DAF77B52F}"/>
              </a:ext>
            </a:extLst>
          </p:cNvPr>
          <p:cNvPicPr>
            <a:picLocks noChangeAspect="1"/>
          </p:cNvPicPr>
          <p:nvPr/>
        </p:nvPicPr>
        <p:blipFill>
          <a:blip r:embed="rId4"/>
          <a:stretch>
            <a:fillRect/>
          </a:stretch>
        </p:blipFill>
        <p:spPr>
          <a:xfrm>
            <a:off x="6997091" y="671513"/>
            <a:ext cx="1901805" cy="2763838"/>
          </a:xfrm>
          <a:prstGeom prst="rect">
            <a:avLst/>
          </a:prstGeom>
        </p:spPr>
      </p:pic>
    </p:spTree>
    <p:extLst>
      <p:ext uri="{BB962C8B-B14F-4D97-AF65-F5344CB8AC3E}">
        <p14:creationId xmlns:p14="http://schemas.microsoft.com/office/powerpoint/2010/main" val="197922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4108817"/>
          </a:xfrm>
          <a:prstGeom prst="rect">
            <a:avLst/>
          </a:prstGeom>
          <a:solidFill>
            <a:schemeClr val="bg1"/>
          </a:solidFill>
        </p:spPr>
        <p:txBody>
          <a:bodyPr wrap="square">
            <a:spAutoFit/>
          </a:bodyPr>
          <a:lstStyle/>
          <a:p>
            <a:pPr marL="285750" indent="-285750">
              <a:buFont typeface="Arial" panose="020B0604020202020204" pitchFamily="34" charset="0"/>
              <a:buChar char="•"/>
            </a:pPr>
            <a:r>
              <a:rPr lang="fr-FR" sz="1700" dirty="0">
                <a:solidFill>
                  <a:schemeClr val="tx1"/>
                </a:solidFill>
              </a:rPr>
              <a:t>CEDRIG suit une </a:t>
            </a:r>
            <a:r>
              <a:rPr lang="fr-FR" sz="1700" b="1" dirty="0">
                <a:solidFill>
                  <a:schemeClr val="tx1"/>
                </a:solidFill>
              </a:rPr>
              <a:t>perspective des risques</a:t>
            </a:r>
            <a:r>
              <a:rPr lang="fr-FR" sz="1700" dirty="0">
                <a:solidFill>
                  <a:schemeClr val="tx1"/>
                </a:solidFill>
              </a:rPr>
              <a:t> (étape 1) et une </a:t>
            </a:r>
            <a:r>
              <a:rPr lang="fr-FR" sz="1700" b="1" dirty="0">
                <a:solidFill>
                  <a:schemeClr val="tx1"/>
                </a:solidFill>
              </a:rPr>
              <a:t>perspective des impacts</a:t>
            </a:r>
            <a:r>
              <a:rPr lang="fr-FR" sz="1700" dirty="0">
                <a:solidFill>
                  <a:schemeClr val="tx1"/>
                </a:solidFill>
              </a:rPr>
              <a:t> (étape 2).</a:t>
            </a:r>
          </a:p>
          <a:p>
            <a:pPr marL="285750" indent="-285750">
              <a:buFont typeface="Arial" panose="020B0604020202020204" pitchFamily="34" charset="0"/>
              <a:buChar char="•"/>
            </a:pPr>
            <a:endParaRPr lang="en-US" sz="1700" dirty="0">
              <a:solidFill>
                <a:schemeClr val="tx1"/>
              </a:solidFill>
            </a:endParaRPr>
          </a:p>
          <a:p>
            <a:pPr marL="285750" indent="-285750">
              <a:buFont typeface="Arial" panose="020B0604020202020204" pitchFamily="34" charset="0"/>
              <a:buChar char="•"/>
            </a:pPr>
            <a:r>
              <a:rPr lang="fr-FR" sz="1700" dirty="0">
                <a:solidFill>
                  <a:schemeClr val="tx1"/>
                </a:solidFill>
              </a:rPr>
              <a:t>L’outil se focalise sur des </a:t>
            </a:r>
            <a:r>
              <a:rPr lang="fr-FR" sz="1700" b="1" dirty="0">
                <a:solidFill>
                  <a:schemeClr val="tx1"/>
                </a:solidFill>
              </a:rPr>
              <a:t>optimisations de projet documentées et proactives, avec une approche C/RC/E</a:t>
            </a:r>
            <a:r>
              <a:rPr lang="fr-FR" sz="1700" dirty="0">
                <a:solidFill>
                  <a:schemeClr val="tx1"/>
                </a:solidFill>
              </a:rPr>
              <a:t>, laquelle se concentre par ailleurs sur les </a:t>
            </a:r>
            <a:r>
              <a:rPr lang="fr-FR" sz="1700" b="1" dirty="0">
                <a:solidFill>
                  <a:schemeClr val="tx1"/>
                </a:solidFill>
              </a:rPr>
              <a:t>opportunités et les </a:t>
            </a:r>
            <a:r>
              <a:rPr lang="fr-FR" sz="1700" b="1" dirty="0" err="1">
                <a:solidFill>
                  <a:schemeClr val="tx1"/>
                </a:solidFill>
              </a:rPr>
              <a:t>co</a:t>
            </a:r>
            <a:r>
              <a:rPr lang="fr-FR" sz="1700" b="1" dirty="0">
                <a:solidFill>
                  <a:schemeClr val="tx1"/>
                </a:solidFill>
              </a:rPr>
              <a:t>-avantages</a:t>
            </a:r>
            <a:r>
              <a:rPr lang="fr-FR" sz="1700" dirty="0">
                <a:solidFill>
                  <a:schemeClr val="tx1"/>
                </a:solidFill>
              </a:rPr>
              <a:t>.</a:t>
            </a:r>
          </a:p>
          <a:p>
            <a:pPr marL="285750" indent="-285750">
              <a:buFont typeface="Arial" panose="020B0604020202020204" pitchFamily="34" charset="0"/>
              <a:buChar char="•"/>
            </a:pPr>
            <a:endParaRPr lang="en-US" sz="1700" dirty="0">
              <a:solidFill>
                <a:schemeClr val="tx1"/>
              </a:solidFill>
            </a:endParaRPr>
          </a:p>
          <a:p>
            <a:pPr marL="285750" indent="-285750">
              <a:buFont typeface="Arial" panose="020B0604020202020204" pitchFamily="34" charset="0"/>
              <a:buChar char="•"/>
            </a:pPr>
            <a:r>
              <a:rPr lang="fr-FR" sz="1700" dirty="0">
                <a:solidFill>
                  <a:schemeClr val="tx1"/>
                </a:solidFill>
              </a:rPr>
              <a:t>Veuillez noter que l’analyse de projet ne peut être effectuée que si un document stratégique (préliminaire) existe. </a:t>
            </a:r>
            <a:r>
              <a:rPr lang="fr-FR" sz="1700" i="1" dirty="0">
                <a:solidFill>
                  <a:schemeClr val="tx1"/>
                </a:solidFill>
              </a:rPr>
              <a:t>L’analyse de contexte et les notes thématiques d’intégration peuvent vous aider à la faire.</a:t>
            </a:r>
          </a:p>
          <a:p>
            <a:pPr marL="285750" indent="-285750">
              <a:buFont typeface="Arial" panose="020B0604020202020204" pitchFamily="34" charset="0"/>
              <a:buChar char="•"/>
            </a:pPr>
            <a:endParaRPr lang="en-US" sz="1700" dirty="0">
              <a:solidFill>
                <a:schemeClr val="tx1"/>
              </a:solidFill>
            </a:endParaRPr>
          </a:p>
          <a:p>
            <a:pPr marL="285750" indent="-285750">
              <a:buFont typeface="Arial" panose="020B0604020202020204" pitchFamily="34" charset="0"/>
              <a:buChar char="•"/>
            </a:pPr>
            <a:r>
              <a:rPr lang="fr-FR" sz="1700" dirty="0">
                <a:solidFill>
                  <a:schemeClr val="tx1"/>
                </a:solidFill>
              </a:rPr>
              <a:t>Dans l’idéal, l’analyse de stratégie sera menée sous la forme d’un </a:t>
            </a:r>
            <a:r>
              <a:rPr lang="fr-FR" sz="1700" b="1" dirty="0">
                <a:solidFill>
                  <a:schemeClr val="tx1"/>
                </a:solidFill>
              </a:rPr>
              <a:t>atelier multipartite</a:t>
            </a:r>
            <a:r>
              <a:rPr lang="fr-FR" sz="1800" dirty="0">
                <a:solidFill>
                  <a:schemeClr val="tx1"/>
                </a:solidFill>
              </a:rPr>
              <a:t>.</a:t>
            </a:r>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dirty="0"/>
          </a:p>
        </p:txBody>
      </p:sp>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fr-FR"/>
              <a:t>Partie II : Analyse de stratégie</a:t>
            </a: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Grafik 5">
            <a:extLst>
              <a:ext uri="{FF2B5EF4-FFF2-40B4-BE49-F238E27FC236}">
                <a16:creationId xmlns:a16="http://schemas.microsoft.com/office/drawing/2014/main" id="{C927B309-F415-D88D-4190-2A6D0F004AF8}"/>
              </a:ext>
            </a:extLst>
          </p:cNvPr>
          <p:cNvPicPr>
            <a:picLocks noChangeAspect="1"/>
          </p:cNvPicPr>
          <p:nvPr/>
        </p:nvPicPr>
        <p:blipFill>
          <a:blip r:embed="rId3"/>
          <a:stretch>
            <a:fillRect/>
          </a:stretch>
        </p:blipFill>
        <p:spPr>
          <a:xfrm>
            <a:off x="0" y="712905"/>
            <a:ext cx="2610025" cy="3278120"/>
          </a:xfrm>
          <a:prstGeom prst="rect">
            <a:avLst/>
          </a:prstGeom>
        </p:spPr>
      </p:pic>
    </p:spTree>
    <p:extLst>
      <p:ext uri="{BB962C8B-B14F-4D97-AF65-F5344CB8AC3E}">
        <p14:creationId xmlns:p14="http://schemas.microsoft.com/office/powerpoint/2010/main" val="822547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AF0C4F-1CF1-95C2-F9B3-116B004D88CC}"/>
              </a:ext>
            </a:extLst>
          </p:cNvPr>
          <p:cNvSpPr>
            <a:spLocks noGrp="1"/>
          </p:cNvSpPr>
          <p:nvPr>
            <p:ph type="title"/>
          </p:nvPr>
        </p:nvSpPr>
        <p:spPr/>
        <p:txBody>
          <a:bodyPr/>
          <a:lstStyle/>
          <a:p>
            <a:r>
              <a:rPr lang="fr-FR"/>
              <a:t>Facultatif : recueillir les résultats des stratégies en cours ou passées</a:t>
            </a:r>
          </a:p>
        </p:txBody>
      </p:sp>
      <p:sp>
        <p:nvSpPr>
          <p:cNvPr id="3" name="Textplatzhalter 2">
            <a:extLst>
              <a:ext uri="{FF2B5EF4-FFF2-40B4-BE49-F238E27FC236}">
                <a16:creationId xmlns:a16="http://schemas.microsoft.com/office/drawing/2014/main" id="{012A316F-53C1-B957-1A58-80D92DFC35B6}"/>
              </a:ext>
            </a:extLst>
          </p:cNvPr>
          <p:cNvSpPr>
            <a:spLocks noGrp="1"/>
          </p:cNvSpPr>
          <p:nvPr>
            <p:ph type="body" idx="1"/>
          </p:nvPr>
        </p:nvSpPr>
        <p:spPr>
          <a:xfrm>
            <a:off x="311700" y="715992"/>
            <a:ext cx="8520600" cy="3852883"/>
          </a:xfrm>
        </p:spPr>
        <p:txBody>
          <a:bodyPr/>
          <a:lstStyle/>
          <a:p>
            <a:r>
              <a:rPr lang="fr-FR" dirty="0"/>
              <a:t>Pour préparer la Partie II – l’analyse de stratégie – vous pouvez extraire les résultats et les enseignements tirés des stratégies passées ou en cours.</a:t>
            </a:r>
          </a:p>
          <a:p>
            <a:r>
              <a:rPr lang="fr-FR" dirty="0"/>
              <a:t>Les questions directrices sont les suivantes :</a:t>
            </a:r>
          </a:p>
          <a:p>
            <a:pPr marL="898525" indent="-182563"/>
            <a:r>
              <a:rPr lang="fr-FR" dirty="0"/>
              <a:t>Comment nous sommes-nous assurés par le passé de prendre en compte les événements C/RC/E ?</a:t>
            </a:r>
          </a:p>
          <a:p>
            <a:pPr marL="898525" indent="-182563"/>
            <a:r>
              <a:rPr lang="fr-FR" dirty="0"/>
              <a:t>Mettons-nous déjà en œuvre certains aspects des événements C/RC/E conjointement avec d'autres acteurs et pourrions-nous renforcer certains de ces aspects ?</a:t>
            </a:r>
          </a:p>
          <a:p>
            <a:pPr marL="898525" indent="-182563"/>
            <a:r>
              <a:rPr lang="fr-FR" dirty="0"/>
              <a:t>Qu'est-ce qui a bien fonctionné dans le passé ? Qu'est-ce qui n'a pas fonctionné ? Quels enseignements ont été tirés ? </a:t>
            </a:r>
          </a:p>
          <a:p>
            <a:pPr marL="92075" indent="0">
              <a:buNone/>
            </a:pPr>
            <a:endParaRPr lang="en-US" dirty="0"/>
          </a:p>
          <a:p>
            <a:pPr marL="92075" indent="0">
              <a:buNone/>
            </a:pPr>
            <a:r>
              <a:rPr lang="fr-FR" dirty="0"/>
              <a:t>Vous pouvez </a:t>
            </a:r>
            <a:r>
              <a:rPr lang="fr-FR" b="1" dirty="0"/>
              <a:t>vous faire aider par une personne consultante </a:t>
            </a:r>
            <a:r>
              <a:rPr lang="fr-FR" dirty="0"/>
              <a:t>pour cette étape.</a:t>
            </a:r>
          </a:p>
        </p:txBody>
      </p:sp>
    </p:spTree>
    <p:extLst>
      <p:ext uri="{BB962C8B-B14F-4D97-AF65-F5344CB8AC3E}">
        <p14:creationId xmlns:p14="http://schemas.microsoft.com/office/powerpoint/2010/main" val="353642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2" name="Titel 1">
            <a:extLst>
              <a:ext uri="{FF2B5EF4-FFF2-40B4-BE49-F238E27FC236}">
                <a16:creationId xmlns:a16="http://schemas.microsoft.com/office/drawing/2014/main" id="{2FA7C318-BECE-9ED9-C5B6-F7CD210E53EB}"/>
              </a:ext>
            </a:extLst>
          </p:cNvPr>
          <p:cNvSpPr>
            <a:spLocks noGrp="1"/>
          </p:cNvSpPr>
          <p:nvPr>
            <p:ph type="title"/>
          </p:nvPr>
        </p:nvSpPr>
        <p:spPr/>
        <p:txBody>
          <a:bodyPr/>
          <a:lstStyle/>
          <a:p>
            <a:r>
              <a:rPr lang="fr-FR"/>
              <a:t>CEDRIG : Site Web et outil</a:t>
            </a:r>
          </a:p>
        </p:txBody>
      </p:sp>
      <p:sp>
        <p:nvSpPr>
          <p:cNvPr id="3" name="Textplatzhalter 2">
            <a:extLst>
              <a:ext uri="{FF2B5EF4-FFF2-40B4-BE49-F238E27FC236}">
                <a16:creationId xmlns:a16="http://schemas.microsoft.com/office/drawing/2014/main" id="{82E422A4-7ECD-F298-C16A-70B86BF32776}"/>
              </a:ext>
            </a:extLst>
          </p:cNvPr>
          <p:cNvSpPr>
            <a:spLocks noGrp="1"/>
          </p:cNvSpPr>
          <p:nvPr>
            <p:ph type="body" idx="1"/>
          </p:nvPr>
        </p:nvSpPr>
        <p:spPr/>
        <p:txBody>
          <a:bodyPr/>
          <a:lstStyle/>
          <a:p>
            <a:endParaRPr lang="de-CH" dirty="0"/>
          </a:p>
        </p:txBody>
      </p:sp>
      <p:sp>
        <p:nvSpPr>
          <p:cNvPr id="502" name="Google Shape;502;p89"/>
          <p:cNvSpPr/>
          <p:nvPr/>
        </p:nvSpPr>
        <p:spPr>
          <a:xfrm>
            <a:off x="1804994" y="81081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grpSp>
        <p:nvGrpSpPr>
          <p:cNvPr id="504" name="Google Shape;504;p89"/>
          <p:cNvGrpSpPr/>
          <p:nvPr/>
        </p:nvGrpSpPr>
        <p:grpSpPr>
          <a:xfrm>
            <a:off x="5931762" y="1580664"/>
            <a:ext cx="809625" cy="1026319"/>
            <a:chOff x="323528" y="5157192"/>
            <a:chExt cx="1080120" cy="1368152"/>
          </a:xfrm>
        </p:grpSpPr>
        <p:sp>
          <p:nvSpPr>
            <p:cNvPr id="505" name="Google Shape;505;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06" name="Google Shape;506;p89"/>
            <p:cNvSpPr/>
            <p:nvPr/>
          </p:nvSpPr>
          <p:spPr>
            <a:xfrm>
              <a:off x="519299" y="5787729"/>
              <a:ext cx="688058" cy="665607"/>
            </a:xfrm>
            <a:custGeom>
              <a:avLst/>
              <a:gdLst/>
              <a:ahLst/>
              <a:cxnLst/>
              <a:rect l="l" t="t" r="r" b="b"/>
              <a:pathLst>
                <a:path w="284" h="317" extrusionOk="0">
                  <a:moveTo>
                    <a:pt x="54" y="15"/>
                  </a:moveTo>
                  <a:lnTo>
                    <a:pt x="54" y="30"/>
                  </a:lnTo>
                  <a:lnTo>
                    <a:pt x="49" y="45"/>
                  </a:lnTo>
                  <a:lnTo>
                    <a:pt x="44" y="60"/>
                  </a:lnTo>
                  <a:lnTo>
                    <a:pt x="34" y="75"/>
                  </a:lnTo>
                  <a:lnTo>
                    <a:pt x="29" y="95"/>
                  </a:lnTo>
                  <a:lnTo>
                    <a:pt x="24" y="115"/>
                  </a:lnTo>
                  <a:lnTo>
                    <a:pt x="15" y="135"/>
                  </a:lnTo>
                  <a:lnTo>
                    <a:pt x="15" y="151"/>
                  </a:lnTo>
                  <a:lnTo>
                    <a:pt x="15" y="166"/>
                  </a:lnTo>
                  <a:lnTo>
                    <a:pt x="10" y="181"/>
                  </a:lnTo>
                  <a:lnTo>
                    <a:pt x="0" y="181"/>
                  </a:lnTo>
                  <a:lnTo>
                    <a:pt x="0" y="206"/>
                  </a:lnTo>
                  <a:lnTo>
                    <a:pt x="10" y="201"/>
                  </a:lnTo>
                  <a:lnTo>
                    <a:pt x="19" y="216"/>
                  </a:lnTo>
                  <a:lnTo>
                    <a:pt x="24" y="226"/>
                  </a:lnTo>
                  <a:lnTo>
                    <a:pt x="29" y="246"/>
                  </a:lnTo>
                  <a:lnTo>
                    <a:pt x="39" y="261"/>
                  </a:lnTo>
                  <a:lnTo>
                    <a:pt x="54" y="271"/>
                  </a:lnTo>
                  <a:lnTo>
                    <a:pt x="49" y="281"/>
                  </a:lnTo>
                  <a:lnTo>
                    <a:pt x="49" y="292"/>
                  </a:lnTo>
                  <a:lnTo>
                    <a:pt x="64" y="292"/>
                  </a:lnTo>
                  <a:lnTo>
                    <a:pt x="83" y="297"/>
                  </a:lnTo>
                  <a:lnTo>
                    <a:pt x="88" y="307"/>
                  </a:lnTo>
                  <a:lnTo>
                    <a:pt x="98" y="312"/>
                  </a:lnTo>
                  <a:lnTo>
                    <a:pt x="113" y="317"/>
                  </a:lnTo>
                  <a:lnTo>
                    <a:pt x="122" y="312"/>
                  </a:lnTo>
                  <a:lnTo>
                    <a:pt x="132" y="302"/>
                  </a:lnTo>
                  <a:lnTo>
                    <a:pt x="147" y="297"/>
                  </a:lnTo>
                  <a:lnTo>
                    <a:pt x="162" y="307"/>
                  </a:lnTo>
                  <a:lnTo>
                    <a:pt x="166" y="307"/>
                  </a:lnTo>
                  <a:lnTo>
                    <a:pt x="176" y="302"/>
                  </a:lnTo>
                  <a:lnTo>
                    <a:pt x="186" y="297"/>
                  </a:lnTo>
                  <a:lnTo>
                    <a:pt x="196" y="281"/>
                  </a:lnTo>
                  <a:lnTo>
                    <a:pt x="215" y="281"/>
                  </a:lnTo>
                  <a:lnTo>
                    <a:pt x="225" y="276"/>
                  </a:lnTo>
                  <a:lnTo>
                    <a:pt x="245" y="251"/>
                  </a:lnTo>
                  <a:lnTo>
                    <a:pt x="255" y="236"/>
                  </a:lnTo>
                  <a:lnTo>
                    <a:pt x="274" y="211"/>
                  </a:lnTo>
                  <a:lnTo>
                    <a:pt x="284" y="196"/>
                  </a:lnTo>
                  <a:lnTo>
                    <a:pt x="264" y="186"/>
                  </a:lnTo>
                  <a:lnTo>
                    <a:pt x="250" y="181"/>
                  </a:lnTo>
                  <a:lnTo>
                    <a:pt x="215" y="161"/>
                  </a:lnTo>
                  <a:lnTo>
                    <a:pt x="196" y="151"/>
                  </a:lnTo>
                  <a:lnTo>
                    <a:pt x="186" y="140"/>
                  </a:lnTo>
                  <a:lnTo>
                    <a:pt x="176" y="105"/>
                  </a:lnTo>
                  <a:lnTo>
                    <a:pt x="162" y="105"/>
                  </a:lnTo>
                  <a:lnTo>
                    <a:pt x="162" y="90"/>
                  </a:lnTo>
                  <a:lnTo>
                    <a:pt x="162" y="70"/>
                  </a:lnTo>
                  <a:lnTo>
                    <a:pt x="171" y="60"/>
                  </a:lnTo>
                  <a:lnTo>
                    <a:pt x="171" y="55"/>
                  </a:lnTo>
                  <a:lnTo>
                    <a:pt x="166" y="50"/>
                  </a:lnTo>
                  <a:lnTo>
                    <a:pt x="157" y="45"/>
                  </a:lnTo>
                  <a:lnTo>
                    <a:pt x="152" y="30"/>
                  </a:lnTo>
                  <a:lnTo>
                    <a:pt x="137" y="15"/>
                  </a:lnTo>
                  <a:lnTo>
                    <a:pt x="117" y="10"/>
                  </a:lnTo>
                  <a:lnTo>
                    <a:pt x="103" y="10"/>
                  </a:lnTo>
                  <a:lnTo>
                    <a:pt x="93" y="0"/>
                  </a:lnTo>
                  <a:lnTo>
                    <a:pt x="88" y="15"/>
                  </a:lnTo>
                  <a:lnTo>
                    <a:pt x="73" y="20"/>
                  </a:lnTo>
                  <a:lnTo>
                    <a:pt x="54" y="15"/>
                  </a:lnTo>
                </a:path>
              </a:pathLst>
            </a:custGeom>
            <a:solidFill>
              <a:srgbClr val="44A8D4"/>
            </a:solidFill>
            <a:ln w="9525"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07" name="Google Shape;507;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fr-FR" sz="900" b="1" i="0" u="none" strike="noStrike" cap="none" dirty="0">
                  <a:solidFill>
                    <a:schemeClr val="dk1"/>
                  </a:solidFill>
                  <a:latin typeface="Calibri"/>
                  <a:ea typeface="Calibri"/>
                  <a:cs typeface="Calibri"/>
                  <a:sym typeface="Calibri"/>
                </a:rPr>
                <a:t>Pays </a:t>
              </a:r>
            </a:p>
            <a:p>
              <a:pPr marL="0" marR="0" lvl="0" indent="0" algn="ctr" rtl="0">
                <a:lnSpc>
                  <a:spcPct val="100000"/>
                </a:lnSpc>
                <a:spcBef>
                  <a:spcPts val="0"/>
                </a:spcBef>
                <a:spcAft>
                  <a:spcPts val="0"/>
                </a:spcAft>
                <a:buNone/>
              </a:pPr>
              <a:r>
                <a:rPr lang="fr-FR" sz="900" b="1" i="0" u="none" strike="noStrike" cap="none" dirty="0">
                  <a:solidFill>
                    <a:schemeClr val="dk1"/>
                  </a:solidFill>
                  <a:latin typeface="Calibri"/>
                  <a:ea typeface="Calibri"/>
                  <a:cs typeface="Calibri"/>
                  <a:sym typeface="Calibri"/>
                </a:rPr>
                <a:t>Stratégies / Programmes</a:t>
              </a:r>
            </a:p>
          </p:txBody>
        </p:sp>
      </p:grpSp>
      <p:grpSp>
        <p:nvGrpSpPr>
          <p:cNvPr id="508" name="Google Shape;508;p89"/>
          <p:cNvGrpSpPr/>
          <p:nvPr/>
        </p:nvGrpSpPr>
        <p:grpSpPr>
          <a:xfrm>
            <a:off x="7612059" y="1580664"/>
            <a:ext cx="809625" cy="1026319"/>
            <a:chOff x="7308304" y="1268760"/>
            <a:chExt cx="1080120" cy="1368152"/>
          </a:xfrm>
        </p:grpSpPr>
        <p:grpSp>
          <p:nvGrpSpPr>
            <p:cNvPr id="509" name="Google Shape;509;p89"/>
            <p:cNvGrpSpPr/>
            <p:nvPr/>
          </p:nvGrpSpPr>
          <p:grpSpPr>
            <a:xfrm>
              <a:off x="7308304" y="1268760"/>
              <a:ext cx="1080120" cy="1368152"/>
              <a:chOff x="323528" y="5157192"/>
              <a:chExt cx="1080120" cy="1368152"/>
            </a:xfrm>
          </p:grpSpPr>
          <p:sp>
            <p:nvSpPr>
              <p:cNvPr id="510" name="Google Shape;510;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11" name="Google Shape;511;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fr-FR" sz="900" b="1" i="0" u="none" strike="noStrike" cap="none">
                    <a:solidFill>
                      <a:schemeClr val="dk1"/>
                    </a:solidFill>
                    <a:latin typeface="Calibri"/>
                    <a:ea typeface="Calibri"/>
                    <a:cs typeface="Calibri"/>
                    <a:sym typeface="Calibri"/>
                  </a:rPr>
                  <a:t>Projet</a:t>
                </a:r>
              </a:p>
            </p:txBody>
          </p:sp>
        </p:grpSp>
        <p:pic>
          <p:nvPicPr>
            <p:cNvPr id="512" name="Google Shape;512;p89"/>
            <p:cNvPicPr preferRelativeResize="0"/>
            <p:nvPr/>
          </p:nvPicPr>
          <p:blipFill rotWithShape="1">
            <a:blip r:embed="rId3">
              <a:alphaModFix/>
            </a:blip>
            <a:srcRect/>
            <a:stretch/>
          </p:blipFill>
          <p:spPr>
            <a:xfrm>
              <a:off x="7362854" y="1925216"/>
              <a:ext cx="971020" cy="667482"/>
            </a:xfrm>
            <a:prstGeom prst="rect">
              <a:avLst/>
            </a:prstGeom>
            <a:noFill/>
            <a:ln>
              <a:noFill/>
            </a:ln>
          </p:spPr>
        </p:pic>
      </p:grpSp>
      <p:sp>
        <p:nvSpPr>
          <p:cNvPr id="526" name="Google Shape;526;p89"/>
          <p:cNvSpPr/>
          <p:nvPr/>
        </p:nvSpPr>
        <p:spPr>
          <a:xfrm>
            <a:off x="3582537" y="3792072"/>
            <a:ext cx="484496"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7" name="Google Shape;527;p89"/>
          <p:cNvSpPr/>
          <p:nvPr/>
        </p:nvSpPr>
        <p:spPr>
          <a:xfrm>
            <a:off x="4478618" y="2870620"/>
            <a:ext cx="310270"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F5745BDD-3017-4841-8DFA-D6B77D4C970A}"/>
              </a:ext>
            </a:extLst>
          </p:cNvPr>
          <p:cNvSpPr txBox="1"/>
          <p:nvPr/>
        </p:nvSpPr>
        <p:spPr>
          <a:xfrm>
            <a:off x="351075" y="712063"/>
            <a:ext cx="3558017" cy="461665"/>
          </a:xfrm>
          <a:prstGeom prst="rect">
            <a:avLst/>
          </a:prstGeom>
          <a:noFill/>
        </p:spPr>
        <p:txBody>
          <a:bodyPr wrap="square" rtlCol="0">
            <a:spAutoFit/>
          </a:bodyPr>
          <a:lstStyle/>
          <a:p>
            <a:r>
              <a:rPr lang="fr-FR" sz="2400" b="1" dirty="0">
                <a:solidFill>
                  <a:srgbClr val="0070C0"/>
                </a:solidFill>
                <a:hlinkClick r:id="rId4">
                  <a:extLst>
                    <a:ext uri="{A12FA001-AC4F-418D-AE19-62706E023703}">
                      <ahyp:hlinkClr xmlns:ahyp="http://schemas.microsoft.com/office/drawing/2018/hyperlinkcolor" val="tx"/>
                    </a:ext>
                  </a:extLst>
                </a:hlinkClick>
              </a:rPr>
              <a:t>www.cedrig.org</a:t>
            </a:r>
          </a:p>
        </p:txBody>
      </p:sp>
      <p:sp>
        <p:nvSpPr>
          <p:cNvPr id="34" name="TextBox 33">
            <a:extLst>
              <a:ext uri="{FF2B5EF4-FFF2-40B4-BE49-F238E27FC236}">
                <a16:creationId xmlns:a16="http://schemas.microsoft.com/office/drawing/2014/main" id="{4B04C084-C158-49A3-8488-86ED52E2EC8D}"/>
              </a:ext>
            </a:extLst>
          </p:cNvPr>
          <p:cNvSpPr txBox="1"/>
          <p:nvPr/>
        </p:nvSpPr>
        <p:spPr>
          <a:xfrm>
            <a:off x="5690921" y="798678"/>
            <a:ext cx="1569660" cy="369332"/>
          </a:xfrm>
          <a:prstGeom prst="rect">
            <a:avLst/>
          </a:prstGeom>
          <a:noFill/>
        </p:spPr>
        <p:txBody>
          <a:bodyPr wrap="none" rtlCol="0">
            <a:spAutoFit/>
          </a:bodyPr>
          <a:lstStyle/>
          <a:p>
            <a:r>
              <a:rPr lang="fr-FR" sz="1800" b="1" dirty="0">
                <a:solidFill>
                  <a:srgbClr val="0070C0"/>
                </a:solidFill>
              </a:rPr>
              <a:t>Outil CEDRIG</a:t>
            </a:r>
          </a:p>
        </p:txBody>
      </p:sp>
      <p:sp>
        <p:nvSpPr>
          <p:cNvPr id="36" name="TextBox 35">
            <a:extLst>
              <a:ext uri="{FF2B5EF4-FFF2-40B4-BE49-F238E27FC236}">
                <a16:creationId xmlns:a16="http://schemas.microsoft.com/office/drawing/2014/main" id="{91DE91F4-A9D1-4C37-96C4-9E9DFCF34702}"/>
              </a:ext>
            </a:extLst>
          </p:cNvPr>
          <p:cNvSpPr txBox="1"/>
          <p:nvPr/>
        </p:nvSpPr>
        <p:spPr>
          <a:xfrm>
            <a:off x="306059" y="3932575"/>
            <a:ext cx="4411938" cy="923330"/>
          </a:xfrm>
          <a:prstGeom prst="rect">
            <a:avLst/>
          </a:prstGeom>
          <a:noFill/>
        </p:spPr>
        <p:txBody>
          <a:bodyPr wrap="square" rtlCol="0">
            <a:spAutoFit/>
          </a:bodyPr>
          <a:lstStyle/>
          <a:p>
            <a:pPr marL="285750" indent="-285750">
              <a:buSzPct val="80000"/>
              <a:buFont typeface="Arial" panose="020B0604020202020204" pitchFamily="34" charset="0"/>
              <a:buChar char="•"/>
            </a:pPr>
            <a:r>
              <a:rPr lang="fr-FR" sz="1800" dirty="0">
                <a:solidFill>
                  <a:schemeClr val="tx1"/>
                </a:solidFill>
              </a:rPr>
              <a:t>Informations essentielles sur CEDRIG</a:t>
            </a:r>
          </a:p>
          <a:p>
            <a:pPr marL="285750" indent="-285750">
              <a:buSzPct val="80000"/>
              <a:buFont typeface="Arial" panose="020B0604020202020204" pitchFamily="34" charset="0"/>
              <a:buChar char="•"/>
            </a:pPr>
            <a:r>
              <a:rPr lang="fr-FR" sz="1800" dirty="0">
                <a:solidFill>
                  <a:schemeClr val="tx1"/>
                </a:solidFill>
              </a:rPr>
              <a:t>Accès à l’outil CEDRIG</a:t>
            </a:r>
          </a:p>
          <a:p>
            <a:pPr marL="285750" indent="-285750">
              <a:buSzPct val="80000"/>
              <a:buFont typeface="Arial" panose="020B0604020202020204" pitchFamily="34" charset="0"/>
              <a:buChar char="•"/>
            </a:pPr>
            <a:r>
              <a:rPr lang="fr-FR" sz="1800" dirty="0">
                <a:solidFill>
                  <a:schemeClr val="tx1"/>
                </a:solidFill>
              </a:rPr>
              <a:t>Archive des études CEDRIG</a:t>
            </a:r>
          </a:p>
        </p:txBody>
      </p:sp>
      <p:pic>
        <p:nvPicPr>
          <p:cNvPr id="10" name="Grafik 9">
            <a:extLst>
              <a:ext uri="{FF2B5EF4-FFF2-40B4-BE49-F238E27FC236}">
                <a16:creationId xmlns:a16="http://schemas.microsoft.com/office/drawing/2014/main" id="{172FF336-C132-626D-9003-96B8F931B96F}"/>
              </a:ext>
            </a:extLst>
          </p:cNvPr>
          <p:cNvPicPr>
            <a:picLocks noChangeAspect="1"/>
          </p:cNvPicPr>
          <p:nvPr/>
        </p:nvPicPr>
        <p:blipFill>
          <a:blip r:embed="rId5"/>
          <a:stretch>
            <a:fillRect/>
          </a:stretch>
        </p:blipFill>
        <p:spPr>
          <a:xfrm>
            <a:off x="306059" y="1125101"/>
            <a:ext cx="5232638" cy="2855730"/>
          </a:xfrm>
          <a:prstGeom prst="rect">
            <a:avLst/>
          </a:prstGeom>
        </p:spPr>
      </p:pic>
      <p:pic>
        <p:nvPicPr>
          <p:cNvPr id="14" name="Grafik 13">
            <a:extLst>
              <a:ext uri="{FF2B5EF4-FFF2-40B4-BE49-F238E27FC236}">
                <a16:creationId xmlns:a16="http://schemas.microsoft.com/office/drawing/2014/main" id="{4FFCC8FA-8E2B-208D-98C4-AA60E7825C92}"/>
              </a:ext>
            </a:extLst>
          </p:cNvPr>
          <p:cNvPicPr>
            <a:picLocks noChangeAspect="1"/>
          </p:cNvPicPr>
          <p:nvPr/>
        </p:nvPicPr>
        <p:blipFill>
          <a:blip r:embed="rId6"/>
          <a:stretch>
            <a:fillRect/>
          </a:stretch>
        </p:blipFill>
        <p:spPr>
          <a:xfrm>
            <a:off x="5594539" y="2731619"/>
            <a:ext cx="3197444" cy="157258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Grafik 4" descr="Ein Bild, das Text, Screenshot, Schrift, Grafiken enthält.&#10;&#10;KI-generierte Inhalte können fehlerhaft sein.">
            <a:extLst>
              <a:ext uri="{FF2B5EF4-FFF2-40B4-BE49-F238E27FC236}">
                <a16:creationId xmlns:a16="http://schemas.microsoft.com/office/drawing/2014/main" id="{42B200F8-10E0-6727-7854-D8275B3ACF2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87" y="1528660"/>
            <a:ext cx="9144000" cy="2664030"/>
          </a:xfrm>
          <a:prstGeom prst="rect">
            <a:avLst/>
          </a:prstGeom>
        </p:spPr>
      </p:pic>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fr-FR"/>
              <a:t>Étape 1 : Perspective des risques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24CF6B5D-6516-49DD-B316-9DB818DC8E29}"/>
              </a:ext>
            </a:extLst>
          </p:cNvPr>
          <p:cNvSpPr/>
          <p:nvPr/>
        </p:nvSpPr>
        <p:spPr>
          <a:xfrm rot="2469768">
            <a:off x="2746800" y="1848628"/>
            <a:ext cx="743235" cy="15427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7" name="Grafik 6" descr="Ein Bild, das Zeichnung, Kinderkunst, Text, Diagramm enthält.&#10;&#10;KI-generierte Inhalte können fehlerhaft sein.">
            <a:extLst>
              <a:ext uri="{FF2B5EF4-FFF2-40B4-BE49-F238E27FC236}">
                <a16:creationId xmlns:a16="http://schemas.microsoft.com/office/drawing/2014/main" id="{48D847A0-37B6-1454-574E-E295464B330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038286" y="49231"/>
            <a:ext cx="3105714" cy="1895475"/>
          </a:xfrm>
          <a:prstGeom prst="rect">
            <a:avLst/>
          </a:prstGeom>
        </p:spPr>
      </p:pic>
    </p:spTree>
    <p:extLst>
      <p:ext uri="{BB962C8B-B14F-4D97-AF65-F5344CB8AC3E}">
        <p14:creationId xmlns:p14="http://schemas.microsoft.com/office/powerpoint/2010/main" val="14015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cap="none" normalizeH="0" baseline="0" noProof="0" dirty="0">
                <a:ln>
                  <a:noFill/>
                </a:ln>
                <a:solidFill>
                  <a:srgbClr val="000000"/>
                </a:solidFill>
                <a:uLnTx/>
                <a:uFillTx/>
                <a:latin typeface="Arial"/>
                <a:cs typeface="Arial"/>
                <a:sym typeface="Arial"/>
              </a:rPr>
              <a:t>Focus : élément de stratégie exposé</a:t>
            </a: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fr-FR"/>
              <a:t>Risque = Danger x Vulnérabilité (x Exposition)</a:t>
            </a:r>
          </a:p>
        </p:txBody>
      </p:sp>
    </p:spTree>
    <p:extLst>
      <p:ext uri="{BB962C8B-B14F-4D97-AF65-F5344CB8AC3E}">
        <p14:creationId xmlns:p14="http://schemas.microsoft.com/office/powerpoint/2010/main" val="3156779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0" i="0" u="none" strike="noStrike" cap="none" normalizeH="0" baseline="0" noProof="0" dirty="0">
                <a:ln>
                  <a:noFill/>
                </a:ln>
                <a:solidFill>
                  <a:srgbClr val="000000"/>
                </a:solidFill>
                <a:uLnTx/>
                <a:uFillTx/>
                <a:latin typeface="Arial"/>
                <a:cs typeface="Arial"/>
                <a:sym typeface="Arial"/>
              </a:rPr>
              <a:t>Source : </a:t>
            </a:r>
            <a:r>
              <a:rPr kumimoji="0" lang="fr-FR" sz="800" b="0" i="0" u="none" strike="noStrike" cap="none" normalizeH="0" baseline="0" noProof="0" dirty="0">
                <a:ln>
                  <a:noFill/>
                </a:ln>
                <a:solidFill>
                  <a:srgbClr val="000000"/>
                </a:solidFill>
                <a:uLnTx/>
                <a:uFillTx/>
                <a:latin typeface="Arial"/>
                <a:cs typeface="Arial"/>
                <a:sym typeface="Arial"/>
                <a:hlinkClick r:id="rId5">
                  <a:extLst>
                    <a:ext uri="{A12FA001-AC4F-418D-AE19-62706E023703}">
                      <ahyp:hlinkClr xmlns:ahyp="http://schemas.microsoft.com/office/drawing/2018/hyperlinkcolor" val="tx"/>
                    </a:ext>
                  </a:extLst>
                </a:hlinkClick>
              </a:rPr>
              <a:t>https://interactive-atlas.ipcc.ch/</a:t>
            </a: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fr-FR"/>
              <a:t>Identifier les tendances climatiques pertinentes</a:t>
            </a:r>
          </a:p>
        </p:txBody>
      </p:sp>
      <p:sp>
        <p:nvSpPr>
          <p:cNvPr id="4" name="Textplatzhalter 3">
            <a:extLst>
              <a:ext uri="{FF2B5EF4-FFF2-40B4-BE49-F238E27FC236}">
                <a16:creationId xmlns:a16="http://schemas.microsoft.com/office/drawing/2014/main" id="{F6ACC0CC-CAD4-BD1E-A489-4357E7DDE3D1}"/>
              </a:ext>
            </a:extLst>
          </p:cNvPr>
          <p:cNvSpPr>
            <a:spLocks noGrp="1"/>
          </p:cNvSpPr>
          <p:nvPr>
            <p:ph type="body" idx="1"/>
          </p:nvPr>
        </p:nvSpPr>
        <p:spPr/>
        <p:txBody>
          <a:bodyPr/>
          <a:lstStyle/>
          <a:p>
            <a:endParaRPr lang="de-CH"/>
          </a:p>
        </p:txBody>
      </p:sp>
    </p:spTree>
    <p:extLst>
      <p:ext uri="{BB962C8B-B14F-4D97-AF65-F5344CB8AC3E}">
        <p14:creationId xmlns:p14="http://schemas.microsoft.com/office/powerpoint/2010/main" val="2626056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fr-FR"/>
              <a:t>Étape 1 : Perspective des risques – présentation</a:t>
            </a:r>
          </a:p>
        </p:txBody>
      </p:sp>
      <p:pic>
        <p:nvPicPr>
          <p:cNvPr id="4" name="Grafik 3">
            <a:extLst>
              <a:ext uri="{FF2B5EF4-FFF2-40B4-BE49-F238E27FC236}">
                <a16:creationId xmlns:a16="http://schemas.microsoft.com/office/drawing/2014/main" id="{4314DE5A-1389-8800-6480-5D5AC2FFE422}"/>
              </a:ext>
            </a:extLst>
          </p:cNvPr>
          <p:cNvPicPr>
            <a:picLocks noChangeAspect="1"/>
          </p:cNvPicPr>
          <p:nvPr/>
        </p:nvPicPr>
        <p:blipFill>
          <a:blip r:embed="rId3"/>
          <a:stretch>
            <a:fillRect/>
          </a:stretch>
        </p:blipFill>
        <p:spPr>
          <a:xfrm>
            <a:off x="0" y="466696"/>
            <a:ext cx="9144000" cy="2485631"/>
          </a:xfrm>
          <a:prstGeom prst="rect">
            <a:avLst/>
          </a:prstGeom>
        </p:spPr>
      </p:pic>
      <p:sp>
        <p:nvSpPr>
          <p:cNvPr id="9" name="Oval 12">
            <a:extLst>
              <a:ext uri="{FF2B5EF4-FFF2-40B4-BE49-F238E27FC236}">
                <a16:creationId xmlns:a16="http://schemas.microsoft.com/office/drawing/2014/main" id="{7CEBEB0E-BF36-DF79-3880-855FE2314F46}"/>
              </a:ext>
            </a:extLst>
          </p:cNvPr>
          <p:cNvSpPr/>
          <p:nvPr/>
        </p:nvSpPr>
        <p:spPr>
          <a:xfrm rot="5400000">
            <a:off x="1009346" y="571810"/>
            <a:ext cx="572702" cy="25228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10" name="Gerade Verbindung mit Pfeil 9">
            <a:extLst>
              <a:ext uri="{FF2B5EF4-FFF2-40B4-BE49-F238E27FC236}">
                <a16:creationId xmlns:a16="http://schemas.microsoft.com/office/drawing/2014/main" id="{0E853846-62CF-F13F-CB76-06C2179491EB}"/>
              </a:ext>
            </a:extLst>
          </p:cNvPr>
          <p:cNvCxnSpPr>
            <a:cxnSpLocks/>
          </p:cNvCxnSpPr>
          <p:nvPr/>
        </p:nvCxnSpPr>
        <p:spPr>
          <a:xfrm>
            <a:off x="1295697" y="2119569"/>
            <a:ext cx="247353" cy="9722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23D9B130-4544-69B1-3F5A-66C1B70975E8}"/>
              </a:ext>
            </a:extLst>
          </p:cNvPr>
          <p:cNvPicPr>
            <a:picLocks noChangeAspect="1"/>
          </p:cNvPicPr>
          <p:nvPr/>
        </p:nvPicPr>
        <p:blipFill>
          <a:blip r:embed="rId4"/>
          <a:stretch>
            <a:fillRect/>
          </a:stretch>
        </p:blipFill>
        <p:spPr>
          <a:xfrm>
            <a:off x="925513" y="3091810"/>
            <a:ext cx="4979988" cy="1667910"/>
          </a:xfrm>
          <a:prstGeom prst="rect">
            <a:avLst/>
          </a:prstGeom>
        </p:spPr>
      </p:pic>
    </p:spTree>
    <p:extLst>
      <p:ext uri="{BB962C8B-B14F-4D97-AF65-F5344CB8AC3E}">
        <p14:creationId xmlns:p14="http://schemas.microsoft.com/office/powerpoint/2010/main" val="217658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fr-FR"/>
              <a:t>Étape 1 : Perspective des risques – présentation</a:t>
            </a:r>
          </a:p>
        </p:txBody>
      </p:sp>
      <p:pic>
        <p:nvPicPr>
          <p:cNvPr id="5" name="Grafik 4">
            <a:extLst>
              <a:ext uri="{FF2B5EF4-FFF2-40B4-BE49-F238E27FC236}">
                <a16:creationId xmlns:a16="http://schemas.microsoft.com/office/drawing/2014/main" id="{4D159A38-9521-9F64-8AD3-B95098DDCEEF}"/>
              </a:ext>
            </a:extLst>
          </p:cNvPr>
          <p:cNvPicPr>
            <a:picLocks noChangeAspect="1"/>
          </p:cNvPicPr>
          <p:nvPr/>
        </p:nvPicPr>
        <p:blipFill>
          <a:blip r:embed="rId3"/>
          <a:stretch>
            <a:fillRect/>
          </a:stretch>
        </p:blipFill>
        <p:spPr>
          <a:xfrm>
            <a:off x="0" y="1122456"/>
            <a:ext cx="9144000" cy="2898588"/>
          </a:xfrm>
          <a:prstGeom prst="rect">
            <a:avLst/>
          </a:prstGeom>
        </p:spPr>
      </p:pic>
    </p:spTree>
    <p:extLst>
      <p:ext uri="{BB962C8B-B14F-4D97-AF65-F5344CB8AC3E}">
        <p14:creationId xmlns:p14="http://schemas.microsoft.com/office/powerpoint/2010/main" val="1245366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fr-FR"/>
              <a:t>Étape 1 : Perspective des risques – présentation</a:t>
            </a:r>
          </a:p>
        </p:txBody>
      </p:sp>
      <p:sp>
        <p:nvSpPr>
          <p:cNvPr id="6" name="TextBox 10">
            <a:extLst>
              <a:ext uri="{FF2B5EF4-FFF2-40B4-BE49-F238E27FC236}">
                <a16:creationId xmlns:a16="http://schemas.microsoft.com/office/drawing/2014/main" id="{6C7F5592-8A5E-8D88-AC0E-28544A9F79BA}"/>
              </a:ext>
            </a:extLst>
          </p:cNvPr>
          <p:cNvSpPr txBox="1"/>
          <p:nvPr/>
        </p:nvSpPr>
        <p:spPr>
          <a:xfrm>
            <a:off x="262953" y="585370"/>
            <a:ext cx="7690601" cy="923330"/>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fr-FR" sz="1800" dirty="0">
                <a:solidFill>
                  <a:schemeClr val="tx1"/>
                </a:solidFill>
              </a:rPr>
              <a:t>Tableau structuré en fonction des risques</a:t>
            </a:r>
          </a:p>
          <a:p>
            <a:pPr marL="285750" indent="-285750">
              <a:buSzPct val="80000"/>
              <a:buFont typeface="Arial" panose="020B0604020202020204" pitchFamily="34" charset="0"/>
              <a:buChar char="•"/>
            </a:pPr>
            <a:r>
              <a:rPr lang="fr-FR" sz="1800" dirty="0">
                <a:solidFill>
                  <a:schemeClr val="tx1"/>
                </a:solidFill>
              </a:rPr>
              <a:t>Évaluez comment les risques identifiés peuvent affecter l’ensemble de votre stratégie ou certains de ses domaines et éléments</a:t>
            </a:r>
          </a:p>
        </p:txBody>
      </p:sp>
      <p:pic>
        <p:nvPicPr>
          <p:cNvPr id="4" name="Grafik 3">
            <a:extLst>
              <a:ext uri="{FF2B5EF4-FFF2-40B4-BE49-F238E27FC236}">
                <a16:creationId xmlns:a16="http://schemas.microsoft.com/office/drawing/2014/main" id="{EE48631D-BF99-D9FD-06AA-FE820DC3D879}"/>
              </a:ext>
            </a:extLst>
          </p:cNvPr>
          <p:cNvPicPr>
            <a:picLocks noChangeAspect="1"/>
          </p:cNvPicPr>
          <p:nvPr/>
        </p:nvPicPr>
        <p:blipFill>
          <a:blip r:embed="rId3"/>
          <a:stretch>
            <a:fillRect/>
          </a:stretch>
        </p:blipFill>
        <p:spPr>
          <a:xfrm>
            <a:off x="131477" y="1462139"/>
            <a:ext cx="8881046" cy="3595683"/>
          </a:xfrm>
          <a:prstGeom prst="rect">
            <a:avLst/>
          </a:prstGeom>
        </p:spPr>
      </p:pic>
    </p:spTree>
    <p:extLst>
      <p:ext uri="{BB962C8B-B14F-4D97-AF65-F5344CB8AC3E}">
        <p14:creationId xmlns:p14="http://schemas.microsoft.com/office/powerpoint/2010/main" val="4166552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fr-FR"/>
              <a:t>Étape 2 : Perspective des impacts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Grafik 2" descr="Ein Bild, das Text, Screenshot, Schrift, Grafiken enthält.&#10;&#10;KI-generierte Inhalte können fehlerhaft sein.">
            <a:extLst>
              <a:ext uri="{FF2B5EF4-FFF2-40B4-BE49-F238E27FC236}">
                <a16:creationId xmlns:a16="http://schemas.microsoft.com/office/drawing/2014/main" id="{1F52BC1D-C9C2-8DA8-E386-DBDBF0CA006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87" y="1903310"/>
            <a:ext cx="9144000" cy="2664030"/>
          </a:xfrm>
          <a:prstGeom prst="rect">
            <a:avLst/>
          </a:prstGeom>
        </p:spPr>
      </p:pic>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fld id="{00000000-1234-1234-1234-123412341234}" type="slidenum">
              <a:rPr kumimoji="0" lang="de" sz="675" b="0" i="0" u="none" strike="noStrike" kern="0" cap="none" spc="0" normalizeH="0" baseline="0" noProof="0" smtClean="0">
                <a:ln>
                  <a:noFill/>
                </a:ln>
                <a:solidFill>
                  <a:srgbClr val="006A9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t>66</a:t>
            </a:fld>
            <a:endParaRPr kumimoji="0" lang="de" sz="675" b="0" i="0" u="none" strike="noStrike" kern="0" cap="none" spc="0" normalizeH="0" baseline="0" noProof="0">
              <a:ln>
                <a:noFill/>
              </a:ln>
              <a:solidFill>
                <a:srgbClr val="006A91"/>
              </a:solidFill>
              <a:effectLst/>
              <a:uLnTx/>
              <a:uFillTx/>
              <a:latin typeface="Arial"/>
              <a:cs typeface="Arial"/>
              <a:sym typeface="Arial"/>
            </a:endParaRPr>
          </a:p>
        </p:txBody>
      </p:sp>
      <p:sp>
        <p:nvSpPr>
          <p:cNvPr id="4" name="Oval 12">
            <a:extLst>
              <a:ext uri="{FF2B5EF4-FFF2-40B4-BE49-F238E27FC236}">
                <a16:creationId xmlns:a16="http://schemas.microsoft.com/office/drawing/2014/main" id="{AF1AFBE4-E72C-6F87-4A5D-65F636A8DDA1}"/>
              </a:ext>
            </a:extLst>
          </p:cNvPr>
          <p:cNvSpPr/>
          <p:nvPr/>
        </p:nvSpPr>
        <p:spPr>
          <a:xfrm rot="2735332">
            <a:off x="3661159" y="2159654"/>
            <a:ext cx="828757" cy="15875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Grafik 6" descr="Ein Bild, das Zeichnung, Kinderkunst, Text, Diagramm enthält.&#10;&#10;KI-generierte Inhalte können fehlerhaft sein.">
            <a:extLst>
              <a:ext uri="{FF2B5EF4-FFF2-40B4-BE49-F238E27FC236}">
                <a16:creationId xmlns:a16="http://schemas.microsoft.com/office/drawing/2014/main" id="{99C97DB7-30C0-585C-CDA4-1177715CEA9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454085" y="93681"/>
            <a:ext cx="3683527" cy="1895475"/>
          </a:xfrm>
          <a:prstGeom prst="rect">
            <a:avLst/>
          </a:prstGeom>
        </p:spPr>
      </p:pic>
    </p:spTree>
    <p:extLst>
      <p:ext uri="{BB962C8B-B14F-4D97-AF65-F5344CB8AC3E}">
        <p14:creationId xmlns:p14="http://schemas.microsoft.com/office/powerpoint/2010/main" val="757695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fr-FR"/>
              <a:t>Étape 2 : Perspective des impacts</a:t>
            </a:r>
            <a:br>
              <a:rPr lang="fr-FR"/>
            </a:br>
            <a:endParaRPr lang="fr-FR"/>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fr-FR" dirty="0"/>
              <a:t>Identifiez les éléments de stratégie avec des éventuels impacts sur le changement climatique, les risques de catastrophe et/ou l’environnement </a:t>
            </a:r>
          </a:p>
          <a:p>
            <a:r>
              <a:rPr lang="fr-FR" dirty="0"/>
              <a:t>Évaluez l’importance des éventuels impacts négatifs identifiés</a:t>
            </a:r>
          </a:p>
          <a:p>
            <a:r>
              <a:rPr lang="fr-FR" dirty="0"/>
              <a:t>Réfléchissez à d’éventuelles mesures d'optimisation de stratégie</a:t>
            </a:r>
          </a:p>
          <a:p>
            <a:endParaRPr lang="en-US" dirty="0"/>
          </a:p>
          <a:p>
            <a:endParaRPr lang="en-US" dirty="0"/>
          </a:p>
          <a:p>
            <a:pPr marL="114300" indent="0">
              <a:buNone/>
            </a:pPr>
            <a:r>
              <a:rPr lang="fr-FR" dirty="0"/>
              <a:t>Rappel : </a:t>
            </a:r>
          </a:p>
          <a:p>
            <a:pPr marL="114300" indent="0">
              <a:buNone/>
            </a:pPr>
            <a:r>
              <a:rPr lang="fr-FR" i="1" dirty="0"/>
              <a:t>CEDRIG ne fournit pas d’évaluation approfondie des impacts sur l'environnement </a:t>
            </a:r>
          </a:p>
          <a:p>
            <a:endParaRPr lang="en-US" dirty="0"/>
          </a:p>
          <a:p>
            <a:endParaRPr lang="de-CH" dirty="0"/>
          </a:p>
        </p:txBody>
      </p:sp>
    </p:spTree>
    <p:extLst>
      <p:ext uri="{BB962C8B-B14F-4D97-AF65-F5344CB8AC3E}">
        <p14:creationId xmlns:p14="http://schemas.microsoft.com/office/powerpoint/2010/main" val="1234532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fr-FR"/>
              <a:t>Étape 2 : Perspective des impacts – présentation</a:t>
            </a:r>
            <a:br>
              <a:rPr lang="fr-FR"/>
            </a:br>
            <a:endParaRPr lang="fr-FR"/>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1077218"/>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fr-FR" sz="1600" b="0" i="0" u="none" strike="noStrike" cap="none" normalizeH="0" baseline="0" noProof="0" dirty="0">
                <a:ln>
                  <a:noFill/>
                </a:ln>
                <a:solidFill>
                  <a:srgbClr val="000000"/>
                </a:solidFill>
                <a:uLnTx/>
                <a:uFillTx/>
                <a:latin typeface="Arial"/>
                <a:cs typeface="Arial"/>
                <a:sym typeface="Arial"/>
              </a:rPr>
              <a:t>Tableau axé sur les domaines ou les résultats</a:t>
            </a:r>
          </a:p>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fr-FR" sz="1600" b="0" i="0" u="none" strike="noStrike" cap="none" normalizeH="0" baseline="0" noProof="0" dirty="0">
                <a:ln>
                  <a:noFill/>
                </a:ln>
                <a:solidFill>
                  <a:srgbClr val="000000"/>
                </a:solidFill>
                <a:uLnTx/>
                <a:uFillTx/>
                <a:latin typeface="Arial"/>
                <a:cs typeface="Arial"/>
                <a:sym typeface="Arial"/>
              </a:rPr>
              <a:t>Bouton en bas de page pour « Aller à l’aperçu des risques et impacts » - cliquez à nouveau sur le même bouton pour revenir en arrière</a:t>
            </a:r>
          </a:p>
        </p:txBody>
      </p:sp>
      <p:pic>
        <p:nvPicPr>
          <p:cNvPr id="4" name="Grafik 3">
            <a:extLst>
              <a:ext uri="{FF2B5EF4-FFF2-40B4-BE49-F238E27FC236}">
                <a16:creationId xmlns:a16="http://schemas.microsoft.com/office/drawing/2014/main" id="{CC61E9DF-596B-083B-38F9-42899956B39B}"/>
              </a:ext>
            </a:extLst>
          </p:cNvPr>
          <p:cNvPicPr>
            <a:picLocks noChangeAspect="1"/>
          </p:cNvPicPr>
          <p:nvPr/>
        </p:nvPicPr>
        <p:blipFill>
          <a:blip r:embed="rId3"/>
          <a:stretch>
            <a:fillRect/>
          </a:stretch>
        </p:blipFill>
        <p:spPr>
          <a:xfrm>
            <a:off x="209614" y="601295"/>
            <a:ext cx="2514600" cy="323850"/>
          </a:xfrm>
          <a:prstGeom prst="rect">
            <a:avLst/>
          </a:prstGeom>
        </p:spPr>
      </p:pic>
      <p:pic>
        <p:nvPicPr>
          <p:cNvPr id="8" name="Grafik 7">
            <a:extLst>
              <a:ext uri="{FF2B5EF4-FFF2-40B4-BE49-F238E27FC236}">
                <a16:creationId xmlns:a16="http://schemas.microsoft.com/office/drawing/2014/main" id="{0C64AA5F-BF79-235E-E290-C79364B6A1B8}"/>
              </a:ext>
            </a:extLst>
          </p:cNvPr>
          <p:cNvPicPr>
            <a:picLocks noChangeAspect="1"/>
          </p:cNvPicPr>
          <p:nvPr/>
        </p:nvPicPr>
        <p:blipFill>
          <a:blip r:embed="rId4"/>
          <a:stretch>
            <a:fillRect/>
          </a:stretch>
        </p:blipFill>
        <p:spPr>
          <a:xfrm>
            <a:off x="88145" y="1552638"/>
            <a:ext cx="8520600" cy="3308262"/>
          </a:xfrm>
          <a:prstGeom prst="rect">
            <a:avLst/>
          </a:prstGeom>
        </p:spPr>
      </p:pic>
      <p:pic>
        <p:nvPicPr>
          <p:cNvPr id="12" name="Grafik 11">
            <a:extLst>
              <a:ext uri="{FF2B5EF4-FFF2-40B4-BE49-F238E27FC236}">
                <a16:creationId xmlns:a16="http://schemas.microsoft.com/office/drawing/2014/main" id="{E90F2A2A-AF30-3A62-9E5B-9265127116C4}"/>
              </a:ext>
            </a:extLst>
          </p:cNvPr>
          <p:cNvPicPr>
            <a:picLocks noChangeAspect="1"/>
          </p:cNvPicPr>
          <p:nvPr/>
        </p:nvPicPr>
        <p:blipFill>
          <a:blip r:embed="rId5"/>
          <a:stretch>
            <a:fillRect/>
          </a:stretch>
        </p:blipFill>
        <p:spPr>
          <a:xfrm>
            <a:off x="0" y="4783956"/>
            <a:ext cx="9144000" cy="246027"/>
          </a:xfrm>
          <a:prstGeom prst="rect">
            <a:avLst/>
          </a:prstGeom>
        </p:spPr>
      </p:pic>
    </p:spTree>
    <p:extLst>
      <p:ext uri="{BB962C8B-B14F-4D97-AF65-F5344CB8AC3E}">
        <p14:creationId xmlns:p14="http://schemas.microsoft.com/office/powerpoint/2010/main" val="2803614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fr-FR" sz="2400" b="1">
                <a:solidFill>
                  <a:srgbClr val="34872B"/>
                </a:solidFill>
                <a:cs typeface="Arial" panose="020B0604020202020204" pitchFamily="34" charset="0"/>
              </a:rPr>
              <a:t>Partie II : Étapes 3 - 5</a:t>
            </a:r>
            <a:br>
              <a:rPr lang="fr-FR" sz="2400" b="1">
                <a:solidFill>
                  <a:srgbClr val="34872B"/>
                </a:solidFill>
                <a:cs typeface="Arial" panose="020B0604020202020204" pitchFamily="34" charset="0"/>
              </a:rPr>
            </a:br>
            <a:endParaRPr lang="fr-FR" sz="2400" b="1">
              <a:solidFill>
                <a:srgbClr val="34872B"/>
              </a:solidFill>
              <a:cs typeface="Arial" panose="020B0604020202020204" pitchFamily="34" charset="0"/>
            </a:endParaRPr>
          </a:p>
        </p:txBody>
      </p:sp>
      <p:sp>
        <p:nvSpPr>
          <p:cNvPr id="4" name="Oval 3">
            <a:extLst>
              <a:ext uri="{FF2B5EF4-FFF2-40B4-BE49-F238E27FC236}">
                <a16:creationId xmlns:a16="http://schemas.microsoft.com/office/drawing/2014/main" id="{EF582A4A-92C9-4068-9F87-BFF6A2B5DB30}"/>
              </a:ext>
            </a:extLst>
          </p:cNvPr>
          <p:cNvSpPr/>
          <p:nvPr/>
        </p:nvSpPr>
        <p:spPr>
          <a:xfrm>
            <a:off x="4139962" y="2230120"/>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3" name="Grafik 2" descr="Ein Bild, das Text, Screenshot, Schrift, Grafiken enthält.&#10;&#10;KI-generierte Inhalte können fehlerhaft sein.">
            <a:extLst>
              <a:ext uri="{FF2B5EF4-FFF2-40B4-BE49-F238E27FC236}">
                <a16:creationId xmlns:a16="http://schemas.microsoft.com/office/drawing/2014/main" id="{E164AA22-F810-3D93-FF93-B2730C269D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87" y="1903310"/>
            <a:ext cx="9144000" cy="2664030"/>
          </a:xfrm>
          <a:prstGeom prst="rect">
            <a:avLst/>
          </a:prstGeom>
        </p:spPr>
      </p:pic>
    </p:spTree>
    <p:extLst>
      <p:ext uri="{BB962C8B-B14F-4D97-AF65-F5344CB8AC3E}">
        <p14:creationId xmlns:p14="http://schemas.microsoft.com/office/powerpoint/2010/main" val="66955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3FAFBDE-4D1F-E916-A863-B0DEF25BFA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9943D5-CB45-8CA1-DAD1-6AC399A625F1}"/>
              </a:ext>
            </a:extLst>
          </p:cNvPr>
          <p:cNvSpPr>
            <a:spLocks noGrp="1"/>
          </p:cNvSpPr>
          <p:nvPr>
            <p:ph type="title"/>
          </p:nvPr>
        </p:nvSpPr>
        <p:spPr/>
        <p:txBody>
          <a:bodyPr/>
          <a:lstStyle/>
          <a:p>
            <a:r>
              <a:rPr lang="fr-FR"/>
              <a:t>CEDRIG : Arbre de décision</a:t>
            </a:r>
          </a:p>
        </p:txBody>
      </p:sp>
      <p:sp>
        <p:nvSpPr>
          <p:cNvPr id="489" name="Google Shape;489;p88">
            <a:extLst>
              <a:ext uri="{FF2B5EF4-FFF2-40B4-BE49-F238E27FC236}">
                <a16:creationId xmlns:a16="http://schemas.microsoft.com/office/drawing/2014/main" id="{CF2E543C-8571-A2B8-BB61-B7C6127B6358}"/>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4" name="Grafik 3" descr="Ein Bild, das Text, Diagramm, Screenshot, Plan enthält.&#10;&#10;KI-generierte Inhalte können fehlerhaft sein.">
            <a:extLst>
              <a:ext uri="{FF2B5EF4-FFF2-40B4-BE49-F238E27FC236}">
                <a16:creationId xmlns:a16="http://schemas.microsoft.com/office/drawing/2014/main" id="{3C4EAE03-797A-6F36-3534-E9B0489FF70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7495" y="506844"/>
            <a:ext cx="7454175" cy="4636656"/>
          </a:xfrm>
          <a:prstGeom prst="rect">
            <a:avLst/>
          </a:prstGeom>
        </p:spPr>
      </p:pic>
      <p:sp>
        <p:nvSpPr>
          <p:cNvPr id="5" name="Sprechblase: rechteckig 4">
            <a:extLst>
              <a:ext uri="{FF2B5EF4-FFF2-40B4-BE49-F238E27FC236}">
                <a16:creationId xmlns:a16="http://schemas.microsoft.com/office/drawing/2014/main" id="{D6D48BD5-7C2D-5740-BA67-A9ADB0CB4C11}"/>
              </a:ext>
            </a:extLst>
          </p:cNvPr>
          <p:cNvSpPr/>
          <p:nvPr/>
        </p:nvSpPr>
        <p:spPr>
          <a:xfrm>
            <a:off x="96332" y="1840280"/>
            <a:ext cx="1601294" cy="731470"/>
          </a:xfrm>
          <a:prstGeom prst="wedgeRectCallout">
            <a:avLst>
              <a:gd name="adj1" fmla="val 57534"/>
              <a:gd name="adj2" fmla="val -1518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Arial" panose="020B0604020202020204" pitchFamily="34" charset="0"/>
                <a:cs typeface="Arial" panose="020B0604020202020204" pitchFamily="34" charset="0"/>
              </a:rPr>
              <a:t>CEDRIG </a:t>
            </a:r>
            <a:r>
              <a:rPr lang="en-GB" sz="1100" dirty="0" err="1">
                <a:solidFill>
                  <a:schemeClr val="tx1"/>
                </a:solidFill>
                <a:latin typeface="Arial" panose="020B0604020202020204" pitchFamily="34" charset="0"/>
                <a:cs typeface="Arial" panose="020B0604020202020204" pitchFamily="34" charset="0"/>
              </a:rPr>
              <a:t>Opérationnel</a:t>
            </a:r>
            <a:r>
              <a:rPr lang="en-GB" sz="1100" dirty="0">
                <a:solidFill>
                  <a:schemeClr val="tx1"/>
                </a:solidFill>
                <a:latin typeface="Arial" panose="020B0604020202020204" pitchFamily="34" charset="0"/>
                <a:cs typeface="Arial" panose="020B0604020202020204" pitchFamily="34" charset="0"/>
              </a:rPr>
              <a:t> </a:t>
            </a:r>
            <a:r>
              <a:rPr lang="en-GB" sz="1100" dirty="0" err="1">
                <a:solidFill>
                  <a:schemeClr val="tx1"/>
                </a:solidFill>
                <a:latin typeface="Arial" panose="020B0604020202020204" pitchFamily="34" charset="0"/>
                <a:cs typeface="Arial" panose="020B0604020202020204" pitchFamily="34" charset="0"/>
              </a:rPr>
              <a:t>s'applique</a:t>
            </a:r>
            <a:r>
              <a:rPr lang="en-GB" sz="1100" dirty="0">
                <a:solidFill>
                  <a:schemeClr val="tx1"/>
                </a:solidFill>
                <a:latin typeface="Arial" panose="020B0604020202020204" pitchFamily="34" charset="0"/>
                <a:cs typeface="Arial" panose="020B0604020202020204" pitchFamily="34" charset="0"/>
              </a:rPr>
              <a:t> aux </a:t>
            </a:r>
            <a:r>
              <a:rPr lang="en-GB" sz="1100" b="1" dirty="0" err="1">
                <a:solidFill>
                  <a:schemeClr val="tx1"/>
                </a:solidFill>
                <a:latin typeface="Arial" panose="020B0604020202020204" pitchFamily="34" charset="0"/>
                <a:cs typeface="Arial" panose="020B0604020202020204" pitchFamily="34" charset="0"/>
              </a:rPr>
              <a:t>projets</a:t>
            </a:r>
            <a:r>
              <a:rPr lang="en-GB" sz="1100" b="1" dirty="0">
                <a:solidFill>
                  <a:schemeClr val="tx1"/>
                </a:solidFill>
                <a:latin typeface="Arial" panose="020B0604020202020204" pitchFamily="34" charset="0"/>
                <a:cs typeface="Arial" panose="020B0604020202020204" pitchFamily="34" charset="0"/>
              </a:rPr>
              <a:t> et aux programmes</a:t>
            </a:r>
            <a:r>
              <a:rPr lang="en-GB" sz="1100" dirty="0">
                <a:solidFill>
                  <a:schemeClr val="tx1"/>
                </a:solidFill>
                <a:latin typeface="Arial" panose="020B0604020202020204" pitchFamily="34" charset="0"/>
                <a:cs typeface="Arial" panose="020B0604020202020204" pitchFamily="34" charset="0"/>
              </a:rPr>
              <a:t>.</a:t>
            </a:r>
            <a:endParaRPr lang="de-CH" sz="1100" dirty="0">
              <a:solidFill>
                <a:schemeClr val="tx1"/>
              </a:solidFill>
              <a:latin typeface="Arial" panose="020B0604020202020204" pitchFamily="34" charset="0"/>
              <a:cs typeface="Arial" panose="020B0604020202020204" pitchFamily="34" charset="0"/>
            </a:endParaRPr>
          </a:p>
        </p:txBody>
      </p:sp>
      <p:sp>
        <p:nvSpPr>
          <p:cNvPr id="6" name="Sprechblase: rechteckig 3">
            <a:extLst>
              <a:ext uri="{FF2B5EF4-FFF2-40B4-BE49-F238E27FC236}">
                <a16:creationId xmlns:a16="http://schemas.microsoft.com/office/drawing/2014/main" id="{0F1590E6-4FCF-2C7D-3147-36074724D346}"/>
              </a:ext>
            </a:extLst>
          </p:cNvPr>
          <p:cNvSpPr/>
          <p:nvPr/>
        </p:nvSpPr>
        <p:spPr>
          <a:xfrm>
            <a:off x="7023157" y="1748718"/>
            <a:ext cx="1806677" cy="1196502"/>
          </a:xfrm>
          <a:prstGeom prst="wedgeRectCallout">
            <a:avLst>
              <a:gd name="adj1" fmla="val -68997"/>
              <a:gd name="adj2" fmla="val -203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solidFill>
                  <a:sysClr val="windowText" lastClr="000000"/>
                </a:solidFill>
                <a:latin typeface="Arial" panose="020B0604020202020204" pitchFamily="34" charset="0"/>
                <a:cs typeface="Arial" panose="020B0604020202020204" pitchFamily="34" charset="0"/>
              </a:rPr>
              <a:t>CEDRIG Stratégique s'applique aux </a:t>
            </a:r>
            <a:r>
              <a:rPr lang="fr-FR" sz="1100" b="1" dirty="0">
                <a:solidFill>
                  <a:sysClr val="windowText" lastClr="000000"/>
                </a:solidFill>
                <a:latin typeface="Arial" panose="020B0604020202020204" pitchFamily="34" charset="0"/>
                <a:cs typeface="Arial" panose="020B0604020202020204" pitchFamily="34" charset="0"/>
              </a:rPr>
              <a:t>stratégies de pays et de domaines, aux cadres de coopération et aux cadres de programme.</a:t>
            </a:r>
            <a:endParaRPr lang="de-CH" sz="1100" b="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23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fr-FR"/>
              <a:t>Étape 3 : Aperçu des risques et des impacts</a:t>
            </a:r>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p:txBody>
          <a:bodyPr/>
          <a:lstStyle/>
          <a:p>
            <a:r>
              <a:rPr lang="fr-FR"/>
              <a:t>Résultat clé pour l’élaboration d’optimisations de stratégie </a:t>
            </a:r>
          </a:p>
          <a:p>
            <a:r>
              <a:rPr lang="fr-FR"/>
              <a:t>Les tableaux sont structurés en fonction des domaines ou des résultats</a:t>
            </a:r>
          </a:p>
          <a:p>
            <a:r>
              <a:rPr lang="fr-FR"/>
              <a:t>Les tableaux incluent les informations des étapes 1 et 2, ils sont mis à jour avec les résultats de l’étape 4 et font office de résultat final</a:t>
            </a:r>
          </a:p>
          <a:p>
            <a:endParaRPr lang="de-CH" dirty="0"/>
          </a:p>
        </p:txBody>
      </p:sp>
      <p:pic>
        <p:nvPicPr>
          <p:cNvPr id="6" name="Grafik 5">
            <a:extLst>
              <a:ext uri="{FF2B5EF4-FFF2-40B4-BE49-F238E27FC236}">
                <a16:creationId xmlns:a16="http://schemas.microsoft.com/office/drawing/2014/main" id="{220FBC3A-5810-469F-161C-986FE3E121DC}"/>
              </a:ext>
            </a:extLst>
          </p:cNvPr>
          <p:cNvPicPr>
            <a:picLocks noChangeAspect="1"/>
          </p:cNvPicPr>
          <p:nvPr/>
        </p:nvPicPr>
        <p:blipFill>
          <a:blip r:embed="rId3"/>
          <a:stretch>
            <a:fillRect/>
          </a:stretch>
        </p:blipFill>
        <p:spPr>
          <a:xfrm>
            <a:off x="155850" y="2488535"/>
            <a:ext cx="8832300" cy="2654965"/>
          </a:xfrm>
          <a:prstGeom prst="rect">
            <a:avLst/>
          </a:prstGeom>
        </p:spPr>
      </p:pic>
    </p:spTree>
    <p:extLst>
      <p:ext uri="{BB962C8B-B14F-4D97-AF65-F5344CB8AC3E}">
        <p14:creationId xmlns:p14="http://schemas.microsoft.com/office/powerpoint/2010/main" val="249942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fr-FR"/>
              <a:t>Étape 4 : Optimisation de stratégie</a:t>
            </a:r>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311699" y="1152475"/>
            <a:ext cx="5878086" cy="3416400"/>
          </a:xfrm>
        </p:spPr>
        <p:txBody>
          <a:bodyPr/>
          <a:lstStyle/>
          <a:p>
            <a:r>
              <a:rPr lang="fr-FR" dirty="0"/>
              <a:t>Prenez en compte les risques</a:t>
            </a:r>
          </a:p>
          <a:p>
            <a:r>
              <a:rPr lang="fr-FR" dirty="0"/>
              <a:t>Prenez en compte les impacts</a:t>
            </a:r>
          </a:p>
          <a:p>
            <a:r>
              <a:rPr lang="fr-FR" dirty="0"/>
              <a:t>Réfléchissez aux bénéfices connexes </a:t>
            </a:r>
          </a:p>
          <a:p>
            <a:pPr marL="114300" indent="0">
              <a:buNone/>
            </a:pPr>
            <a:endParaRPr lang="en-US" dirty="0"/>
          </a:p>
          <a:p>
            <a:pPr marL="114300" indent="0">
              <a:buNone/>
            </a:pPr>
            <a:r>
              <a:rPr lang="fr-FR" dirty="0"/>
              <a:t>Pour élaborer des optimisations de stratégie, utilisez :</a:t>
            </a:r>
          </a:p>
          <a:p>
            <a:r>
              <a:rPr lang="fr-FR" dirty="0"/>
              <a:t>L’analyse de contexte</a:t>
            </a:r>
          </a:p>
          <a:p>
            <a:r>
              <a:rPr lang="fr-FR" dirty="0"/>
              <a:t>Le tableau des risques et des impacts</a:t>
            </a:r>
          </a:p>
          <a:p>
            <a:r>
              <a:rPr lang="fr-FR" dirty="0"/>
              <a:t>Les notes thématiques d’intégration</a:t>
            </a:r>
          </a:p>
          <a:p>
            <a:endParaRPr lang="de-CH" dirty="0"/>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55160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fr-FR"/>
              <a:t>Étape 4 : Optimisation de stratégie – présentation</a:t>
            </a:r>
            <a:br>
              <a:rPr lang="fr-FR"/>
            </a:br>
            <a:endParaRPr lang="fr-F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Grafik 2">
            <a:extLst>
              <a:ext uri="{FF2B5EF4-FFF2-40B4-BE49-F238E27FC236}">
                <a16:creationId xmlns:a16="http://schemas.microsoft.com/office/drawing/2014/main" id="{8A4672F6-902A-01BD-0E80-C8C262FBFF4D}"/>
              </a:ext>
            </a:extLst>
          </p:cNvPr>
          <p:cNvPicPr>
            <a:picLocks noChangeAspect="1"/>
          </p:cNvPicPr>
          <p:nvPr/>
        </p:nvPicPr>
        <p:blipFill>
          <a:blip r:embed="rId3"/>
          <a:stretch>
            <a:fillRect/>
          </a:stretch>
        </p:blipFill>
        <p:spPr>
          <a:xfrm>
            <a:off x="0" y="1870920"/>
            <a:ext cx="9144000" cy="3187817"/>
          </a:xfrm>
          <a:prstGeom prst="rect">
            <a:avLst/>
          </a:prstGeom>
        </p:spPr>
      </p:pic>
      <p:sp>
        <p:nvSpPr>
          <p:cNvPr id="7" name="Oval 3">
            <a:extLst>
              <a:ext uri="{FF2B5EF4-FFF2-40B4-BE49-F238E27FC236}">
                <a16:creationId xmlns:a16="http://schemas.microsoft.com/office/drawing/2014/main" id="{6BD87637-39BC-9391-8F33-FB0D8125FE8F}"/>
              </a:ext>
            </a:extLst>
          </p:cNvPr>
          <p:cNvSpPr/>
          <p:nvPr/>
        </p:nvSpPr>
        <p:spPr>
          <a:xfrm>
            <a:off x="1679658" y="2081435"/>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9" name="Oval 3">
            <a:extLst>
              <a:ext uri="{FF2B5EF4-FFF2-40B4-BE49-F238E27FC236}">
                <a16:creationId xmlns:a16="http://schemas.microsoft.com/office/drawing/2014/main" id="{5A71CA86-5D96-8100-286B-2DF909A91B7A}"/>
              </a:ext>
            </a:extLst>
          </p:cNvPr>
          <p:cNvSpPr/>
          <p:nvPr/>
        </p:nvSpPr>
        <p:spPr>
          <a:xfrm>
            <a:off x="3990879" y="2164492"/>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2" name="Textfeld 11">
            <a:extLst>
              <a:ext uri="{FF2B5EF4-FFF2-40B4-BE49-F238E27FC236}">
                <a16:creationId xmlns:a16="http://schemas.microsoft.com/office/drawing/2014/main" id="{E5F54DC0-EE21-6178-DA28-03B6C4FDCDC8}"/>
              </a:ext>
            </a:extLst>
          </p:cNvPr>
          <p:cNvSpPr txBox="1"/>
          <p:nvPr/>
        </p:nvSpPr>
        <p:spPr>
          <a:xfrm>
            <a:off x="311700" y="823014"/>
            <a:ext cx="8724016"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kumimoji="0" lang="fr-FR" sz="18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sym typeface="Arial" panose="020B0604020202020204" pitchFamily="34" charset="0"/>
              </a:rPr>
              <a:t>Sélectionnez ou décrivez les risques et les impacts sélectionnés</a:t>
            </a:r>
          </a:p>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kumimoji="0" lang="fr-FR" sz="18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sym typeface="Arial" panose="020B0604020202020204" pitchFamily="34" charset="0"/>
              </a:rPr>
              <a:t>L’aperçu en haut montre le nombre de risques ou d’impacts qui n'ont pas encore été pris en compte</a:t>
            </a:r>
          </a:p>
        </p:txBody>
      </p:sp>
    </p:spTree>
    <p:extLst>
      <p:ext uri="{BB962C8B-B14F-4D97-AF65-F5344CB8AC3E}">
        <p14:creationId xmlns:p14="http://schemas.microsoft.com/office/powerpoint/2010/main" val="39538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fr-FR"/>
              <a:t>Étape 5 : Synthèse – présentation</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pic>
        <p:nvPicPr>
          <p:cNvPr id="4" name="Grafik 3">
            <a:extLst>
              <a:ext uri="{FF2B5EF4-FFF2-40B4-BE49-F238E27FC236}">
                <a16:creationId xmlns:a16="http://schemas.microsoft.com/office/drawing/2014/main" id="{1AABFC32-A49A-2278-6E1F-3BED49F7BE69}"/>
              </a:ext>
            </a:extLst>
          </p:cNvPr>
          <p:cNvPicPr>
            <a:picLocks noChangeAspect="1"/>
          </p:cNvPicPr>
          <p:nvPr/>
        </p:nvPicPr>
        <p:blipFill>
          <a:blip r:embed="rId3"/>
          <a:stretch>
            <a:fillRect/>
          </a:stretch>
        </p:blipFill>
        <p:spPr>
          <a:xfrm>
            <a:off x="357465" y="478704"/>
            <a:ext cx="7707035" cy="4585456"/>
          </a:xfrm>
          <a:prstGeom prst="rect">
            <a:avLst/>
          </a:prstGeom>
        </p:spPr>
      </p:pic>
    </p:spTree>
    <p:extLst>
      <p:ext uri="{BB962C8B-B14F-4D97-AF65-F5344CB8AC3E}">
        <p14:creationId xmlns:p14="http://schemas.microsoft.com/office/powerpoint/2010/main" val="2882836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fr-FR"/>
              <a:t>Finalisation de CEDRIG Stratégique</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dirty="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74510" y="148958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kumimoji="0" lang="fr-FR" sz="1800" b="0" i="0" u="none" strike="noStrike" cap="none" normalizeH="0" baseline="0" noProof="0" dirty="0">
                <a:ln>
                  <a:noFill/>
                </a:ln>
                <a:solidFill>
                  <a:srgbClr val="000000"/>
                </a:solidFill>
                <a:uLnTx/>
                <a:uFillTx/>
                <a:latin typeface="Arial"/>
                <a:cs typeface="Arial"/>
                <a:sym typeface="Arial"/>
              </a:rPr>
              <a:t>Prévisualisation de l’étude (rapport)</a:t>
            </a:r>
          </a:p>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kumimoji="0" lang="fr-FR" sz="1800" b="0" i="0" u="none" strike="noStrike" cap="none" normalizeH="0" baseline="0" noProof="0" dirty="0">
                <a:ln>
                  <a:noFill/>
                </a:ln>
                <a:solidFill>
                  <a:srgbClr val="000000"/>
                </a:solidFill>
                <a:uLnTx/>
                <a:uFillTx/>
                <a:latin typeface="Arial"/>
                <a:cs typeface="Arial"/>
                <a:sym typeface="Arial"/>
              </a:rPr>
              <a:t>Téléchargement de l’étude (format PDF ou Word ; comprenant ou non les documents privés, l’analyse de contexte et l’évaluation générale)</a:t>
            </a:r>
          </a:p>
          <a:p>
            <a:pPr>
              <a:buClrTx/>
              <a:buSzPct val="80000"/>
              <a:buFont typeface="Arial" panose="020B0604020202020204" pitchFamily="34" charset="0"/>
              <a:buChar char="•"/>
            </a:pPr>
            <a:r>
              <a:rPr lang="fr-FR" dirty="0">
                <a:solidFill>
                  <a:schemeClr val="tx1"/>
                </a:solidFill>
              </a:rPr>
              <a:t>Voulez-vous partager votre étude avec la communauté CEDRIG ?</a:t>
            </a:r>
          </a:p>
          <a:p>
            <a:pPr marL="114300" marR="0" lvl="0" indent="0" algn="l" defTabSz="914400" rtl="0" eaLnBrk="1" fontAlgn="auto" latinLnBrk="0" hangingPunct="1">
              <a:lnSpc>
                <a:spcPct val="115000"/>
              </a:lnSpc>
              <a:spcBef>
                <a:spcPts val="0"/>
              </a:spcBef>
              <a:spcAft>
                <a:spcPts val="0"/>
              </a:spcAft>
              <a:buClr>
                <a:srgbClr val="595959"/>
              </a:buClr>
              <a:buSzPts val="1800"/>
              <a:buNone/>
              <a:tabLst/>
              <a:defRPr/>
            </a:pPr>
            <a:endParaRPr kumimoji="0" lang="de-CH"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Grafik 3">
            <a:extLst>
              <a:ext uri="{FF2B5EF4-FFF2-40B4-BE49-F238E27FC236}">
                <a16:creationId xmlns:a16="http://schemas.microsoft.com/office/drawing/2014/main" id="{163BBE42-5093-AB8F-EA7D-2ED6165E2C3B}"/>
              </a:ext>
            </a:extLst>
          </p:cNvPr>
          <p:cNvPicPr>
            <a:picLocks noChangeAspect="1"/>
          </p:cNvPicPr>
          <p:nvPr/>
        </p:nvPicPr>
        <p:blipFill>
          <a:blip r:embed="rId3"/>
          <a:stretch>
            <a:fillRect/>
          </a:stretch>
        </p:blipFill>
        <p:spPr>
          <a:xfrm>
            <a:off x="7597711" y="2215573"/>
            <a:ext cx="1453934" cy="2337337"/>
          </a:xfrm>
          <a:prstGeom prst="rect">
            <a:avLst/>
          </a:prstGeom>
        </p:spPr>
      </p:pic>
    </p:spTree>
    <p:extLst>
      <p:ext uri="{BB962C8B-B14F-4D97-AF65-F5344CB8AC3E}">
        <p14:creationId xmlns:p14="http://schemas.microsoft.com/office/powerpoint/2010/main" val="228064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D9B314D7-1192-ABA8-4C95-456DC2013084}"/>
              </a:ext>
            </a:extLst>
          </p:cNvPr>
          <p:cNvSpPr>
            <a:spLocks noGrp="1"/>
          </p:cNvSpPr>
          <p:nvPr>
            <p:ph type="title"/>
          </p:nvPr>
        </p:nvSpPr>
        <p:spPr/>
        <p:txBody>
          <a:bodyPr/>
          <a:lstStyle/>
          <a:p>
            <a:r>
              <a:rPr lang="fr-FR" sz="2400" b="1">
                <a:solidFill>
                  <a:srgbClr val="34872B"/>
                </a:solidFill>
                <a:cs typeface="Arial" panose="020B0604020202020204" pitchFamily="34" charset="0"/>
              </a:rPr>
              <a:t>CEDRIG : Une approche à trois perspectives </a:t>
            </a:r>
          </a:p>
        </p:txBody>
      </p:sp>
      <p:pic>
        <p:nvPicPr>
          <p:cNvPr id="4" name="Grafik 3" descr="Ein Bild, das Zeichnung, Kinderkunst, Text, Diagramm enthält.&#10;&#10;KI-generierte Inhalte können fehlerhaft sein.">
            <a:extLst>
              <a:ext uri="{FF2B5EF4-FFF2-40B4-BE49-F238E27FC236}">
                <a16:creationId xmlns:a16="http://schemas.microsoft.com/office/drawing/2014/main" id="{7389560D-96DA-692F-134F-8A00E7EF54E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1986" y="574625"/>
            <a:ext cx="7073048" cy="4235726"/>
          </a:xfrm>
          <a:prstGeom prst="rect">
            <a:avLst/>
          </a:prstGeom>
        </p:spPr>
      </p:pic>
    </p:spTree>
    <p:extLst>
      <p:ext uri="{BB962C8B-B14F-4D97-AF65-F5344CB8AC3E}">
        <p14:creationId xmlns:p14="http://schemas.microsoft.com/office/powerpoint/2010/main" val="37770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6BB1E-A326-E7EB-BE08-B5D7E0806AC9}"/>
              </a:ext>
            </a:extLst>
          </p:cNvPr>
          <p:cNvSpPr>
            <a:spLocks noGrp="1"/>
          </p:cNvSpPr>
          <p:nvPr>
            <p:ph type="title"/>
          </p:nvPr>
        </p:nvSpPr>
        <p:spPr/>
        <p:txBody>
          <a:bodyPr/>
          <a:lstStyle/>
          <a:p>
            <a:r>
              <a:rPr lang="fr-FR" sz="2400" b="1">
                <a:solidFill>
                  <a:srgbClr val="34872B"/>
                </a:solidFill>
                <a:cs typeface="Arial" panose="020B0604020202020204" pitchFamily="34" charset="0"/>
              </a:rPr>
              <a:t>Notes thématiques d’intégration (TIB)</a:t>
            </a:r>
          </a:p>
        </p:txBody>
      </p:sp>
      <p:sp>
        <p:nvSpPr>
          <p:cNvPr id="24578" name="Content Placeholder 2">
            <a:extLst>
              <a:ext uri="{FF2B5EF4-FFF2-40B4-BE49-F238E27FC236}">
                <a16:creationId xmlns:a16="http://schemas.microsoft.com/office/drawing/2014/main" id="{8EDD504F-8648-48B4-BFEE-6CBFCA55CC12}"/>
              </a:ext>
            </a:extLst>
          </p:cNvPr>
          <p:cNvSpPr>
            <a:spLocks noGrp="1" noChangeArrowheads="1"/>
          </p:cNvSpPr>
          <p:nvPr>
            <p:ph type="body" idx="1"/>
          </p:nvPr>
        </p:nvSpPr>
        <p:spPr>
          <a:xfrm>
            <a:off x="311700" y="802480"/>
            <a:ext cx="8520600" cy="4019685"/>
          </a:xfrm>
        </p:spPr>
        <p:txBody>
          <a:bodyPr>
            <a:normAutofit/>
          </a:bodyPr>
          <a:lstStyle/>
          <a:p>
            <a:pPr marL="114300" indent="0">
              <a:lnSpc>
                <a:spcPct val="100000"/>
              </a:lnSpc>
              <a:buNone/>
              <a:defRPr/>
            </a:pPr>
            <a:r>
              <a:rPr lang="fr-FR" dirty="0">
                <a:solidFill>
                  <a:schemeClr val="tx1"/>
                </a:solidFill>
                <a:latin typeface="+mj-lt"/>
                <a:sym typeface="Wingdings" panose="05000000000000000000" pitchFamily="2" charset="2"/>
              </a:rPr>
              <a:t> </a:t>
            </a:r>
            <a:r>
              <a:rPr lang="fr-FR" b="1" dirty="0">
                <a:solidFill>
                  <a:schemeClr val="tx1"/>
                </a:solidFill>
              </a:rPr>
              <a:t>Autres ressources ; actuellement disponibles (CEDRIG / </a:t>
            </a:r>
            <a:r>
              <a:rPr lang="fr-FR" b="1" dirty="0">
                <a:solidFill>
                  <a:schemeClr val="tx1"/>
                </a:solidFill>
                <a:hlinkClick r:id="rId3">
                  <a:extLst>
                    <a:ext uri="{A12FA001-AC4F-418D-AE19-62706E023703}">
                      <ahyp:hlinkClr xmlns:ahyp="http://schemas.microsoft.com/office/drawing/2018/hyperlinkcolor" val="tx"/>
                    </a:ext>
                  </a:extLst>
                </a:hlinkClick>
              </a:rPr>
              <a:t>Plateforme des Connaissances CC/RC/E</a:t>
            </a:r>
            <a:r>
              <a:rPr lang="fr-FR" b="1" dirty="0">
                <a:solidFill>
                  <a:schemeClr val="tx1"/>
                </a:solidFill>
              </a:rPr>
              <a:t>) :  </a:t>
            </a:r>
          </a:p>
        </p:txBody>
      </p:sp>
      <p:sp>
        <p:nvSpPr>
          <p:cNvPr id="119815" name="Rectangle 3">
            <a:extLst>
              <a:ext uri="{FF2B5EF4-FFF2-40B4-BE49-F238E27FC236}">
                <a16:creationId xmlns:a16="http://schemas.microsoft.com/office/drawing/2014/main" id="{D4B5CF13-EE0F-4E75-8273-0A83BF76EF56}"/>
              </a:ext>
            </a:extLst>
          </p:cNvPr>
          <p:cNvSpPr>
            <a:spLocks/>
          </p:cNvSpPr>
          <p:nvPr/>
        </p:nvSpPr>
        <p:spPr bwMode="auto">
          <a:xfrm>
            <a:off x="1791891" y="802481"/>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pic>
        <p:nvPicPr>
          <p:cNvPr id="11" name="Picture 10">
            <a:extLst>
              <a:ext uri="{FF2B5EF4-FFF2-40B4-BE49-F238E27FC236}">
                <a16:creationId xmlns:a16="http://schemas.microsoft.com/office/drawing/2014/main" id="{0B69974F-15C3-4DF5-9B1B-9D9C3ADF935A}"/>
              </a:ext>
            </a:extLst>
          </p:cNvPr>
          <p:cNvPicPr>
            <a:picLocks noChangeAspect="1"/>
          </p:cNvPicPr>
          <p:nvPr/>
        </p:nvPicPr>
        <p:blipFill>
          <a:blip r:embed="rId4"/>
          <a:stretch>
            <a:fillRect/>
          </a:stretch>
        </p:blipFill>
        <p:spPr>
          <a:xfrm>
            <a:off x="5449073" y="1587277"/>
            <a:ext cx="1652936" cy="2485328"/>
          </a:xfrm>
          <a:prstGeom prst="rect">
            <a:avLst/>
          </a:prstGeom>
        </p:spPr>
      </p:pic>
      <p:pic>
        <p:nvPicPr>
          <p:cNvPr id="13" name="Picture 12">
            <a:extLst>
              <a:ext uri="{FF2B5EF4-FFF2-40B4-BE49-F238E27FC236}">
                <a16:creationId xmlns:a16="http://schemas.microsoft.com/office/drawing/2014/main" id="{F909A62C-F749-432C-8FA2-B6CF2FE0DF86}"/>
              </a:ext>
            </a:extLst>
          </p:cNvPr>
          <p:cNvPicPr>
            <a:picLocks noChangeAspect="1"/>
          </p:cNvPicPr>
          <p:nvPr/>
        </p:nvPicPr>
        <p:blipFill>
          <a:blip r:embed="rId5"/>
          <a:stretch>
            <a:fillRect/>
          </a:stretch>
        </p:blipFill>
        <p:spPr>
          <a:xfrm>
            <a:off x="7125436" y="1598798"/>
            <a:ext cx="1645273" cy="2473807"/>
          </a:xfrm>
          <a:prstGeom prst="rect">
            <a:avLst/>
          </a:prstGeom>
        </p:spPr>
      </p:pic>
      <p:sp>
        <p:nvSpPr>
          <p:cNvPr id="20" name="Content Placeholder 2">
            <a:extLst>
              <a:ext uri="{FF2B5EF4-FFF2-40B4-BE49-F238E27FC236}">
                <a16:creationId xmlns:a16="http://schemas.microsoft.com/office/drawing/2014/main" id="{6CD3759B-E28A-41AE-A530-7F18BD1846E2}"/>
              </a:ext>
            </a:extLst>
          </p:cNvPr>
          <p:cNvSpPr txBox="1">
            <a:spLocks noChangeArrowheads="1"/>
          </p:cNvSpPr>
          <p:nvPr/>
        </p:nvSpPr>
        <p:spPr>
          <a:xfrm>
            <a:off x="195044" y="4013317"/>
            <a:ext cx="8827035" cy="7208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defRPr/>
            </a:pPr>
            <a:r>
              <a:rPr lang="fr-FR">
                <a:solidFill>
                  <a:schemeClr val="tx1"/>
                </a:solidFill>
                <a:latin typeface="Arial" panose="020B0604020202020204" pitchFamily="34" charset="0"/>
                <a:cs typeface="Arial" panose="020B0604020202020204" pitchFamily="34" charset="0"/>
              </a:rPr>
              <a:t>Produits similaires prévus pour E+E, les contextes fragiles, les genres, la gouvernance. </a:t>
            </a:r>
          </a:p>
        </p:txBody>
      </p:sp>
      <p:pic>
        <p:nvPicPr>
          <p:cNvPr id="5" name="Grafik 4">
            <a:extLst>
              <a:ext uri="{FF2B5EF4-FFF2-40B4-BE49-F238E27FC236}">
                <a16:creationId xmlns:a16="http://schemas.microsoft.com/office/drawing/2014/main" id="{860CFF05-44E3-E866-B1E6-D36A28E132CA}"/>
              </a:ext>
            </a:extLst>
          </p:cNvPr>
          <p:cNvPicPr>
            <a:picLocks noChangeAspect="1"/>
          </p:cNvPicPr>
          <p:nvPr/>
        </p:nvPicPr>
        <p:blipFill>
          <a:blip r:embed="rId6"/>
          <a:stretch>
            <a:fillRect/>
          </a:stretch>
        </p:blipFill>
        <p:spPr>
          <a:xfrm>
            <a:off x="447546" y="1557303"/>
            <a:ext cx="1645272" cy="2515302"/>
          </a:xfrm>
          <a:prstGeom prst="rect">
            <a:avLst/>
          </a:prstGeom>
        </p:spPr>
      </p:pic>
      <p:pic>
        <p:nvPicPr>
          <p:cNvPr id="8" name="Grafik 7">
            <a:extLst>
              <a:ext uri="{FF2B5EF4-FFF2-40B4-BE49-F238E27FC236}">
                <a16:creationId xmlns:a16="http://schemas.microsoft.com/office/drawing/2014/main" id="{D1347A79-DC55-AFDB-987A-8B30B46C1CCC}"/>
              </a:ext>
            </a:extLst>
          </p:cNvPr>
          <p:cNvPicPr>
            <a:picLocks noChangeAspect="1"/>
          </p:cNvPicPr>
          <p:nvPr/>
        </p:nvPicPr>
        <p:blipFill>
          <a:blip r:embed="rId7"/>
          <a:stretch>
            <a:fillRect/>
          </a:stretch>
        </p:blipFill>
        <p:spPr>
          <a:xfrm>
            <a:off x="3780374" y="1528053"/>
            <a:ext cx="1645272" cy="2544552"/>
          </a:xfrm>
          <a:prstGeom prst="rect">
            <a:avLst/>
          </a:prstGeom>
        </p:spPr>
      </p:pic>
      <p:pic>
        <p:nvPicPr>
          <p:cNvPr id="4" name="Grafik 3">
            <a:extLst>
              <a:ext uri="{FF2B5EF4-FFF2-40B4-BE49-F238E27FC236}">
                <a16:creationId xmlns:a16="http://schemas.microsoft.com/office/drawing/2014/main" id="{846CE007-A066-2531-08DF-5C54BC9FC629}"/>
              </a:ext>
            </a:extLst>
          </p:cNvPr>
          <p:cNvPicPr>
            <a:picLocks noChangeAspect="1"/>
          </p:cNvPicPr>
          <p:nvPr/>
        </p:nvPicPr>
        <p:blipFill>
          <a:blip r:embed="rId8"/>
          <a:stretch>
            <a:fillRect/>
          </a:stretch>
        </p:blipFill>
        <p:spPr>
          <a:xfrm>
            <a:off x="2109101" y="1587277"/>
            <a:ext cx="1654805" cy="2485328"/>
          </a:xfrm>
          <a:prstGeom prst="rect">
            <a:avLst/>
          </a:prstGeom>
        </p:spPr>
      </p:pic>
    </p:spTree>
    <p:extLst>
      <p:ext uri="{BB962C8B-B14F-4D97-AF65-F5344CB8AC3E}">
        <p14:creationId xmlns:p14="http://schemas.microsoft.com/office/powerpoint/2010/main" val="201357621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009fa7-bb95-4140-8ecb-d2a342073d00">
      <Terms xmlns="http://schemas.microsoft.com/office/infopath/2007/PartnerControls"/>
    </lcf76f155ced4ddcb4097134ff3c332f>
    <TaxCatchAll xmlns="b10d636a-fbc1-4eb1-ab39-da21bc5756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96483170943554691A5A4EA7BD26111" ma:contentTypeVersion="11" ma:contentTypeDescription="Ein neues Dokument erstellen." ma:contentTypeScope="" ma:versionID="991b98873b3f0f68a94f254a2773091a">
  <xsd:schema xmlns:xsd="http://www.w3.org/2001/XMLSchema" xmlns:xs="http://www.w3.org/2001/XMLSchema" xmlns:p="http://schemas.microsoft.com/office/2006/metadata/properties" xmlns:ns2="5f009fa7-bb95-4140-8ecb-d2a342073d00" xmlns:ns3="b10d636a-fbc1-4eb1-ab39-da21bc5756de" targetNamespace="http://schemas.microsoft.com/office/2006/metadata/properties" ma:root="true" ma:fieldsID="7d9ba5a99ba1c8def2aa878fd10d9f68" ns2:_="" ns3:_="">
    <xsd:import namespace="5f009fa7-bb95-4140-8ecb-d2a342073d00"/>
    <xsd:import namespace="b10d636a-fbc1-4eb1-ab39-da21bc5756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9fa7-bb95-4140-8ecb-d2a342073d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526ca976-79c5-4362-b940-8156dbd1f1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0d636a-fbc1-4eb1-ab39-da21bc5756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acf3b4e-8f43-4a08-8aa9-1002c495501d}" ma:internalName="TaxCatchAll" ma:showField="CatchAllData" ma:web="b10d636a-fbc1-4eb1-ab39-da21bc575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D04B25-684A-4F96-BB9D-8823454835A8}">
  <ds:schemaRefs>
    <ds:schemaRef ds:uri="http://schemas.microsoft.com/sharepoint/v3/contenttype/forms"/>
  </ds:schemaRefs>
</ds:datastoreItem>
</file>

<file path=customXml/itemProps2.xml><?xml version="1.0" encoding="utf-8"?>
<ds:datastoreItem xmlns:ds="http://schemas.openxmlformats.org/officeDocument/2006/customXml" ds:itemID="{B6A342E7-7C27-478B-84A0-A99534E6D4FA}">
  <ds:schemaRefs>
    <ds:schemaRef ds:uri="5f009fa7-bb95-4140-8ecb-d2a342073d00"/>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b10d636a-fbc1-4eb1-ab39-da21bc5756de"/>
    <ds:schemaRef ds:uri="http://www.w3.org/XML/1998/namespace"/>
  </ds:schemaRefs>
</ds:datastoreItem>
</file>

<file path=customXml/itemProps3.xml><?xml version="1.0" encoding="utf-8"?>
<ds:datastoreItem xmlns:ds="http://schemas.openxmlformats.org/officeDocument/2006/customXml" ds:itemID="{FBC0D65E-41AB-41EB-AF7F-EA51A049EA23}"/>
</file>

<file path=docProps/app.xml><?xml version="1.0" encoding="utf-8"?>
<Properties xmlns="http://schemas.openxmlformats.org/officeDocument/2006/extended-properties" xmlns:vt="http://schemas.openxmlformats.org/officeDocument/2006/docPropsVTypes">
  <Template/>
  <TotalTime>0</TotalTime>
  <Words>4557</Words>
  <Application>Microsoft Office PowerPoint</Application>
  <PresentationFormat>Bildschirmpräsentation (16:9)</PresentationFormat>
  <Paragraphs>442</Paragraphs>
  <Slides>74</Slides>
  <Notes>70</Notes>
  <HiddenSlides>0</HiddenSlides>
  <MMClips>3</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74</vt:i4>
      </vt:variant>
    </vt:vector>
  </HeadingPairs>
  <TitlesOfParts>
    <vt:vector size="84" baseType="lpstr">
      <vt:lpstr>Wingdings</vt:lpstr>
      <vt:lpstr>arial</vt:lpstr>
      <vt:lpstr>firasans</vt:lpstr>
      <vt:lpstr>arial</vt:lpstr>
      <vt:lpstr>Gill Sans</vt:lpstr>
      <vt:lpstr>Noto Sans Symbols</vt:lpstr>
      <vt:lpstr>Calibri</vt:lpstr>
      <vt:lpstr>Arial </vt:lpstr>
      <vt:lpstr>Simple Light</vt:lpstr>
      <vt:lpstr>2_Office Theme</vt:lpstr>
      <vt:lpstr>Présentation du diaporama / Averstissement</vt:lpstr>
      <vt:lpstr>PowerPoint-Präsentation</vt:lpstr>
      <vt:lpstr>CEDRIG - l’outil d’intégration de la DDC </vt:lpstr>
      <vt:lpstr>CEDRIG - Présentation  </vt:lpstr>
      <vt:lpstr>CEDRIG : Que cherchons-nous à savoir ?</vt:lpstr>
      <vt:lpstr>CEDRIG : Site Web et outil</vt:lpstr>
      <vt:lpstr>CEDRIG : Arbre de décision</vt:lpstr>
      <vt:lpstr>CEDRIG : Une approche à trois perspectives </vt:lpstr>
      <vt:lpstr>Notes thématiques d’intégration (TIB)</vt:lpstr>
      <vt:lpstr>CEDRIG : Vue d'ensemble</vt:lpstr>
      <vt:lpstr>Présentation méthodique – Différentes façons de mener un atelier CEDRIG</vt:lpstr>
      <vt:lpstr>Présentation méthodique – Conduite d’un atelier CEDRIG général / Opérationnel</vt:lpstr>
      <vt:lpstr>Présentation méthodique – Conduite d’un atelier CEDRIG Stratégique</vt:lpstr>
      <vt:lpstr>CEDRIG Opérationnel : Vue d'ensemble</vt:lpstr>
      <vt:lpstr>CEDRIG Opérationnel : Introduction </vt:lpstr>
      <vt:lpstr>CEDRIG Opérationnel : Vue d'ensemble</vt:lpstr>
      <vt:lpstr>CEDRIG Opérationnel </vt:lpstr>
      <vt:lpstr>CEDRIG Opérationnel</vt:lpstr>
      <vt:lpstr>Partie I : Analyse de contexte</vt:lpstr>
      <vt:lpstr>Partie I : Analyse de contexte </vt:lpstr>
      <vt:lpstr>Partie I : Analyse de contexte</vt:lpstr>
      <vt:lpstr>Analyse de contexte – dangers, vulnérabilités, risques </vt:lpstr>
      <vt:lpstr>Analyse de contexte – dangers, vulnérabilités, risques</vt:lpstr>
      <vt:lpstr>Analyse de contexte – stratégies, politiques, personnes impliquées (au niveau national)</vt:lpstr>
      <vt:lpstr>Analyse de contexte – Évaluation générale</vt:lpstr>
      <vt:lpstr>Analyse de contexte – Prévisualiser, télécharger et partager</vt:lpstr>
      <vt:lpstr>Partie II : Analyse de projet</vt:lpstr>
      <vt:lpstr>Étape 1 : Perspective des risques </vt:lpstr>
      <vt:lpstr>Risque = Danger x Vulnérabilité (x Exposition)</vt:lpstr>
      <vt:lpstr>Identifier les tendances climatiques pertinentes</vt:lpstr>
      <vt:lpstr>Évaluer les dangers et les vulnérabilités</vt:lpstr>
      <vt:lpstr>Étape 1 : Perspective des risques – présentation</vt:lpstr>
      <vt:lpstr>Étape 1 : Perspective des risques – présentation</vt:lpstr>
      <vt:lpstr>Étape 2 : Perspective des impacts </vt:lpstr>
      <vt:lpstr>Étape 2 : Perspective des impacts </vt:lpstr>
      <vt:lpstr>Étape 2 : Perspective des impacts – Exemples</vt:lpstr>
      <vt:lpstr>Étape 2 : Perspective des impacts – présentation </vt:lpstr>
      <vt:lpstr>Partie II : Étapes 3 - 5 </vt:lpstr>
      <vt:lpstr>Étape 3 : Aperçu des risques et des impacts</vt:lpstr>
      <vt:lpstr>Étape 4 : Optimisation du projet</vt:lpstr>
      <vt:lpstr>Étape 4 : Optimisation du projet – présentation </vt:lpstr>
      <vt:lpstr>Étape 4 : Optimisation de projet – notation et sélection</vt:lpstr>
      <vt:lpstr>Étape 5 : Synthèse – présentation</vt:lpstr>
      <vt:lpstr>Finalisation de CEDRIG Opérationnel</vt:lpstr>
      <vt:lpstr>CEDRIG Stratégique : Vue d'ensemble</vt:lpstr>
      <vt:lpstr>CEDRIG Stratégique : Introduction </vt:lpstr>
      <vt:lpstr>CEDRIG Stratégique : Vue d'ensemble</vt:lpstr>
      <vt:lpstr>CEDRIG Stratégique </vt:lpstr>
      <vt:lpstr>CEDRIG Stratégique</vt:lpstr>
      <vt:lpstr>Partie I : Analyse de contexte</vt:lpstr>
      <vt:lpstr>Partie I : Analyse de contexte </vt:lpstr>
      <vt:lpstr>Partie I : Analyse de contexte</vt:lpstr>
      <vt:lpstr>Analyse de contexte – dangers, vulnérabilités, risques </vt:lpstr>
      <vt:lpstr>Analyse de contexte – dangers, vulnérabilités, risques</vt:lpstr>
      <vt:lpstr>Analyse de contexte – stratégies, politiques, personnes impliquées (au niveau national)</vt:lpstr>
      <vt:lpstr>Analyse de contexte – Évaluation générale</vt:lpstr>
      <vt:lpstr>Analyse de contexte – Prévisualiser, télécharger et partager</vt:lpstr>
      <vt:lpstr>Partie II : Analyse de stratégie</vt:lpstr>
      <vt:lpstr>Facultatif : recueillir les résultats des stratégies en cours ou passées</vt:lpstr>
      <vt:lpstr>Étape 1 : Perspective des risques </vt:lpstr>
      <vt:lpstr>Risque = Danger x Vulnérabilité (x Exposition)</vt:lpstr>
      <vt:lpstr>Identifier les tendances climatiques pertinentes</vt:lpstr>
      <vt:lpstr>Étape 1 : Perspective des risques – présentation</vt:lpstr>
      <vt:lpstr>Étape 1 : Perspective des risques – présentation</vt:lpstr>
      <vt:lpstr>Étape 1 : Perspective des risques – présentation</vt:lpstr>
      <vt:lpstr>Étape 2 : Perspective des impacts </vt:lpstr>
      <vt:lpstr>Étape 2 : Perspective des impacts </vt:lpstr>
      <vt:lpstr>Étape 2 : Perspective des impacts – présentation </vt:lpstr>
      <vt:lpstr>Partie II : Étapes 3 - 5 </vt:lpstr>
      <vt:lpstr>Étape 3 : Aperçu des risques et des impacts</vt:lpstr>
      <vt:lpstr>Étape 4 : Optimisation de stratégie</vt:lpstr>
      <vt:lpstr>Étape 4 : Optimisation de stratégie – présentation </vt:lpstr>
      <vt:lpstr>Étape 5 : Synthèse – présentation</vt:lpstr>
      <vt:lpstr>Finalisation de CEDRIG Stratégique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andre.wehrli@eda.admin.ch</dc:creator>
  <cp:lastModifiedBy>Nora Schmidlin</cp:lastModifiedBy>
  <cp:revision>76</cp:revision>
  <cp:lastPrinted>2025-02-05T15:14:50Z</cp:lastPrinted>
  <dcterms:modified xsi:type="dcterms:W3CDTF">2025-09-08T09:13:19Z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8400d-548e-4fde-94a9-3a9e4de018ac_Enabled">
    <vt:lpwstr>true</vt:lpwstr>
  </property>
  <property fmtid="{D5CDD505-2E9C-101B-9397-08002B2CF9AE}" pid="3" name="MSIP_Label_9808400d-548e-4fde-94a9-3a9e4de018ac_SetDate">
    <vt:lpwstr>2025-03-27T13:54:48Z</vt:lpwstr>
  </property>
  <property fmtid="{D5CDD505-2E9C-101B-9397-08002B2CF9AE}" pid="4" name="MSIP_Label_9808400d-548e-4fde-94a9-3a9e4de018ac_Method">
    <vt:lpwstr>Privileged</vt:lpwstr>
  </property>
  <property fmtid="{D5CDD505-2E9C-101B-9397-08002B2CF9AE}" pid="5" name="MSIP_Label_9808400d-548e-4fde-94a9-3a9e4de018ac_Name">
    <vt:lpwstr>L2</vt:lpwstr>
  </property>
  <property fmtid="{D5CDD505-2E9C-101B-9397-08002B2CF9AE}" pid="6" name="MSIP_Label_9808400d-548e-4fde-94a9-3a9e4de018ac_SiteId">
    <vt:lpwstr>02e3c4d5-27fd-43fe-8203-97710d02fae4</vt:lpwstr>
  </property>
  <property fmtid="{D5CDD505-2E9C-101B-9397-08002B2CF9AE}" pid="7" name="MSIP_Label_9808400d-548e-4fde-94a9-3a9e4de018ac_ActionId">
    <vt:lpwstr>1dcfaba5-2d3c-450e-9165-a25e3987f84c</vt:lpwstr>
  </property>
  <property fmtid="{D5CDD505-2E9C-101B-9397-08002B2CF9AE}" pid="8" name="MSIP_Label_9808400d-548e-4fde-94a9-3a9e4de018ac_ContentBits">
    <vt:lpwstr>0</vt:lpwstr>
  </property>
  <property fmtid="{D5CDD505-2E9C-101B-9397-08002B2CF9AE}" pid="9" name="ContentTypeId">
    <vt:lpwstr>0x010100A96483170943554691A5A4EA7BD26111</vt:lpwstr>
  </property>
  <property fmtid="{D5CDD505-2E9C-101B-9397-08002B2CF9AE}" pid="10" name="MediaServiceImageTags">
    <vt:lpwstr/>
  </property>
</Properties>
</file>